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43" r:id="rId2"/>
    <p:sldId id="306" r:id="rId3"/>
    <p:sldId id="340" r:id="rId4"/>
    <p:sldId id="341" r:id="rId5"/>
    <p:sldId id="351" r:id="rId6"/>
    <p:sldId id="349" r:id="rId7"/>
    <p:sldId id="350" r:id="rId8"/>
    <p:sldId id="330" r:id="rId9"/>
    <p:sldId id="393" r:id="rId10"/>
    <p:sldId id="395" r:id="rId11"/>
    <p:sldId id="332" r:id="rId12"/>
    <p:sldId id="396" r:id="rId13"/>
    <p:sldId id="397" r:id="rId14"/>
    <p:sldId id="338" r:id="rId15"/>
    <p:sldId id="398" r:id="rId16"/>
    <p:sldId id="399" r:id="rId17"/>
    <p:sldId id="401" r:id="rId18"/>
    <p:sldId id="402" r:id="rId19"/>
    <p:sldId id="403" r:id="rId20"/>
    <p:sldId id="408" r:id="rId21"/>
    <p:sldId id="348" r:id="rId22"/>
    <p:sldId id="333" r:id="rId23"/>
    <p:sldId id="335" r:id="rId24"/>
    <p:sldId id="344" r:id="rId25"/>
    <p:sldId id="334" r:id="rId26"/>
    <p:sldId id="404" r:id="rId27"/>
    <p:sldId id="405" r:id="rId28"/>
    <p:sldId id="406" r:id="rId29"/>
    <p:sldId id="407" r:id="rId30"/>
    <p:sldId id="409" r:id="rId31"/>
    <p:sldId id="300" r:id="rId32"/>
    <p:sldId id="352" r:id="rId33"/>
    <p:sldId id="353" r:id="rId34"/>
    <p:sldId id="391" r:id="rId35"/>
    <p:sldId id="390" r:id="rId36"/>
    <p:sldId id="325" r:id="rId37"/>
    <p:sldId id="297" r:id="rId3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5412" autoAdjust="0"/>
  </p:normalViewPr>
  <p:slideViewPr>
    <p:cSldViewPr snapToGrid="0">
      <p:cViewPr varScale="1">
        <p:scale>
          <a:sx n="62" d="100"/>
          <a:sy n="62" d="100"/>
        </p:scale>
        <p:origin x="2035" y="72"/>
      </p:cViewPr>
      <p:guideLst/>
    </p:cSldViewPr>
  </p:slideViewPr>
  <p:notesTextViewPr>
    <p:cViewPr>
      <p:scale>
        <a:sx n="1" d="1"/>
        <a:sy n="1" d="1"/>
      </p:scale>
      <p:origin x="0" y="0"/>
    </p:cViewPr>
  </p:notesTextViewPr>
  <p:notesViewPr>
    <p:cSldViewPr snapToGrid="0">
      <p:cViewPr varScale="1">
        <p:scale>
          <a:sx n="67" d="100"/>
          <a:sy n="67" d="100"/>
        </p:scale>
        <p:origin x="23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DDD4A-49DD-4911-8CBF-D849D954C7D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B731AD-3BB2-44A2-8C3B-94A77A9B4DF6}">
      <dgm:prSet/>
      <dgm:spPr/>
      <dgm:t>
        <a:bodyPr/>
        <a:lstStyle/>
        <a:p>
          <a:r>
            <a:rPr lang="en-US" dirty="0" err="1"/>
            <a:t>Neighbourhood</a:t>
          </a:r>
          <a:r>
            <a:rPr lang="en-US" dirty="0"/>
            <a:t> Traffic Management Strategy</a:t>
          </a:r>
        </a:p>
      </dgm:t>
    </dgm:pt>
    <dgm:pt modelId="{12E57785-8996-4BDE-B9F1-B4DD3044DFB1}" type="parTrans" cxnId="{ED21C007-0D8B-454B-87F8-B4A1AEA72544}">
      <dgm:prSet/>
      <dgm:spPr/>
      <dgm:t>
        <a:bodyPr/>
        <a:lstStyle/>
        <a:p>
          <a:endParaRPr lang="en-US"/>
        </a:p>
      </dgm:t>
    </dgm:pt>
    <dgm:pt modelId="{154E2C49-9FDD-4CD9-BB5F-7C76E9A50323}" type="sibTrans" cxnId="{ED21C007-0D8B-454B-87F8-B4A1AEA72544}">
      <dgm:prSet/>
      <dgm:spPr/>
      <dgm:t>
        <a:bodyPr/>
        <a:lstStyle/>
        <a:p>
          <a:endParaRPr lang="en-US"/>
        </a:p>
      </dgm:t>
    </dgm:pt>
    <dgm:pt modelId="{52BA2DFE-7A79-439A-96DD-53B62A23D0DE}">
      <dgm:prSet/>
      <dgm:spPr/>
      <dgm:t>
        <a:bodyPr/>
        <a:lstStyle/>
        <a:p>
          <a:r>
            <a:rPr lang="en-US" dirty="0"/>
            <a:t>Transportation Demand Management Strategy</a:t>
          </a:r>
        </a:p>
      </dgm:t>
    </dgm:pt>
    <dgm:pt modelId="{2C5D1A61-1199-4FD1-8A78-6EC1E3AFA99B}" type="parTrans" cxnId="{478DC424-9A56-47EA-99BC-267B0DEBD760}">
      <dgm:prSet/>
      <dgm:spPr/>
      <dgm:t>
        <a:bodyPr/>
        <a:lstStyle/>
        <a:p>
          <a:endParaRPr lang="en-US"/>
        </a:p>
      </dgm:t>
    </dgm:pt>
    <dgm:pt modelId="{DADFADFE-CDC6-4952-8317-6F806F4DCF94}" type="sibTrans" cxnId="{478DC424-9A56-47EA-99BC-267B0DEBD760}">
      <dgm:prSet/>
      <dgm:spPr/>
      <dgm:t>
        <a:bodyPr/>
        <a:lstStyle/>
        <a:p>
          <a:endParaRPr lang="en-US"/>
        </a:p>
      </dgm:t>
    </dgm:pt>
    <dgm:pt modelId="{F4514E58-DF2B-4BA1-BFD2-5DE42EE62405}">
      <dgm:prSet/>
      <dgm:spPr/>
      <dgm:t>
        <a:bodyPr/>
        <a:lstStyle/>
        <a:p>
          <a:r>
            <a:rPr lang="en-US" dirty="0"/>
            <a:t>Off Site Parking Strategy</a:t>
          </a:r>
        </a:p>
      </dgm:t>
    </dgm:pt>
    <dgm:pt modelId="{550572E3-76B8-46F5-91B5-FD44C848BE3C}" type="parTrans" cxnId="{1FC77223-A1E2-43AD-932A-6AC866132824}">
      <dgm:prSet/>
      <dgm:spPr/>
      <dgm:t>
        <a:bodyPr/>
        <a:lstStyle/>
        <a:p>
          <a:endParaRPr lang="en-US"/>
        </a:p>
      </dgm:t>
    </dgm:pt>
    <dgm:pt modelId="{CC857AB6-A580-405B-94A1-0A7CD5527D13}" type="sibTrans" cxnId="{1FC77223-A1E2-43AD-932A-6AC866132824}">
      <dgm:prSet/>
      <dgm:spPr/>
      <dgm:t>
        <a:bodyPr/>
        <a:lstStyle/>
        <a:p>
          <a:endParaRPr lang="en-US"/>
        </a:p>
      </dgm:t>
    </dgm:pt>
    <dgm:pt modelId="{23C7AC5F-126F-4BEE-9F7A-BADFE58D2B1B}">
      <dgm:prSet/>
      <dgm:spPr/>
      <dgm:t>
        <a:bodyPr/>
        <a:lstStyle/>
        <a:p>
          <a:r>
            <a:rPr lang="en-US" dirty="0"/>
            <a:t>Transportation Monitoring Strategy</a:t>
          </a:r>
        </a:p>
      </dgm:t>
    </dgm:pt>
    <dgm:pt modelId="{F78CDB89-B2DD-49C7-B6B4-2B9408E84BDB}" type="parTrans" cxnId="{A2CB4F2D-BD7C-4ABE-BDE5-7F67C92DFA5A}">
      <dgm:prSet/>
      <dgm:spPr/>
      <dgm:t>
        <a:bodyPr/>
        <a:lstStyle/>
        <a:p>
          <a:endParaRPr lang="en-US"/>
        </a:p>
      </dgm:t>
    </dgm:pt>
    <dgm:pt modelId="{E6166070-E6C5-4AD9-AE57-61B3AA38A862}" type="sibTrans" cxnId="{A2CB4F2D-BD7C-4ABE-BDE5-7F67C92DFA5A}">
      <dgm:prSet/>
      <dgm:spPr/>
      <dgm:t>
        <a:bodyPr/>
        <a:lstStyle/>
        <a:p>
          <a:endParaRPr lang="en-US"/>
        </a:p>
      </dgm:t>
    </dgm:pt>
    <dgm:pt modelId="{33B5C1B5-4B59-4AD4-BF1D-986EC6344DB5}" type="pres">
      <dgm:prSet presAssocID="{A92DDD4A-49DD-4911-8CBF-D849D954C7D0}" presName="linear" presStyleCnt="0">
        <dgm:presLayoutVars>
          <dgm:animLvl val="lvl"/>
          <dgm:resizeHandles val="exact"/>
        </dgm:presLayoutVars>
      </dgm:prSet>
      <dgm:spPr/>
    </dgm:pt>
    <dgm:pt modelId="{003F17B0-AFB7-4AA9-BD0A-36A415D6E64B}" type="pres">
      <dgm:prSet presAssocID="{DDB731AD-3BB2-44A2-8C3B-94A77A9B4DF6}" presName="parentText" presStyleLbl="node1" presStyleIdx="0" presStyleCnt="4">
        <dgm:presLayoutVars>
          <dgm:chMax val="0"/>
          <dgm:bulletEnabled val="1"/>
        </dgm:presLayoutVars>
      </dgm:prSet>
      <dgm:spPr/>
    </dgm:pt>
    <dgm:pt modelId="{0322D6B1-183A-4660-8630-F5F33602C534}" type="pres">
      <dgm:prSet presAssocID="{154E2C49-9FDD-4CD9-BB5F-7C76E9A50323}" presName="spacer" presStyleCnt="0"/>
      <dgm:spPr/>
    </dgm:pt>
    <dgm:pt modelId="{AA50AA43-B25C-4134-8140-71F610DFC49A}" type="pres">
      <dgm:prSet presAssocID="{52BA2DFE-7A79-439A-96DD-53B62A23D0DE}" presName="parentText" presStyleLbl="node1" presStyleIdx="1" presStyleCnt="4">
        <dgm:presLayoutVars>
          <dgm:chMax val="0"/>
          <dgm:bulletEnabled val="1"/>
        </dgm:presLayoutVars>
      </dgm:prSet>
      <dgm:spPr/>
    </dgm:pt>
    <dgm:pt modelId="{F43AEAFD-8CA1-4E5B-A048-EBAA508CEFB6}" type="pres">
      <dgm:prSet presAssocID="{DADFADFE-CDC6-4952-8317-6F806F4DCF94}" presName="spacer" presStyleCnt="0"/>
      <dgm:spPr/>
    </dgm:pt>
    <dgm:pt modelId="{18E7AC64-C891-4A86-A86C-3F6EF012D50A}" type="pres">
      <dgm:prSet presAssocID="{F4514E58-DF2B-4BA1-BFD2-5DE42EE62405}" presName="parentText" presStyleLbl="node1" presStyleIdx="2" presStyleCnt="4">
        <dgm:presLayoutVars>
          <dgm:chMax val="0"/>
          <dgm:bulletEnabled val="1"/>
        </dgm:presLayoutVars>
      </dgm:prSet>
      <dgm:spPr/>
    </dgm:pt>
    <dgm:pt modelId="{81A1D9D3-4EF6-407C-80A1-94A3568830A7}" type="pres">
      <dgm:prSet presAssocID="{CC857AB6-A580-405B-94A1-0A7CD5527D13}" presName="spacer" presStyleCnt="0"/>
      <dgm:spPr/>
    </dgm:pt>
    <dgm:pt modelId="{A5AA644E-C399-4DCE-909C-7D5EB8646299}" type="pres">
      <dgm:prSet presAssocID="{23C7AC5F-126F-4BEE-9F7A-BADFE58D2B1B}" presName="parentText" presStyleLbl="node1" presStyleIdx="3" presStyleCnt="4">
        <dgm:presLayoutVars>
          <dgm:chMax val="0"/>
          <dgm:bulletEnabled val="1"/>
        </dgm:presLayoutVars>
      </dgm:prSet>
      <dgm:spPr/>
    </dgm:pt>
  </dgm:ptLst>
  <dgm:cxnLst>
    <dgm:cxn modelId="{ED21C007-0D8B-454B-87F8-B4A1AEA72544}" srcId="{A92DDD4A-49DD-4911-8CBF-D849D954C7D0}" destId="{DDB731AD-3BB2-44A2-8C3B-94A77A9B4DF6}" srcOrd="0" destOrd="0" parTransId="{12E57785-8996-4BDE-B9F1-B4DD3044DFB1}" sibTransId="{154E2C49-9FDD-4CD9-BB5F-7C76E9A50323}"/>
    <dgm:cxn modelId="{C1137220-A932-447E-880D-43B491D4B4DC}" type="presOf" srcId="{DDB731AD-3BB2-44A2-8C3B-94A77A9B4DF6}" destId="{003F17B0-AFB7-4AA9-BD0A-36A415D6E64B}" srcOrd="0" destOrd="0" presId="urn:microsoft.com/office/officeart/2005/8/layout/vList2"/>
    <dgm:cxn modelId="{1FC77223-A1E2-43AD-932A-6AC866132824}" srcId="{A92DDD4A-49DD-4911-8CBF-D849D954C7D0}" destId="{F4514E58-DF2B-4BA1-BFD2-5DE42EE62405}" srcOrd="2" destOrd="0" parTransId="{550572E3-76B8-46F5-91B5-FD44C848BE3C}" sibTransId="{CC857AB6-A580-405B-94A1-0A7CD5527D13}"/>
    <dgm:cxn modelId="{478DC424-9A56-47EA-99BC-267B0DEBD760}" srcId="{A92DDD4A-49DD-4911-8CBF-D849D954C7D0}" destId="{52BA2DFE-7A79-439A-96DD-53B62A23D0DE}" srcOrd="1" destOrd="0" parTransId="{2C5D1A61-1199-4FD1-8A78-6EC1E3AFA99B}" sibTransId="{DADFADFE-CDC6-4952-8317-6F806F4DCF94}"/>
    <dgm:cxn modelId="{A2CB4F2D-BD7C-4ABE-BDE5-7F67C92DFA5A}" srcId="{A92DDD4A-49DD-4911-8CBF-D849D954C7D0}" destId="{23C7AC5F-126F-4BEE-9F7A-BADFE58D2B1B}" srcOrd="3" destOrd="0" parTransId="{F78CDB89-B2DD-49C7-B6B4-2B9408E84BDB}" sibTransId="{E6166070-E6C5-4AD9-AE57-61B3AA38A862}"/>
    <dgm:cxn modelId="{2B760B4A-2D81-44CF-ACEF-BF083F2EED38}" type="presOf" srcId="{F4514E58-DF2B-4BA1-BFD2-5DE42EE62405}" destId="{18E7AC64-C891-4A86-A86C-3F6EF012D50A}" srcOrd="0" destOrd="0" presId="urn:microsoft.com/office/officeart/2005/8/layout/vList2"/>
    <dgm:cxn modelId="{CBC2F573-2A63-4E3E-A63F-8804A40302FA}" type="presOf" srcId="{23C7AC5F-126F-4BEE-9F7A-BADFE58D2B1B}" destId="{A5AA644E-C399-4DCE-909C-7D5EB8646299}" srcOrd="0" destOrd="0" presId="urn:microsoft.com/office/officeart/2005/8/layout/vList2"/>
    <dgm:cxn modelId="{9C5DDEBB-3982-420B-B5AD-3CDBFD326576}" type="presOf" srcId="{A92DDD4A-49DD-4911-8CBF-D849D954C7D0}" destId="{33B5C1B5-4B59-4AD4-BF1D-986EC6344DB5}" srcOrd="0" destOrd="0" presId="urn:microsoft.com/office/officeart/2005/8/layout/vList2"/>
    <dgm:cxn modelId="{E155AFFA-2D15-459A-94C4-CC5CF8521869}" type="presOf" srcId="{52BA2DFE-7A79-439A-96DD-53B62A23D0DE}" destId="{AA50AA43-B25C-4134-8140-71F610DFC49A}" srcOrd="0" destOrd="0" presId="urn:microsoft.com/office/officeart/2005/8/layout/vList2"/>
    <dgm:cxn modelId="{BA80DF3E-3C9B-49D6-A207-8B2F0F0CF810}" type="presParOf" srcId="{33B5C1B5-4B59-4AD4-BF1D-986EC6344DB5}" destId="{003F17B0-AFB7-4AA9-BD0A-36A415D6E64B}" srcOrd="0" destOrd="0" presId="urn:microsoft.com/office/officeart/2005/8/layout/vList2"/>
    <dgm:cxn modelId="{57ACB534-5355-4E55-903F-4DC2FA8C391A}" type="presParOf" srcId="{33B5C1B5-4B59-4AD4-BF1D-986EC6344DB5}" destId="{0322D6B1-183A-4660-8630-F5F33602C534}" srcOrd="1" destOrd="0" presId="urn:microsoft.com/office/officeart/2005/8/layout/vList2"/>
    <dgm:cxn modelId="{2E0A5247-F45A-4F42-BB79-5C7431200416}" type="presParOf" srcId="{33B5C1B5-4B59-4AD4-BF1D-986EC6344DB5}" destId="{AA50AA43-B25C-4134-8140-71F610DFC49A}" srcOrd="2" destOrd="0" presId="urn:microsoft.com/office/officeart/2005/8/layout/vList2"/>
    <dgm:cxn modelId="{0EAD8027-E2AC-4F7D-9619-C2184F639CF5}" type="presParOf" srcId="{33B5C1B5-4B59-4AD4-BF1D-986EC6344DB5}" destId="{F43AEAFD-8CA1-4E5B-A048-EBAA508CEFB6}" srcOrd="3" destOrd="0" presId="urn:microsoft.com/office/officeart/2005/8/layout/vList2"/>
    <dgm:cxn modelId="{5BBCD839-676D-4606-B46B-5716538CEAE3}" type="presParOf" srcId="{33B5C1B5-4B59-4AD4-BF1D-986EC6344DB5}" destId="{18E7AC64-C891-4A86-A86C-3F6EF012D50A}" srcOrd="4" destOrd="0" presId="urn:microsoft.com/office/officeart/2005/8/layout/vList2"/>
    <dgm:cxn modelId="{A8C66F88-0DA6-499C-A60A-4A4F8FBEA862}" type="presParOf" srcId="{33B5C1B5-4B59-4AD4-BF1D-986EC6344DB5}" destId="{81A1D9D3-4EF6-407C-80A1-94A3568830A7}" srcOrd="5" destOrd="0" presId="urn:microsoft.com/office/officeart/2005/8/layout/vList2"/>
    <dgm:cxn modelId="{3FA7FFE2-F968-4340-AE95-00C97EB40856}" type="presParOf" srcId="{33B5C1B5-4B59-4AD4-BF1D-986EC6344DB5}" destId="{A5AA644E-C399-4DCE-909C-7D5EB86462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8AD1F-E7AC-4DE8-B31D-9126714D71D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3872AAE-424C-43D8-91A6-5D9BBD701B70}">
      <dgm:prSet/>
      <dgm:spPr/>
      <dgm:t>
        <a:bodyPr/>
        <a:lstStyle/>
        <a:p>
          <a:r>
            <a:rPr lang="en-US" b="1"/>
            <a:t>Website</a:t>
          </a:r>
          <a:endParaRPr lang="en-US"/>
        </a:p>
      </dgm:t>
    </dgm:pt>
    <dgm:pt modelId="{D61CC70E-75BA-4BC2-9D24-3DE700AB5EF3}" type="parTrans" cxnId="{666C57CC-7903-4973-A202-228D0DED52AC}">
      <dgm:prSet/>
      <dgm:spPr/>
      <dgm:t>
        <a:bodyPr/>
        <a:lstStyle/>
        <a:p>
          <a:endParaRPr lang="en-US"/>
        </a:p>
      </dgm:t>
    </dgm:pt>
    <dgm:pt modelId="{5A73C388-EE8E-49A6-934A-25BE7A458EFF}" type="sibTrans" cxnId="{666C57CC-7903-4973-A202-228D0DED52AC}">
      <dgm:prSet/>
      <dgm:spPr/>
      <dgm:t>
        <a:bodyPr/>
        <a:lstStyle/>
        <a:p>
          <a:endParaRPr lang="en-US"/>
        </a:p>
      </dgm:t>
    </dgm:pt>
    <dgm:pt modelId="{57BA0F62-ECDC-4A8F-8C6D-FBD60389A51C}">
      <dgm:prSet/>
      <dgm:spPr/>
      <dgm:t>
        <a:bodyPr/>
        <a:lstStyle/>
        <a:p>
          <a:r>
            <a:rPr lang="en-US" i="1" dirty="0"/>
            <a:t>Mandate</a:t>
          </a:r>
          <a:endParaRPr lang="en-US" dirty="0"/>
        </a:p>
      </dgm:t>
    </dgm:pt>
    <dgm:pt modelId="{65382484-09CD-4DEC-B108-C8AEFE44FC9F}" type="parTrans" cxnId="{92B72B83-98EA-4CF0-8871-4AF987493A45}">
      <dgm:prSet/>
      <dgm:spPr/>
      <dgm:t>
        <a:bodyPr/>
        <a:lstStyle/>
        <a:p>
          <a:endParaRPr lang="en-US"/>
        </a:p>
      </dgm:t>
    </dgm:pt>
    <dgm:pt modelId="{D66FE675-25E7-45FA-BC5D-E2D24D50B42A}" type="sibTrans" cxnId="{92B72B83-98EA-4CF0-8871-4AF987493A45}">
      <dgm:prSet/>
      <dgm:spPr/>
      <dgm:t>
        <a:bodyPr/>
        <a:lstStyle/>
        <a:p>
          <a:endParaRPr lang="en-US"/>
        </a:p>
      </dgm:t>
    </dgm:pt>
    <dgm:pt modelId="{2CF8104F-95EF-45DD-9D4C-2EB42AA20DD6}">
      <dgm:prSet/>
      <dgm:spPr/>
      <dgm:t>
        <a:bodyPr/>
        <a:lstStyle/>
        <a:p>
          <a:r>
            <a:rPr lang="en-US" i="1" dirty="0"/>
            <a:t>Crime Prevention Resources</a:t>
          </a:r>
          <a:endParaRPr lang="en-US" dirty="0"/>
        </a:p>
      </dgm:t>
    </dgm:pt>
    <dgm:pt modelId="{0EB90FCF-D819-437E-866E-D8C87CD7AF18}" type="parTrans" cxnId="{A4679A39-46A9-4582-8119-80F8F877E177}">
      <dgm:prSet/>
      <dgm:spPr/>
      <dgm:t>
        <a:bodyPr/>
        <a:lstStyle/>
        <a:p>
          <a:endParaRPr lang="en-US"/>
        </a:p>
      </dgm:t>
    </dgm:pt>
    <dgm:pt modelId="{E552B929-ED30-4559-8186-33BE2D249672}" type="sibTrans" cxnId="{A4679A39-46A9-4582-8119-80F8F877E177}">
      <dgm:prSet/>
      <dgm:spPr/>
      <dgm:t>
        <a:bodyPr/>
        <a:lstStyle/>
        <a:p>
          <a:endParaRPr lang="en-US"/>
        </a:p>
      </dgm:t>
    </dgm:pt>
    <dgm:pt modelId="{0F91F54F-68A3-4563-AE0E-E4BF3EFE7D98}">
      <dgm:prSet/>
      <dgm:spPr/>
      <dgm:t>
        <a:bodyPr/>
        <a:lstStyle/>
        <a:p>
          <a:r>
            <a:rPr lang="en-US" i="1"/>
            <a:t>Incident reporting</a:t>
          </a:r>
          <a:endParaRPr lang="en-US" dirty="0"/>
        </a:p>
      </dgm:t>
    </dgm:pt>
    <dgm:pt modelId="{9DE1442F-50BA-4766-84E6-CDC1AA0ECC9B}" type="parTrans" cxnId="{03D0A0A9-02E9-46B9-9319-591602C235F8}">
      <dgm:prSet/>
      <dgm:spPr/>
      <dgm:t>
        <a:bodyPr/>
        <a:lstStyle/>
        <a:p>
          <a:endParaRPr lang="en-US"/>
        </a:p>
      </dgm:t>
    </dgm:pt>
    <dgm:pt modelId="{3FE34431-AA82-4A15-B984-E5033D04B58A}" type="sibTrans" cxnId="{03D0A0A9-02E9-46B9-9319-591602C235F8}">
      <dgm:prSet/>
      <dgm:spPr/>
      <dgm:t>
        <a:bodyPr/>
        <a:lstStyle/>
        <a:p>
          <a:endParaRPr lang="en-US"/>
        </a:p>
      </dgm:t>
    </dgm:pt>
    <dgm:pt modelId="{446BA065-40D7-4602-96F0-419F6F9695B7}" type="pres">
      <dgm:prSet presAssocID="{FBA8AD1F-E7AC-4DE8-B31D-9126714D71D9}" presName="linear" presStyleCnt="0">
        <dgm:presLayoutVars>
          <dgm:dir/>
          <dgm:animLvl val="lvl"/>
          <dgm:resizeHandles val="exact"/>
        </dgm:presLayoutVars>
      </dgm:prSet>
      <dgm:spPr/>
    </dgm:pt>
    <dgm:pt modelId="{D8CDC44F-D40E-4296-A39D-EBFB313A5E4D}" type="pres">
      <dgm:prSet presAssocID="{73872AAE-424C-43D8-91A6-5D9BBD701B70}" presName="parentLin" presStyleCnt="0"/>
      <dgm:spPr/>
    </dgm:pt>
    <dgm:pt modelId="{93F343B8-10A6-4B9D-9480-053308A28F56}" type="pres">
      <dgm:prSet presAssocID="{73872AAE-424C-43D8-91A6-5D9BBD701B70}" presName="parentLeftMargin" presStyleLbl="node1" presStyleIdx="0" presStyleCnt="1"/>
      <dgm:spPr/>
    </dgm:pt>
    <dgm:pt modelId="{7CB5354A-C9D8-4E1B-AC23-F6B1F0862D45}" type="pres">
      <dgm:prSet presAssocID="{73872AAE-424C-43D8-91A6-5D9BBD701B70}" presName="parentText" presStyleLbl="node1" presStyleIdx="0" presStyleCnt="1">
        <dgm:presLayoutVars>
          <dgm:chMax val="0"/>
          <dgm:bulletEnabled val="1"/>
        </dgm:presLayoutVars>
      </dgm:prSet>
      <dgm:spPr/>
    </dgm:pt>
    <dgm:pt modelId="{A3A1D0E0-F4F8-4EF2-A62C-2EE5DC4492CB}" type="pres">
      <dgm:prSet presAssocID="{73872AAE-424C-43D8-91A6-5D9BBD701B70}" presName="negativeSpace" presStyleCnt="0"/>
      <dgm:spPr/>
    </dgm:pt>
    <dgm:pt modelId="{7EB7CF63-19CA-47EC-A9CB-5279D5EE04C1}" type="pres">
      <dgm:prSet presAssocID="{73872AAE-424C-43D8-91A6-5D9BBD701B70}" presName="childText" presStyleLbl="conFgAcc1" presStyleIdx="0" presStyleCnt="1">
        <dgm:presLayoutVars>
          <dgm:bulletEnabled val="1"/>
        </dgm:presLayoutVars>
      </dgm:prSet>
      <dgm:spPr/>
    </dgm:pt>
  </dgm:ptLst>
  <dgm:cxnLst>
    <dgm:cxn modelId="{18B67F04-313E-410F-AB35-AC33F9047042}" type="presOf" srcId="{0F91F54F-68A3-4563-AE0E-E4BF3EFE7D98}" destId="{7EB7CF63-19CA-47EC-A9CB-5279D5EE04C1}" srcOrd="0" destOrd="2" presId="urn:microsoft.com/office/officeart/2005/8/layout/list1"/>
    <dgm:cxn modelId="{AD69E113-6E3E-436C-BD94-F007BA5BDA9F}" type="presOf" srcId="{57BA0F62-ECDC-4A8F-8C6D-FBD60389A51C}" destId="{7EB7CF63-19CA-47EC-A9CB-5279D5EE04C1}" srcOrd="0" destOrd="0" presId="urn:microsoft.com/office/officeart/2005/8/layout/list1"/>
    <dgm:cxn modelId="{A4679A39-46A9-4582-8119-80F8F877E177}" srcId="{73872AAE-424C-43D8-91A6-5D9BBD701B70}" destId="{2CF8104F-95EF-45DD-9D4C-2EB42AA20DD6}" srcOrd="1" destOrd="0" parTransId="{0EB90FCF-D819-437E-866E-D8C87CD7AF18}" sibTransId="{E552B929-ED30-4559-8186-33BE2D249672}"/>
    <dgm:cxn modelId="{063DB43B-619D-44EB-A326-D9ECE5513826}" type="presOf" srcId="{2CF8104F-95EF-45DD-9D4C-2EB42AA20DD6}" destId="{7EB7CF63-19CA-47EC-A9CB-5279D5EE04C1}" srcOrd="0" destOrd="1" presId="urn:microsoft.com/office/officeart/2005/8/layout/list1"/>
    <dgm:cxn modelId="{92B72B83-98EA-4CF0-8871-4AF987493A45}" srcId="{73872AAE-424C-43D8-91A6-5D9BBD701B70}" destId="{57BA0F62-ECDC-4A8F-8C6D-FBD60389A51C}" srcOrd="0" destOrd="0" parTransId="{65382484-09CD-4DEC-B108-C8AEFE44FC9F}" sibTransId="{D66FE675-25E7-45FA-BC5D-E2D24D50B42A}"/>
    <dgm:cxn modelId="{4878F49B-263D-4849-BADA-7C0093184A12}" type="presOf" srcId="{FBA8AD1F-E7AC-4DE8-B31D-9126714D71D9}" destId="{446BA065-40D7-4602-96F0-419F6F9695B7}" srcOrd="0" destOrd="0" presId="urn:microsoft.com/office/officeart/2005/8/layout/list1"/>
    <dgm:cxn modelId="{802808A0-6EDE-4414-9D9B-21D2EC65C485}" type="presOf" srcId="{73872AAE-424C-43D8-91A6-5D9BBD701B70}" destId="{93F343B8-10A6-4B9D-9480-053308A28F56}" srcOrd="0" destOrd="0" presId="urn:microsoft.com/office/officeart/2005/8/layout/list1"/>
    <dgm:cxn modelId="{03D0A0A9-02E9-46B9-9319-591602C235F8}" srcId="{73872AAE-424C-43D8-91A6-5D9BBD701B70}" destId="{0F91F54F-68A3-4563-AE0E-E4BF3EFE7D98}" srcOrd="2" destOrd="0" parTransId="{9DE1442F-50BA-4766-84E6-CDC1AA0ECC9B}" sibTransId="{3FE34431-AA82-4A15-B984-E5033D04B58A}"/>
    <dgm:cxn modelId="{666C57CC-7903-4973-A202-228D0DED52AC}" srcId="{FBA8AD1F-E7AC-4DE8-B31D-9126714D71D9}" destId="{73872AAE-424C-43D8-91A6-5D9BBD701B70}" srcOrd="0" destOrd="0" parTransId="{D61CC70E-75BA-4BC2-9D24-3DE700AB5EF3}" sibTransId="{5A73C388-EE8E-49A6-934A-25BE7A458EFF}"/>
    <dgm:cxn modelId="{5CB6BAFC-5E49-4501-BB27-F5C514C3EF9A}" type="presOf" srcId="{73872AAE-424C-43D8-91A6-5D9BBD701B70}" destId="{7CB5354A-C9D8-4E1B-AC23-F6B1F0862D45}" srcOrd="1" destOrd="0" presId="urn:microsoft.com/office/officeart/2005/8/layout/list1"/>
    <dgm:cxn modelId="{B2C5CB85-8F15-446E-939F-7C230227EF2E}" type="presParOf" srcId="{446BA065-40D7-4602-96F0-419F6F9695B7}" destId="{D8CDC44F-D40E-4296-A39D-EBFB313A5E4D}" srcOrd="0" destOrd="0" presId="urn:microsoft.com/office/officeart/2005/8/layout/list1"/>
    <dgm:cxn modelId="{5C3F4137-CCFA-4CCC-BFC3-9F6D31063BFB}" type="presParOf" srcId="{D8CDC44F-D40E-4296-A39D-EBFB313A5E4D}" destId="{93F343B8-10A6-4B9D-9480-053308A28F56}" srcOrd="0" destOrd="0" presId="urn:microsoft.com/office/officeart/2005/8/layout/list1"/>
    <dgm:cxn modelId="{E151170E-0A41-4946-B1A4-84D8E8E87527}" type="presParOf" srcId="{D8CDC44F-D40E-4296-A39D-EBFB313A5E4D}" destId="{7CB5354A-C9D8-4E1B-AC23-F6B1F0862D45}" srcOrd="1" destOrd="0" presId="urn:microsoft.com/office/officeart/2005/8/layout/list1"/>
    <dgm:cxn modelId="{AA730A77-22CA-4AD6-B224-DE08668B60A7}" type="presParOf" srcId="{446BA065-40D7-4602-96F0-419F6F9695B7}" destId="{A3A1D0E0-F4F8-4EF2-A62C-2EE5DC4492CB}" srcOrd="1" destOrd="0" presId="urn:microsoft.com/office/officeart/2005/8/layout/list1"/>
    <dgm:cxn modelId="{C5842237-9582-4450-85AE-310B9748A2A8}" type="presParOf" srcId="{446BA065-40D7-4602-96F0-419F6F9695B7}" destId="{7EB7CF63-19CA-47EC-A9CB-5279D5EE04C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8AD1F-E7AC-4DE8-B31D-9126714D71D9}"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73872AAE-424C-43D8-91A6-5D9BBD701B70}">
      <dgm:prSet/>
      <dgm:spPr/>
      <dgm:t>
        <a:bodyPr/>
        <a:lstStyle/>
        <a:p>
          <a:r>
            <a:rPr lang="en-US" b="1" dirty="0"/>
            <a:t>Social Media</a:t>
          </a:r>
          <a:endParaRPr lang="en-US" dirty="0"/>
        </a:p>
      </dgm:t>
    </dgm:pt>
    <dgm:pt modelId="{D61CC70E-75BA-4BC2-9D24-3DE700AB5EF3}" type="parTrans" cxnId="{666C57CC-7903-4973-A202-228D0DED52AC}">
      <dgm:prSet/>
      <dgm:spPr/>
      <dgm:t>
        <a:bodyPr/>
        <a:lstStyle/>
        <a:p>
          <a:endParaRPr lang="en-US"/>
        </a:p>
      </dgm:t>
    </dgm:pt>
    <dgm:pt modelId="{5A73C388-EE8E-49A6-934A-25BE7A458EFF}" type="sibTrans" cxnId="{666C57CC-7903-4973-A202-228D0DED52AC}">
      <dgm:prSet/>
      <dgm:spPr/>
      <dgm:t>
        <a:bodyPr/>
        <a:lstStyle/>
        <a:p>
          <a:endParaRPr lang="en-US"/>
        </a:p>
      </dgm:t>
    </dgm:pt>
    <dgm:pt modelId="{44DCA603-9C7B-4FE8-841C-135AA31A8377}" type="pres">
      <dgm:prSet presAssocID="{FBA8AD1F-E7AC-4DE8-B31D-9126714D71D9}" presName="linear" presStyleCnt="0">
        <dgm:presLayoutVars>
          <dgm:dir/>
          <dgm:animLvl val="lvl"/>
          <dgm:resizeHandles val="exact"/>
        </dgm:presLayoutVars>
      </dgm:prSet>
      <dgm:spPr/>
    </dgm:pt>
    <dgm:pt modelId="{DEFCA960-5173-433A-BAF1-569F78B7CAE9}" type="pres">
      <dgm:prSet presAssocID="{73872AAE-424C-43D8-91A6-5D9BBD701B70}" presName="parentLin" presStyleCnt="0"/>
      <dgm:spPr/>
    </dgm:pt>
    <dgm:pt modelId="{C394B21C-136D-4A11-A149-5D7D18327BFE}" type="pres">
      <dgm:prSet presAssocID="{73872AAE-424C-43D8-91A6-5D9BBD701B70}" presName="parentLeftMargin" presStyleLbl="node1" presStyleIdx="0" presStyleCnt="1"/>
      <dgm:spPr/>
    </dgm:pt>
    <dgm:pt modelId="{5FCD100C-2122-4449-8D37-1903D3DB2E5F}" type="pres">
      <dgm:prSet presAssocID="{73872AAE-424C-43D8-91A6-5D9BBD701B70}" presName="parentText" presStyleLbl="node1" presStyleIdx="0" presStyleCnt="1" custScaleX="138468" custScaleY="136042" custLinFactX="-2838" custLinFactNeighborX="-100000" custLinFactNeighborY="26770">
        <dgm:presLayoutVars>
          <dgm:chMax val="0"/>
          <dgm:bulletEnabled val="1"/>
        </dgm:presLayoutVars>
      </dgm:prSet>
      <dgm:spPr/>
    </dgm:pt>
    <dgm:pt modelId="{C06E64AC-FB51-49F7-AAB0-6BD3224B576D}" type="pres">
      <dgm:prSet presAssocID="{73872AAE-424C-43D8-91A6-5D9BBD701B70}" presName="negativeSpace" presStyleCnt="0"/>
      <dgm:spPr/>
    </dgm:pt>
    <dgm:pt modelId="{F522681C-9C1B-456C-A75B-A93039FA426E}" type="pres">
      <dgm:prSet presAssocID="{73872AAE-424C-43D8-91A6-5D9BBD701B70}" presName="childText" presStyleLbl="conFgAcc1" presStyleIdx="0" presStyleCnt="1" custAng="0">
        <dgm:presLayoutVars>
          <dgm:bulletEnabled val="1"/>
        </dgm:presLayoutVars>
      </dgm:prSet>
      <dgm:spPr>
        <a:ln>
          <a:noFill/>
        </a:ln>
      </dgm:spPr>
    </dgm:pt>
  </dgm:ptLst>
  <dgm:cxnLst>
    <dgm:cxn modelId="{2139895F-DFC2-43B0-BC11-F114168C0CAC}" type="presOf" srcId="{FBA8AD1F-E7AC-4DE8-B31D-9126714D71D9}" destId="{44DCA603-9C7B-4FE8-841C-135AA31A8377}" srcOrd="0" destOrd="0" presId="urn:microsoft.com/office/officeart/2005/8/layout/list1"/>
    <dgm:cxn modelId="{4F764D42-38CC-4B2E-BFA8-D50D99090FDA}" type="presOf" srcId="{73872AAE-424C-43D8-91A6-5D9BBD701B70}" destId="{C394B21C-136D-4A11-A149-5D7D18327BFE}" srcOrd="0" destOrd="0" presId="urn:microsoft.com/office/officeart/2005/8/layout/list1"/>
    <dgm:cxn modelId="{FB6A4C92-E62B-4DE0-84DE-E36B1163B2D0}" type="presOf" srcId="{73872AAE-424C-43D8-91A6-5D9BBD701B70}" destId="{5FCD100C-2122-4449-8D37-1903D3DB2E5F}" srcOrd="1" destOrd="0" presId="urn:microsoft.com/office/officeart/2005/8/layout/list1"/>
    <dgm:cxn modelId="{666C57CC-7903-4973-A202-228D0DED52AC}" srcId="{FBA8AD1F-E7AC-4DE8-B31D-9126714D71D9}" destId="{73872AAE-424C-43D8-91A6-5D9BBD701B70}" srcOrd="0" destOrd="0" parTransId="{D61CC70E-75BA-4BC2-9D24-3DE700AB5EF3}" sibTransId="{5A73C388-EE8E-49A6-934A-25BE7A458EFF}"/>
    <dgm:cxn modelId="{BDBCB639-8EBE-4CA0-A2F2-DD47A782C7B8}" type="presParOf" srcId="{44DCA603-9C7B-4FE8-841C-135AA31A8377}" destId="{DEFCA960-5173-433A-BAF1-569F78B7CAE9}" srcOrd="0" destOrd="0" presId="urn:microsoft.com/office/officeart/2005/8/layout/list1"/>
    <dgm:cxn modelId="{0B393557-4AEC-4C16-B3AE-8EF140B55363}" type="presParOf" srcId="{DEFCA960-5173-433A-BAF1-569F78B7CAE9}" destId="{C394B21C-136D-4A11-A149-5D7D18327BFE}" srcOrd="0" destOrd="0" presId="urn:microsoft.com/office/officeart/2005/8/layout/list1"/>
    <dgm:cxn modelId="{93E49819-2290-4E6C-AD0B-E08574312CE0}" type="presParOf" srcId="{DEFCA960-5173-433A-BAF1-569F78B7CAE9}" destId="{5FCD100C-2122-4449-8D37-1903D3DB2E5F}" srcOrd="1" destOrd="0" presId="urn:microsoft.com/office/officeart/2005/8/layout/list1"/>
    <dgm:cxn modelId="{A9EBD6FB-4147-4A15-99EB-B67B9BD69C80}" type="presParOf" srcId="{44DCA603-9C7B-4FE8-841C-135AA31A8377}" destId="{C06E64AC-FB51-49F7-AAB0-6BD3224B576D}" srcOrd="1" destOrd="0" presId="urn:microsoft.com/office/officeart/2005/8/layout/list1"/>
    <dgm:cxn modelId="{FCD07DCC-8E49-4058-B2DE-6CCE3C6F503D}" type="presParOf" srcId="{44DCA603-9C7B-4FE8-841C-135AA31A8377}" destId="{F522681C-9C1B-456C-A75B-A93039FA426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861AF-0BE9-4580-8702-04408D5ED2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E5F26E2-6F4B-4F8A-B36D-6C07C7D50A2C}">
      <dgm:prSet/>
      <dgm:spPr/>
      <dgm:t>
        <a:bodyPr/>
        <a:lstStyle/>
        <a:p>
          <a:r>
            <a:rPr lang="en-US" b="1"/>
            <a:t>OPEN: </a:t>
          </a:r>
          <a:endParaRPr lang="en-US"/>
        </a:p>
      </dgm:t>
    </dgm:pt>
    <dgm:pt modelId="{9F7385D8-85C7-4D27-A910-FA260ADD9296}" type="parTrans" cxnId="{639CC922-E876-4C2C-B9E8-18F6F2B037E9}">
      <dgm:prSet/>
      <dgm:spPr/>
      <dgm:t>
        <a:bodyPr/>
        <a:lstStyle/>
        <a:p>
          <a:endParaRPr lang="en-US"/>
        </a:p>
      </dgm:t>
    </dgm:pt>
    <dgm:pt modelId="{0069859D-D1BF-4068-978D-A79CA1106ACF}" type="sibTrans" cxnId="{639CC922-E876-4C2C-B9E8-18F6F2B037E9}">
      <dgm:prSet/>
      <dgm:spPr/>
      <dgm:t>
        <a:bodyPr/>
        <a:lstStyle/>
        <a:p>
          <a:endParaRPr lang="en-US"/>
        </a:p>
      </dgm:t>
    </dgm:pt>
    <dgm:pt modelId="{F7CE1BB4-2509-42C9-931E-ED9199AD25DE}">
      <dgm:prSet/>
      <dgm:spPr/>
      <dgm:t>
        <a:bodyPr/>
        <a:lstStyle/>
        <a:p>
          <a:r>
            <a:rPr lang="en-US" b="1" i="1" dirty="0"/>
            <a:t>Communications</a:t>
          </a:r>
          <a:endParaRPr lang="en-US" i="1" dirty="0"/>
        </a:p>
      </dgm:t>
    </dgm:pt>
    <dgm:pt modelId="{6A439C94-BF89-4EE5-817F-0C27F096F483}" type="parTrans" cxnId="{5CFF27AD-2EDE-44F9-B2F2-29BBAB4A91F0}">
      <dgm:prSet/>
      <dgm:spPr/>
      <dgm:t>
        <a:bodyPr/>
        <a:lstStyle/>
        <a:p>
          <a:endParaRPr lang="en-US"/>
        </a:p>
      </dgm:t>
    </dgm:pt>
    <dgm:pt modelId="{4FBD6B75-4962-43C1-9599-FA666B726716}" type="sibTrans" cxnId="{5CFF27AD-2EDE-44F9-B2F2-29BBAB4A91F0}">
      <dgm:prSet/>
      <dgm:spPr/>
      <dgm:t>
        <a:bodyPr/>
        <a:lstStyle/>
        <a:p>
          <a:endParaRPr lang="en-US"/>
        </a:p>
      </dgm:t>
    </dgm:pt>
    <dgm:pt modelId="{D1B154D4-1943-48A4-B366-E19953ABB664}">
      <dgm:prSet/>
      <dgm:spPr/>
      <dgm:t>
        <a:bodyPr/>
        <a:lstStyle/>
        <a:p>
          <a:r>
            <a:rPr lang="en-US" b="1" i="1" dirty="0"/>
            <a:t>President - 2024</a:t>
          </a:r>
        </a:p>
      </dgm:t>
    </dgm:pt>
    <dgm:pt modelId="{99E63361-A46B-4437-9AC9-6FB97F5CD984}" type="parTrans" cxnId="{66B7D4B3-85A3-41F5-B288-AD645ECD46AB}">
      <dgm:prSet/>
      <dgm:spPr/>
      <dgm:t>
        <a:bodyPr/>
        <a:lstStyle/>
        <a:p>
          <a:endParaRPr lang="en-CA"/>
        </a:p>
      </dgm:t>
    </dgm:pt>
    <dgm:pt modelId="{A633DB99-1FB6-4E42-A35D-7AFE4F9E9FD9}" type="sibTrans" cxnId="{66B7D4B3-85A3-41F5-B288-AD645ECD46AB}">
      <dgm:prSet/>
      <dgm:spPr/>
      <dgm:t>
        <a:bodyPr/>
        <a:lstStyle/>
        <a:p>
          <a:endParaRPr lang="en-CA"/>
        </a:p>
      </dgm:t>
    </dgm:pt>
    <dgm:pt modelId="{961E9193-32F6-41B2-9F87-248A6E0D9DA1}">
      <dgm:prSet/>
      <dgm:spPr/>
      <dgm:t>
        <a:bodyPr/>
        <a:lstStyle/>
        <a:p>
          <a:r>
            <a:rPr lang="en-US" b="1" i="1" dirty="0"/>
            <a:t>Vice President</a:t>
          </a:r>
          <a:endParaRPr lang="en-US" i="1" dirty="0"/>
        </a:p>
      </dgm:t>
    </dgm:pt>
    <dgm:pt modelId="{0C8DF09A-4D92-4E6E-99AA-ED3F69AB1C22}" type="parTrans" cxnId="{75ED9BE5-FE30-4897-A9E1-6B013D68C2BE}">
      <dgm:prSet/>
      <dgm:spPr/>
      <dgm:t>
        <a:bodyPr/>
        <a:lstStyle/>
        <a:p>
          <a:endParaRPr lang="en-CA"/>
        </a:p>
      </dgm:t>
    </dgm:pt>
    <dgm:pt modelId="{37262B26-9711-4768-8836-DAC36FC11388}" type="sibTrans" cxnId="{75ED9BE5-FE30-4897-A9E1-6B013D68C2BE}">
      <dgm:prSet/>
      <dgm:spPr/>
      <dgm:t>
        <a:bodyPr/>
        <a:lstStyle/>
        <a:p>
          <a:endParaRPr lang="en-CA"/>
        </a:p>
      </dgm:t>
    </dgm:pt>
    <dgm:pt modelId="{182512F7-6FAD-408C-B7A4-6B96E24E9FCD}" type="pres">
      <dgm:prSet presAssocID="{E9F861AF-0BE9-4580-8702-04408D5ED2F9}" presName="linear" presStyleCnt="0">
        <dgm:presLayoutVars>
          <dgm:animLvl val="lvl"/>
          <dgm:resizeHandles val="exact"/>
        </dgm:presLayoutVars>
      </dgm:prSet>
      <dgm:spPr/>
    </dgm:pt>
    <dgm:pt modelId="{8328533B-A5D7-49FA-B679-5C3E0053BDA8}" type="pres">
      <dgm:prSet presAssocID="{8E5F26E2-6F4B-4F8A-B36D-6C07C7D50A2C}" presName="parentText" presStyleLbl="node1" presStyleIdx="0" presStyleCnt="1">
        <dgm:presLayoutVars>
          <dgm:chMax val="0"/>
          <dgm:bulletEnabled val="1"/>
        </dgm:presLayoutVars>
      </dgm:prSet>
      <dgm:spPr/>
    </dgm:pt>
    <dgm:pt modelId="{8C4AFE31-A4FB-4474-9A7F-42FFF1C8BEFC}" type="pres">
      <dgm:prSet presAssocID="{8E5F26E2-6F4B-4F8A-B36D-6C07C7D50A2C}" presName="childText" presStyleLbl="revTx" presStyleIdx="0" presStyleCnt="1">
        <dgm:presLayoutVars>
          <dgm:bulletEnabled val="1"/>
        </dgm:presLayoutVars>
      </dgm:prSet>
      <dgm:spPr/>
    </dgm:pt>
  </dgm:ptLst>
  <dgm:cxnLst>
    <dgm:cxn modelId="{639CC922-E876-4C2C-B9E8-18F6F2B037E9}" srcId="{E9F861AF-0BE9-4580-8702-04408D5ED2F9}" destId="{8E5F26E2-6F4B-4F8A-B36D-6C07C7D50A2C}" srcOrd="0" destOrd="0" parTransId="{9F7385D8-85C7-4D27-A910-FA260ADD9296}" sibTransId="{0069859D-D1BF-4068-978D-A79CA1106ACF}"/>
    <dgm:cxn modelId="{520E065F-8C01-4CB8-AC57-9F3362CE695C}" type="presOf" srcId="{F7CE1BB4-2509-42C9-931E-ED9199AD25DE}" destId="{8C4AFE31-A4FB-4474-9A7F-42FFF1C8BEFC}" srcOrd="0" destOrd="0" presId="urn:microsoft.com/office/officeart/2005/8/layout/vList2"/>
    <dgm:cxn modelId="{E3CD7584-18B0-487A-BE1B-F71E1403E286}" type="presOf" srcId="{D1B154D4-1943-48A4-B366-E19953ABB664}" destId="{8C4AFE31-A4FB-4474-9A7F-42FFF1C8BEFC}" srcOrd="0" destOrd="2" presId="urn:microsoft.com/office/officeart/2005/8/layout/vList2"/>
    <dgm:cxn modelId="{5CFF27AD-2EDE-44F9-B2F2-29BBAB4A91F0}" srcId="{8E5F26E2-6F4B-4F8A-B36D-6C07C7D50A2C}" destId="{F7CE1BB4-2509-42C9-931E-ED9199AD25DE}" srcOrd="0" destOrd="0" parTransId="{6A439C94-BF89-4EE5-817F-0C27F096F483}" sibTransId="{4FBD6B75-4962-43C1-9599-FA666B726716}"/>
    <dgm:cxn modelId="{66B7D4B3-85A3-41F5-B288-AD645ECD46AB}" srcId="{8E5F26E2-6F4B-4F8A-B36D-6C07C7D50A2C}" destId="{D1B154D4-1943-48A4-B366-E19953ABB664}" srcOrd="2" destOrd="0" parTransId="{99E63361-A46B-4437-9AC9-6FB97F5CD984}" sibTransId="{A633DB99-1FB6-4E42-A35D-7AFE4F9E9FD9}"/>
    <dgm:cxn modelId="{5A6466C4-75B2-4B6F-8824-1114BA55F2C8}" type="presOf" srcId="{E9F861AF-0BE9-4580-8702-04408D5ED2F9}" destId="{182512F7-6FAD-408C-B7A4-6B96E24E9FCD}" srcOrd="0" destOrd="0" presId="urn:microsoft.com/office/officeart/2005/8/layout/vList2"/>
    <dgm:cxn modelId="{564D5FD5-CE66-4EF8-A049-6AEDA5E0F5BA}" type="presOf" srcId="{961E9193-32F6-41B2-9F87-248A6E0D9DA1}" destId="{8C4AFE31-A4FB-4474-9A7F-42FFF1C8BEFC}" srcOrd="0" destOrd="1" presId="urn:microsoft.com/office/officeart/2005/8/layout/vList2"/>
    <dgm:cxn modelId="{B7D24EDC-04FE-450D-9A5B-8CF75A50B708}" type="presOf" srcId="{8E5F26E2-6F4B-4F8A-B36D-6C07C7D50A2C}" destId="{8328533B-A5D7-49FA-B679-5C3E0053BDA8}" srcOrd="0" destOrd="0" presId="urn:microsoft.com/office/officeart/2005/8/layout/vList2"/>
    <dgm:cxn modelId="{75ED9BE5-FE30-4897-A9E1-6B013D68C2BE}" srcId="{8E5F26E2-6F4B-4F8A-B36D-6C07C7D50A2C}" destId="{961E9193-32F6-41B2-9F87-248A6E0D9DA1}" srcOrd="1" destOrd="0" parTransId="{0C8DF09A-4D92-4E6E-99AA-ED3F69AB1C22}" sibTransId="{37262B26-9711-4768-8836-DAC36FC11388}"/>
    <dgm:cxn modelId="{B8882154-7606-41DB-97C3-1E137BCFA298}" type="presParOf" srcId="{182512F7-6FAD-408C-B7A4-6B96E24E9FCD}" destId="{8328533B-A5D7-49FA-B679-5C3E0053BDA8}" srcOrd="0" destOrd="0" presId="urn:microsoft.com/office/officeart/2005/8/layout/vList2"/>
    <dgm:cxn modelId="{CA3F36DB-9601-4709-BC68-F66974131515}" type="presParOf" srcId="{182512F7-6FAD-408C-B7A4-6B96E24E9FCD}" destId="{8C4AFE31-A4FB-4474-9A7F-42FFF1C8B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EE21A0-9BD5-4597-A86A-F89A393C35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6C3963D-4177-4761-81BC-BB983545003F}">
      <dgm:prSet/>
      <dgm:spPr/>
      <dgm:t>
        <a:bodyPr/>
        <a:lstStyle/>
        <a:p>
          <a:r>
            <a:rPr lang="en-US" b="1"/>
            <a:t>Additional Opportunities</a:t>
          </a:r>
          <a:endParaRPr lang="en-US"/>
        </a:p>
      </dgm:t>
    </dgm:pt>
    <dgm:pt modelId="{89AF861A-D567-4EDC-9926-0299B6E95CCA}" type="parTrans" cxnId="{88D9C6BC-B054-4D1D-9BFE-95A0ABC0955D}">
      <dgm:prSet/>
      <dgm:spPr/>
      <dgm:t>
        <a:bodyPr/>
        <a:lstStyle/>
        <a:p>
          <a:endParaRPr lang="en-US"/>
        </a:p>
      </dgm:t>
    </dgm:pt>
    <dgm:pt modelId="{7F570D65-A056-4D85-8937-3B63F699E3CA}" type="sibTrans" cxnId="{88D9C6BC-B054-4D1D-9BFE-95A0ABC0955D}">
      <dgm:prSet/>
      <dgm:spPr/>
      <dgm:t>
        <a:bodyPr/>
        <a:lstStyle/>
        <a:p>
          <a:endParaRPr lang="en-US"/>
        </a:p>
      </dgm:t>
    </dgm:pt>
    <dgm:pt modelId="{A86BE59B-9B52-409B-A965-BAF68429B3F8}">
      <dgm:prSet/>
      <dgm:spPr/>
      <dgm:t>
        <a:bodyPr/>
        <a:lstStyle/>
        <a:p>
          <a:r>
            <a:rPr lang="en-US" sz="4200" b="1" i="1" dirty="0"/>
            <a:t>Subcommittee Leads</a:t>
          </a:r>
          <a:endParaRPr lang="en-US" sz="4200" b="1" dirty="0"/>
        </a:p>
      </dgm:t>
    </dgm:pt>
    <dgm:pt modelId="{5E9D4EBB-1214-4CFA-BC63-631832A0EAAA}" type="parTrans" cxnId="{36106A43-7D51-4B47-96F7-B25E5FCF96EA}">
      <dgm:prSet/>
      <dgm:spPr/>
      <dgm:t>
        <a:bodyPr/>
        <a:lstStyle/>
        <a:p>
          <a:endParaRPr lang="en-US"/>
        </a:p>
      </dgm:t>
    </dgm:pt>
    <dgm:pt modelId="{8FE25EC0-8072-40D7-B756-079E00CCAEDC}" type="sibTrans" cxnId="{36106A43-7D51-4B47-96F7-B25E5FCF96EA}">
      <dgm:prSet/>
      <dgm:spPr/>
      <dgm:t>
        <a:bodyPr/>
        <a:lstStyle/>
        <a:p>
          <a:endParaRPr lang="en-US"/>
        </a:p>
      </dgm:t>
    </dgm:pt>
    <dgm:pt modelId="{FD1EA5BB-F65B-4820-B107-51363D93FF3A}">
      <dgm:prSet custT="1"/>
      <dgm:spPr/>
      <dgm:t>
        <a:bodyPr/>
        <a:lstStyle/>
        <a:p>
          <a:r>
            <a:rPr lang="en-US" sz="3600" i="1" dirty="0"/>
            <a:t>Fundraising and Sponsorship</a:t>
          </a:r>
          <a:endParaRPr lang="en-US" sz="3600" dirty="0"/>
        </a:p>
      </dgm:t>
    </dgm:pt>
    <dgm:pt modelId="{A4E3F5CF-90B0-4687-86A5-4CA5C528F112}" type="parTrans" cxnId="{9244FEF1-C49E-4817-8DBC-2BF6E5D6C558}">
      <dgm:prSet/>
      <dgm:spPr/>
      <dgm:t>
        <a:bodyPr/>
        <a:lstStyle/>
        <a:p>
          <a:endParaRPr lang="en-US"/>
        </a:p>
      </dgm:t>
    </dgm:pt>
    <dgm:pt modelId="{6F0DBE46-149B-492A-9E42-E5CB0BA6EEAB}" type="sibTrans" cxnId="{9244FEF1-C49E-4817-8DBC-2BF6E5D6C558}">
      <dgm:prSet/>
      <dgm:spPr/>
      <dgm:t>
        <a:bodyPr/>
        <a:lstStyle/>
        <a:p>
          <a:endParaRPr lang="en-US"/>
        </a:p>
      </dgm:t>
    </dgm:pt>
    <dgm:pt modelId="{EC34281B-2B07-479F-B9CF-79C9B0C47112}">
      <dgm:prSet custT="1"/>
      <dgm:spPr/>
      <dgm:t>
        <a:bodyPr/>
        <a:lstStyle/>
        <a:p>
          <a:r>
            <a:rPr lang="en-US" sz="3600" i="1" dirty="0"/>
            <a:t>Special Events</a:t>
          </a:r>
          <a:endParaRPr lang="en-US" sz="4000" dirty="0"/>
        </a:p>
      </dgm:t>
    </dgm:pt>
    <dgm:pt modelId="{133D9052-C3EC-43A5-BDD3-A97071AC3E02}" type="parTrans" cxnId="{2EC36A8D-11D5-4ED0-A6FE-54A5E09E2C4E}">
      <dgm:prSet/>
      <dgm:spPr/>
      <dgm:t>
        <a:bodyPr/>
        <a:lstStyle/>
        <a:p>
          <a:endParaRPr lang="en-US"/>
        </a:p>
      </dgm:t>
    </dgm:pt>
    <dgm:pt modelId="{70F5EDF3-B94C-4D65-A9BD-88BAFF32CD5B}" type="sibTrans" cxnId="{2EC36A8D-11D5-4ED0-A6FE-54A5E09E2C4E}">
      <dgm:prSet/>
      <dgm:spPr/>
      <dgm:t>
        <a:bodyPr/>
        <a:lstStyle/>
        <a:p>
          <a:endParaRPr lang="en-US"/>
        </a:p>
      </dgm:t>
    </dgm:pt>
    <dgm:pt modelId="{A77D3E94-CC07-49AC-95A5-D0C206E36DC2}" type="pres">
      <dgm:prSet presAssocID="{DFEE21A0-9BD5-4597-A86A-F89A393C35E8}" presName="linear" presStyleCnt="0">
        <dgm:presLayoutVars>
          <dgm:animLvl val="lvl"/>
          <dgm:resizeHandles val="exact"/>
        </dgm:presLayoutVars>
      </dgm:prSet>
      <dgm:spPr/>
    </dgm:pt>
    <dgm:pt modelId="{3544D21D-DCDD-4542-9A47-0299B5FF79E4}" type="pres">
      <dgm:prSet presAssocID="{86C3963D-4177-4761-81BC-BB983545003F}" presName="parentText" presStyleLbl="node1" presStyleIdx="0" presStyleCnt="1">
        <dgm:presLayoutVars>
          <dgm:chMax val="0"/>
          <dgm:bulletEnabled val="1"/>
        </dgm:presLayoutVars>
      </dgm:prSet>
      <dgm:spPr/>
    </dgm:pt>
    <dgm:pt modelId="{20260101-1B1F-4AD1-8156-4B6EE25E151F}" type="pres">
      <dgm:prSet presAssocID="{86C3963D-4177-4761-81BC-BB983545003F}" presName="childText" presStyleLbl="revTx" presStyleIdx="0" presStyleCnt="1">
        <dgm:presLayoutVars>
          <dgm:bulletEnabled val="1"/>
        </dgm:presLayoutVars>
      </dgm:prSet>
      <dgm:spPr/>
    </dgm:pt>
  </dgm:ptLst>
  <dgm:cxnLst>
    <dgm:cxn modelId="{85F9E35C-19B6-4A38-8A11-550854BB4414}" type="presOf" srcId="{DFEE21A0-9BD5-4597-A86A-F89A393C35E8}" destId="{A77D3E94-CC07-49AC-95A5-D0C206E36DC2}" srcOrd="0" destOrd="0" presId="urn:microsoft.com/office/officeart/2005/8/layout/vList2"/>
    <dgm:cxn modelId="{C0DD3660-80D0-4D05-B2ED-93B328438605}" type="presOf" srcId="{86C3963D-4177-4761-81BC-BB983545003F}" destId="{3544D21D-DCDD-4542-9A47-0299B5FF79E4}" srcOrd="0" destOrd="0" presId="urn:microsoft.com/office/officeart/2005/8/layout/vList2"/>
    <dgm:cxn modelId="{36106A43-7D51-4B47-96F7-B25E5FCF96EA}" srcId="{86C3963D-4177-4761-81BC-BB983545003F}" destId="{A86BE59B-9B52-409B-A965-BAF68429B3F8}" srcOrd="0" destOrd="0" parTransId="{5E9D4EBB-1214-4CFA-BC63-631832A0EAAA}" sibTransId="{8FE25EC0-8072-40D7-B756-079E00CCAEDC}"/>
    <dgm:cxn modelId="{0A1E666B-6C43-437D-82FC-66D26A664ABD}" type="presOf" srcId="{EC34281B-2B07-479F-B9CF-79C9B0C47112}" destId="{20260101-1B1F-4AD1-8156-4B6EE25E151F}" srcOrd="0" destOrd="2" presId="urn:microsoft.com/office/officeart/2005/8/layout/vList2"/>
    <dgm:cxn modelId="{2EC36A8D-11D5-4ED0-A6FE-54A5E09E2C4E}" srcId="{A86BE59B-9B52-409B-A965-BAF68429B3F8}" destId="{EC34281B-2B07-479F-B9CF-79C9B0C47112}" srcOrd="1" destOrd="0" parTransId="{133D9052-C3EC-43A5-BDD3-A97071AC3E02}" sibTransId="{70F5EDF3-B94C-4D65-A9BD-88BAFF32CD5B}"/>
    <dgm:cxn modelId="{B250BCA1-8D2A-46A5-B233-4308D309EB63}" type="presOf" srcId="{FD1EA5BB-F65B-4820-B107-51363D93FF3A}" destId="{20260101-1B1F-4AD1-8156-4B6EE25E151F}" srcOrd="0" destOrd="1" presId="urn:microsoft.com/office/officeart/2005/8/layout/vList2"/>
    <dgm:cxn modelId="{88D9C6BC-B054-4D1D-9BFE-95A0ABC0955D}" srcId="{DFEE21A0-9BD5-4597-A86A-F89A393C35E8}" destId="{86C3963D-4177-4761-81BC-BB983545003F}" srcOrd="0" destOrd="0" parTransId="{89AF861A-D567-4EDC-9926-0299B6E95CCA}" sibTransId="{7F570D65-A056-4D85-8937-3B63F699E3CA}"/>
    <dgm:cxn modelId="{D66EACC5-2D90-4DE1-974B-DDB9B0B3BD77}" type="presOf" srcId="{A86BE59B-9B52-409B-A965-BAF68429B3F8}" destId="{20260101-1B1F-4AD1-8156-4B6EE25E151F}" srcOrd="0" destOrd="0" presId="urn:microsoft.com/office/officeart/2005/8/layout/vList2"/>
    <dgm:cxn modelId="{9244FEF1-C49E-4817-8DBC-2BF6E5D6C558}" srcId="{A86BE59B-9B52-409B-A965-BAF68429B3F8}" destId="{FD1EA5BB-F65B-4820-B107-51363D93FF3A}" srcOrd="0" destOrd="0" parTransId="{A4E3F5CF-90B0-4687-86A5-4CA5C528F112}" sibTransId="{6F0DBE46-149B-492A-9E42-E5CB0BA6EEAB}"/>
    <dgm:cxn modelId="{C47E2DB3-CE99-4EBC-8B02-D04DE6F9A619}" type="presParOf" srcId="{A77D3E94-CC07-49AC-95A5-D0C206E36DC2}" destId="{3544D21D-DCDD-4542-9A47-0299B5FF79E4}" srcOrd="0" destOrd="0" presId="urn:microsoft.com/office/officeart/2005/8/layout/vList2"/>
    <dgm:cxn modelId="{C43606B1-4B0B-4A04-9417-693BFD7F8F0F}" type="presParOf" srcId="{A77D3E94-CC07-49AC-95A5-D0C206E36DC2}" destId="{20260101-1B1F-4AD1-8156-4B6EE25E151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F17B0-AFB7-4AA9-BD0A-36A415D6E64B}">
      <dsp:nvSpPr>
        <dsp:cNvPr id="0" name=""/>
        <dsp:cNvSpPr/>
      </dsp:nvSpPr>
      <dsp:spPr>
        <a:xfrm>
          <a:off x="0" y="30"/>
          <a:ext cx="5353187"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Neighbourhood</a:t>
          </a:r>
          <a:r>
            <a:rPr lang="en-US" sz="3300" kern="1200" dirty="0"/>
            <a:t> Traffic Management Strategy</a:t>
          </a:r>
        </a:p>
      </dsp:txBody>
      <dsp:txXfrm>
        <a:off x="64083" y="64113"/>
        <a:ext cx="5225021" cy="1184574"/>
      </dsp:txXfrm>
    </dsp:sp>
    <dsp:sp modelId="{AA50AA43-B25C-4134-8140-71F610DFC49A}">
      <dsp:nvSpPr>
        <dsp:cNvPr id="0" name=""/>
        <dsp:cNvSpPr/>
      </dsp:nvSpPr>
      <dsp:spPr>
        <a:xfrm>
          <a:off x="0" y="1407810"/>
          <a:ext cx="5353187" cy="13127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Transportation Demand Management Strategy</a:t>
          </a:r>
        </a:p>
      </dsp:txBody>
      <dsp:txXfrm>
        <a:off x="64083" y="1471893"/>
        <a:ext cx="5225021" cy="1184574"/>
      </dsp:txXfrm>
    </dsp:sp>
    <dsp:sp modelId="{18E7AC64-C891-4A86-A86C-3F6EF012D50A}">
      <dsp:nvSpPr>
        <dsp:cNvPr id="0" name=""/>
        <dsp:cNvSpPr/>
      </dsp:nvSpPr>
      <dsp:spPr>
        <a:xfrm>
          <a:off x="0" y="2815590"/>
          <a:ext cx="5353187" cy="13127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Off Site Parking Strategy</a:t>
          </a:r>
        </a:p>
      </dsp:txBody>
      <dsp:txXfrm>
        <a:off x="64083" y="2879673"/>
        <a:ext cx="5225021" cy="1184574"/>
      </dsp:txXfrm>
    </dsp:sp>
    <dsp:sp modelId="{A5AA644E-C399-4DCE-909C-7D5EB8646299}">
      <dsp:nvSpPr>
        <dsp:cNvPr id="0" name=""/>
        <dsp:cNvSpPr/>
      </dsp:nvSpPr>
      <dsp:spPr>
        <a:xfrm>
          <a:off x="0" y="4223370"/>
          <a:ext cx="5353187" cy="1312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Transportation Monitoring Strategy</a:t>
          </a:r>
        </a:p>
      </dsp:txBody>
      <dsp:txXfrm>
        <a:off x="64083" y="4287453"/>
        <a:ext cx="5225021"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7CF63-19CA-47EC-A9CB-5279D5EE04C1}">
      <dsp:nvSpPr>
        <dsp:cNvPr id="0" name=""/>
        <dsp:cNvSpPr/>
      </dsp:nvSpPr>
      <dsp:spPr>
        <a:xfrm>
          <a:off x="0" y="764779"/>
          <a:ext cx="5000124" cy="4573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916432" rIns="388065" bIns="312928" numCol="1" spcCol="1270" anchor="t" anchorCtr="0">
          <a:noAutofit/>
        </a:bodyPr>
        <a:lstStyle/>
        <a:p>
          <a:pPr marL="285750" lvl="1" indent="-285750" algn="l" defTabSz="1955800">
            <a:lnSpc>
              <a:spcPct val="90000"/>
            </a:lnSpc>
            <a:spcBef>
              <a:spcPct val="0"/>
            </a:spcBef>
            <a:spcAft>
              <a:spcPct val="15000"/>
            </a:spcAft>
            <a:buChar char="•"/>
          </a:pPr>
          <a:r>
            <a:rPr lang="en-US" sz="4400" i="1" kern="1200" dirty="0"/>
            <a:t>Mandate</a:t>
          </a:r>
          <a:endParaRPr lang="en-US" sz="4400" kern="1200" dirty="0"/>
        </a:p>
        <a:p>
          <a:pPr marL="285750" lvl="1" indent="-285750" algn="l" defTabSz="1955800">
            <a:lnSpc>
              <a:spcPct val="90000"/>
            </a:lnSpc>
            <a:spcBef>
              <a:spcPct val="0"/>
            </a:spcBef>
            <a:spcAft>
              <a:spcPct val="15000"/>
            </a:spcAft>
            <a:buChar char="•"/>
          </a:pPr>
          <a:r>
            <a:rPr lang="en-US" sz="4400" i="1" kern="1200" dirty="0"/>
            <a:t>Crime Prevention Resources</a:t>
          </a:r>
          <a:endParaRPr lang="en-US" sz="4400" kern="1200" dirty="0"/>
        </a:p>
        <a:p>
          <a:pPr marL="285750" lvl="1" indent="-285750" algn="l" defTabSz="1955800">
            <a:lnSpc>
              <a:spcPct val="90000"/>
            </a:lnSpc>
            <a:spcBef>
              <a:spcPct val="0"/>
            </a:spcBef>
            <a:spcAft>
              <a:spcPct val="15000"/>
            </a:spcAft>
            <a:buChar char="•"/>
          </a:pPr>
          <a:r>
            <a:rPr lang="en-US" sz="4400" i="1" kern="1200"/>
            <a:t>Incident reporting</a:t>
          </a:r>
          <a:endParaRPr lang="en-US" sz="4400" kern="1200" dirty="0"/>
        </a:p>
      </dsp:txBody>
      <dsp:txXfrm>
        <a:off x="0" y="764779"/>
        <a:ext cx="5000124" cy="4573800"/>
      </dsp:txXfrm>
    </dsp:sp>
    <dsp:sp modelId="{7CB5354A-C9D8-4E1B-AC23-F6B1F0862D45}">
      <dsp:nvSpPr>
        <dsp:cNvPr id="0" name=""/>
        <dsp:cNvSpPr/>
      </dsp:nvSpPr>
      <dsp:spPr>
        <a:xfrm>
          <a:off x="250006" y="115339"/>
          <a:ext cx="3500086" cy="1298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955800">
            <a:lnSpc>
              <a:spcPct val="90000"/>
            </a:lnSpc>
            <a:spcBef>
              <a:spcPct val="0"/>
            </a:spcBef>
            <a:spcAft>
              <a:spcPct val="35000"/>
            </a:spcAft>
            <a:buNone/>
          </a:pPr>
          <a:r>
            <a:rPr lang="en-US" sz="4400" b="1" kern="1200"/>
            <a:t>Website</a:t>
          </a:r>
          <a:endParaRPr lang="en-US" sz="4400" kern="1200"/>
        </a:p>
      </dsp:txBody>
      <dsp:txXfrm>
        <a:off x="313412" y="178745"/>
        <a:ext cx="3373274" cy="117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681C-9C1B-456C-A75B-A93039FA426E}">
      <dsp:nvSpPr>
        <dsp:cNvPr id="0" name=""/>
        <dsp:cNvSpPr/>
      </dsp:nvSpPr>
      <dsp:spPr>
        <a:xfrm>
          <a:off x="0" y="661685"/>
          <a:ext cx="2732385" cy="655200"/>
        </a:xfrm>
        <a:prstGeom prst="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5FCD100C-2122-4449-8D37-1903D3DB2E5F}">
      <dsp:nvSpPr>
        <dsp:cNvPr id="0" name=""/>
        <dsp:cNvSpPr/>
      </dsp:nvSpPr>
      <dsp:spPr>
        <a:xfrm>
          <a:off x="0" y="206761"/>
          <a:ext cx="2596707" cy="104414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294" tIns="0" rIns="72294" bIns="0" numCol="1" spcCol="1270" anchor="ctr" anchorCtr="0">
          <a:noAutofit/>
        </a:bodyPr>
        <a:lstStyle/>
        <a:p>
          <a:pPr marL="0" lvl="0" indent="0" algn="l" defTabSz="1155700">
            <a:lnSpc>
              <a:spcPct val="90000"/>
            </a:lnSpc>
            <a:spcBef>
              <a:spcPct val="0"/>
            </a:spcBef>
            <a:spcAft>
              <a:spcPct val="35000"/>
            </a:spcAft>
            <a:buNone/>
          </a:pPr>
          <a:r>
            <a:rPr lang="en-US" sz="2600" b="1" kern="1200" dirty="0"/>
            <a:t>Social Media</a:t>
          </a:r>
          <a:endParaRPr lang="en-US" sz="2600" kern="1200" dirty="0"/>
        </a:p>
      </dsp:txBody>
      <dsp:txXfrm>
        <a:off x="50971" y="257732"/>
        <a:ext cx="2494765" cy="942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8533B-A5D7-49FA-B679-5C3E0053BDA8}">
      <dsp:nvSpPr>
        <dsp:cNvPr id="0" name=""/>
        <dsp:cNvSpPr/>
      </dsp:nvSpPr>
      <dsp:spPr>
        <a:xfrm>
          <a:off x="0" y="982718"/>
          <a:ext cx="469773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1" kern="1200"/>
            <a:t>OPEN: </a:t>
          </a:r>
          <a:endParaRPr lang="en-US" sz="5500" kern="1200"/>
        </a:p>
      </dsp:txBody>
      <dsp:txXfrm>
        <a:off x="64397" y="1047115"/>
        <a:ext cx="4568936" cy="1190381"/>
      </dsp:txXfrm>
    </dsp:sp>
    <dsp:sp modelId="{8C4AFE31-A4FB-4474-9A7F-42FFF1C8BEFC}">
      <dsp:nvSpPr>
        <dsp:cNvPr id="0" name=""/>
        <dsp:cNvSpPr/>
      </dsp:nvSpPr>
      <dsp:spPr>
        <a:xfrm>
          <a:off x="0" y="2301894"/>
          <a:ext cx="469773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b="1" i="1" kern="1200" dirty="0"/>
            <a:t>Communications</a:t>
          </a:r>
          <a:endParaRPr lang="en-US" sz="4300" i="1" kern="1200" dirty="0"/>
        </a:p>
        <a:p>
          <a:pPr marL="285750" lvl="1" indent="-285750" algn="l" defTabSz="1911350">
            <a:lnSpc>
              <a:spcPct val="90000"/>
            </a:lnSpc>
            <a:spcBef>
              <a:spcPct val="0"/>
            </a:spcBef>
            <a:spcAft>
              <a:spcPct val="20000"/>
            </a:spcAft>
            <a:buChar char="•"/>
          </a:pPr>
          <a:r>
            <a:rPr lang="en-US" sz="4300" b="1" i="1" kern="1200" dirty="0"/>
            <a:t>Vice President</a:t>
          </a:r>
          <a:endParaRPr lang="en-US" sz="4300" i="1" kern="1200" dirty="0"/>
        </a:p>
        <a:p>
          <a:pPr marL="285750" lvl="1" indent="-285750" algn="l" defTabSz="1911350">
            <a:lnSpc>
              <a:spcPct val="90000"/>
            </a:lnSpc>
            <a:spcBef>
              <a:spcPct val="0"/>
            </a:spcBef>
            <a:spcAft>
              <a:spcPct val="20000"/>
            </a:spcAft>
            <a:buChar char="•"/>
          </a:pPr>
          <a:r>
            <a:rPr lang="en-US" sz="4300" b="1" i="1" kern="1200" dirty="0"/>
            <a:t>President - 2024</a:t>
          </a:r>
        </a:p>
      </dsp:txBody>
      <dsp:txXfrm>
        <a:off x="0" y="2301894"/>
        <a:ext cx="4697730" cy="222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4D21D-DCDD-4542-9A47-0299B5FF79E4}">
      <dsp:nvSpPr>
        <dsp:cNvPr id="0" name=""/>
        <dsp:cNvSpPr/>
      </dsp:nvSpPr>
      <dsp:spPr>
        <a:xfrm>
          <a:off x="0" y="169253"/>
          <a:ext cx="4697730" cy="2148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a:t>Additional Opportunities</a:t>
          </a:r>
          <a:endParaRPr lang="en-US" sz="5400" kern="1200"/>
        </a:p>
      </dsp:txBody>
      <dsp:txXfrm>
        <a:off x="104863" y="274116"/>
        <a:ext cx="4488004" cy="1938394"/>
      </dsp:txXfrm>
    </dsp:sp>
    <dsp:sp modelId="{20260101-1B1F-4AD1-8156-4B6EE25E151F}">
      <dsp:nvSpPr>
        <dsp:cNvPr id="0" name=""/>
        <dsp:cNvSpPr/>
      </dsp:nvSpPr>
      <dsp:spPr>
        <a:xfrm>
          <a:off x="0" y="2317374"/>
          <a:ext cx="4697730" cy="301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45720" rIns="256032" bIns="45720" numCol="1" spcCol="1270" anchor="t" anchorCtr="0">
          <a:noAutofit/>
        </a:bodyPr>
        <a:lstStyle/>
        <a:p>
          <a:pPr marL="285750" lvl="1" indent="-285750" algn="l" defTabSz="1866900">
            <a:lnSpc>
              <a:spcPct val="90000"/>
            </a:lnSpc>
            <a:spcBef>
              <a:spcPct val="0"/>
            </a:spcBef>
            <a:spcAft>
              <a:spcPct val="20000"/>
            </a:spcAft>
            <a:buChar char="•"/>
          </a:pPr>
          <a:r>
            <a:rPr lang="en-US" sz="4200" b="1" i="1" kern="1200" dirty="0"/>
            <a:t>Subcommittee Leads</a:t>
          </a:r>
          <a:endParaRPr lang="en-US" sz="4200" b="1" kern="1200" dirty="0"/>
        </a:p>
        <a:p>
          <a:pPr marL="571500" lvl="2" indent="-285750" algn="l" defTabSz="1600200">
            <a:lnSpc>
              <a:spcPct val="90000"/>
            </a:lnSpc>
            <a:spcBef>
              <a:spcPct val="0"/>
            </a:spcBef>
            <a:spcAft>
              <a:spcPct val="20000"/>
            </a:spcAft>
            <a:buChar char="•"/>
          </a:pPr>
          <a:r>
            <a:rPr lang="en-US" sz="3600" i="1" kern="1200" dirty="0"/>
            <a:t>Fundraising and Sponsorship</a:t>
          </a:r>
          <a:endParaRPr lang="en-US" sz="3600" kern="1200" dirty="0"/>
        </a:p>
        <a:p>
          <a:pPr marL="571500" lvl="2" indent="-285750" algn="l" defTabSz="1600200">
            <a:lnSpc>
              <a:spcPct val="90000"/>
            </a:lnSpc>
            <a:spcBef>
              <a:spcPct val="0"/>
            </a:spcBef>
            <a:spcAft>
              <a:spcPct val="20000"/>
            </a:spcAft>
            <a:buChar char="•"/>
          </a:pPr>
          <a:r>
            <a:rPr lang="en-US" sz="3600" i="1" kern="1200" dirty="0"/>
            <a:t>Special Events</a:t>
          </a:r>
          <a:endParaRPr lang="en-US" sz="4000" kern="1200" dirty="0"/>
        </a:p>
      </dsp:txBody>
      <dsp:txXfrm>
        <a:off x="0" y="2317374"/>
        <a:ext cx="4697730" cy="3018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2" y="0"/>
            <a:ext cx="3082672" cy="469424"/>
          </a:xfrm>
          <a:prstGeom prst="rect">
            <a:avLst/>
          </a:prstGeom>
          <a:noFill/>
          <a:ln>
            <a:noFill/>
          </a:ln>
        </p:spPr>
        <p:txBody>
          <a:bodyPr vert="horz" wrap="square" lIns="83213" tIns="41606" rIns="83213" bIns="41606" compatLnSpc="0">
            <a:noAutofit/>
          </a:bodyPr>
          <a:lstStyle>
            <a:lvl1pP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3" name="Date Placeholder 2"/>
          <p:cNvSpPr txBox="1">
            <a:spLocks noGrp="1"/>
          </p:cNvSpPr>
          <p:nvPr>
            <p:ph type="dt" sz="quarter" idx="1"/>
          </p:nvPr>
        </p:nvSpPr>
        <p:spPr>
          <a:xfrm>
            <a:off x="4019804" y="0"/>
            <a:ext cx="3082671" cy="469424"/>
          </a:xfrm>
          <a:prstGeom prst="rect">
            <a:avLst/>
          </a:prstGeom>
          <a:noFill/>
          <a:ln>
            <a:noFill/>
          </a:ln>
        </p:spPr>
        <p:txBody>
          <a:bodyPr vert="horz" wrap="square" lIns="83213" tIns="41606" rIns="83213" bIns="41606" compatLnSpc="0">
            <a:noAutofit/>
          </a:bodyPr>
          <a:lstStyle>
            <a:lvl1pPr algn="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4" name="Footer Placeholder 3"/>
          <p:cNvSpPr txBox="1">
            <a:spLocks noGrp="1"/>
          </p:cNvSpPr>
          <p:nvPr>
            <p:ph type="ftr" sz="quarter" idx="2"/>
          </p:nvPr>
        </p:nvSpPr>
        <p:spPr>
          <a:xfrm>
            <a:off x="2" y="8919051"/>
            <a:ext cx="3082672" cy="469424"/>
          </a:xfrm>
          <a:prstGeom prst="rect">
            <a:avLst/>
          </a:prstGeom>
          <a:noFill/>
          <a:ln>
            <a:noFill/>
          </a:ln>
        </p:spPr>
        <p:txBody>
          <a:bodyPr vert="horz" wrap="square" lIns="83213" tIns="41606" rIns="83213" bIns="41606" anchor="b" compatLnSpc="0">
            <a:noAutofit/>
          </a:bodyPr>
          <a:lstStyle>
            <a:lvl1pP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5" name="Slide Number Placeholder 4"/>
          <p:cNvSpPr txBox="1">
            <a:spLocks noGrp="1"/>
          </p:cNvSpPr>
          <p:nvPr>
            <p:ph type="sldNum" sz="quarter" idx="3"/>
          </p:nvPr>
        </p:nvSpPr>
        <p:spPr>
          <a:xfrm>
            <a:off x="4019804" y="8919051"/>
            <a:ext cx="3082671" cy="469424"/>
          </a:xfrm>
          <a:prstGeom prst="rect">
            <a:avLst/>
          </a:prstGeom>
          <a:noFill/>
          <a:ln>
            <a:noFill/>
          </a:ln>
        </p:spPr>
        <p:txBody>
          <a:bodyPr vert="horz" wrap="square" lIns="83213" tIns="41606" rIns="83213" bIns="41606" anchor="b" compatLnSpc="0">
            <a:noAutofit/>
          </a:bodyPr>
          <a:lstStyle>
            <a:lvl1pPr algn="r" eaLnBrk="1" fontAlgn="auto">
              <a:spcBef>
                <a:spcPts val="0"/>
              </a:spcBef>
              <a:spcAft>
                <a:spcPts val="0"/>
              </a:spcAft>
              <a:defRPr sz="1400">
                <a:latin typeface="Arial" pitchFamily="18"/>
                <a:ea typeface="MS Gothic" pitchFamily="2"/>
                <a:cs typeface="Tahoma" pitchFamily="2"/>
              </a:defRPr>
            </a:lvl1pPr>
          </a:lstStyle>
          <a:p>
            <a:pPr>
              <a:defRPr sz="1400"/>
            </a:pPr>
            <a:fld id="{D345E4D4-3DCA-4E20-BBD8-8B814095C69D}" type="slidenum">
              <a:rPr lang="en-US"/>
              <a:pPr>
                <a:defRPr sz="1400"/>
              </a:pPr>
              <a:t>‹#›</a:t>
            </a:fld>
            <a:endParaRPr lang="en-US"/>
          </a:p>
        </p:txBody>
      </p:sp>
    </p:spTree>
    <p:extLst>
      <p:ext uri="{BB962C8B-B14F-4D97-AF65-F5344CB8AC3E}">
        <p14:creationId xmlns:p14="http://schemas.microsoft.com/office/powerpoint/2010/main" val="21604394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lide Image Placeholder 1"/>
          <p:cNvSpPr>
            <a:spLocks noGrp="1" noRot="1" noChangeAspect="1"/>
          </p:cNvSpPr>
          <p:nvPr>
            <p:ph type="sldImg" idx="2"/>
          </p:nvPr>
        </p:nvSpPr>
        <p:spPr bwMode="auto">
          <a:xfrm>
            <a:off x="1204913" y="712788"/>
            <a:ext cx="469106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10248" y="4459526"/>
            <a:ext cx="5681980" cy="4224814"/>
          </a:xfrm>
          <a:prstGeom prst="rect">
            <a:avLst/>
          </a:prstGeom>
          <a:noFill/>
          <a:ln>
            <a:noFill/>
          </a:ln>
        </p:spPr>
        <p:txBody>
          <a:bodyPr vert="horz" wrap="square" lIns="0" tIns="0" rIns="0" bIns="0"/>
          <a:lstStyle/>
          <a:p>
            <a:pPr lvl="0"/>
            <a:endParaRPr lang="en-US" noProof="0" dirty="0"/>
          </a:p>
        </p:txBody>
      </p:sp>
      <p:sp>
        <p:nvSpPr>
          <p:cNvPr id="4" name="Header Placeholder 3"/>
          <p:cNvSpPr txBox="1">
            <a:spLocks noGrp="1"/>
          </p:cNvSpPr>
          <p:nvPr>
            <p:ph type="hdr" sz="quarter"/>
          </p:nvPr>
        </p:nvSpPr>
        <p:spPr>
          <a:xfrm>
            <a:off x="2" y="0"/>
            <a:ext cx="3082672" cy="469424"/>
          </a:xfrm>
          <a:prstGeom prst="rect">
            <a:avLst/>
          </a:prstGeom>
          <a:noFill/>
          <a:ln>
            <a:noFill/>
          </a:ln>
        </p:spPr>
        <p:txBody>
          <a:bodyPr wrap="square" lIns="0" tIns="0" rIns="0" bIns="0">
            <a:noAutofit/>
          </a:bodyPr>
          <a:lstStyle>
            <a:lvl1pPr lvl="0"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5" name="Date Placeholder 4"/>
          <p:cNvSpPr txBox="1">
            <a:spLocks noGrp="1"/>
          </p:cNvSpPr>
          <p:nvPr>
            <p:ph type="dt" idx="1"/>
          </p:nvPr>
        </p:nvSpPr>
        <p:spPr>
          <a:xfrm>
            <a:off x="4019804" y="0"/>
            <a:ext cx="3082671" cy="469424"/>
          </a:xfrm>
          <a:prstGeom prst="rect">
            <a:avLst/>
          </a:prstGeom>
          <a:noFill/>
          <a:ln>
            <a:noFill/>
          </a:ln>
        </p:spPr>
        <p:txBody>
          <a:bodyPr wrap="square" lIns="0" tIns="0" rIns="0" bIns="0">
            <a:noAutofit/>
          </a:bodyPr>
          <a:lstStyle>
            <a:lvl1pPr lvl="0" algn="r"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6" name="Footer Placeholder 5"/>
          <p:cNvSpPr txBox="1">
            <a:spLocks noGrp="1"/>
          </p:cNvSpPr>
          <p:nvPr>
            <p:ph type="ftr" sz="quarter" idx="4"/>
          </p:nvPr>
        </p:nvSpPr>
        <p:spPr>
          <a:xfrm>
            <a:off x="2" y="8919051"/>
            <a:ext cx="3082672" cy="469424"/>
          </a:xfrm>
          <a:prstGeom prst="rect">
            <a:avLst/>
          </a:prstGeom>
          <a:noFill/>
          <a:ln>
            <a:noFill/>
          </a:ln>
        </p:spPr>
        <p:txBody>
          <a:bodyPr wrap="square" lIns="0" tIns="0" rIns="0" bIns="0" anchor="b">
            <a:noAutofit/>
          </a:bodyPr>
          <a:lstStyle>
            <a:lvl1pPr lvl="0"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019804" y="8919051"/>
            <a:ext cx="3082671" cy="469424"/>
          </a:xfrm>
          <a:prstGeom prst="rect">
            <a:avLst/>
          </a:prstGeom>
          <a:noFill/>
          <a:ln>
            <a:noFill/>
          </a:ln>
        </p:spPr>
        <p:txBody>
          <a:bodyPr wrap="square" lIns="0" tIns="0" rIns="0" bIns="0" anchor="b">
            <a:noAutofit/>
          </a:bodyPr>
          <a:lstStyle>
            <a:lvl1pPr lvl="0" algn="r"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fld id="{D1F90AA8-650D-4354-85D1-358AEC7E6F8B}" type="slidenum">
              <a:rPr/>
              <a:pPr>
                <a:defRPr/>
              </a:pPr>
              <a:t>‹#›</a:t>
            </a:fld>
            <a:endParaRPr/>
          </a:p>
        </p:txBody>
      </p:sp>
    </p:spTree>
    <p:extLst>
      <p:ext uri="{BB962C8B-B14F-4D97-AF65-F5344CB8AC3E}">
        <p14:creationId xmlns:p14="http://schemas.microsoft.com/office/powerpoint/2010/main" val="3336758921"/>
      </p:ext>
    </p:extLst>
  </p:cSld>
  <p:clrMap bg1="lt1" tx1="dk1" bg2="lt2" tx2="dk2" accent1="accent1" accent2="accent2" accent3="accent3" accent4="accent4" accent5="accent5" accent6="accent6" hlink="hlink" folHlink="folHlink"/>
  <p:hf sldNum="0" hdr="0" ftr="0" dt="0"/>
  <p:notesStyle>
    <a:lvl1pPr marL="215900" indent="-215900" algn="l" rtl="0" eaLnBrk="0" fontAlgn="base" hangingPunct="0">
      <a:spcBef>
        <a:spcPct val="0"/>
      </a:spcBef>
      <a:spcAft>
        <a:spcPct val="0"/>
      </a:spcAft>
      <a:defRPr lang="en-US" sz="1200" kern="1200">
        <a:solidFill>
          <a:srgbClr val="000000"/>
        </a:solidFill>
        <a:latin typeface="Arial" pitchFamily="18"/>
        <a:ea typeface="MS Gothic" pitchFamily="2"/>
        <a:cs typeface="Arial" pitchFamily="2"/>
      </a:defRPr>
    </a:lvl1pPr>
    <a:lvl2pPr marL="742950" indent="-28575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43038" y="784225"/>
            <a:ext cx="5164137" cy="3873500"/>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805605" y="4904501"/>
            <a:ext cx="6438262" cy="4648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32359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44851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lvl="0"/>
            <a:r>
              <a:rPr lang="en-US" b="1" i="0" dirty="0"/>
              <a:t>Home Safety</a:t>
            </a:r>
            <a:endParaRPr lang="en-US" dirty="0"/>
          </a:p>
          <a:p>
            <a:pPr lvl="1"/>
            <a:r>
              <a:rPr lang="en-US" b="0" i="0" dirty="0"/>
              <a:t>Home Security Inspections</a:t>
            </a:r>
            <a:endParaRPr lang="en-US" dirty="0"/>
          </a:p>
          <a:p>
            <a:pPr lvl="1"/>
            <a:r>
              <a:rPr lang="en-US" dirty="0"/>
              <a:t>OPS resources for Crime Prevention</a:t>
            </a:r>
          </a:p>
          <a:p>
            <a:pPr lvl="1"/>
            <a:r>
              <a:rPr lang="en-US" b="0" i="0" dirty="0"/>
              <a:t>How to report incidents</a:t>
            </a:r>
            <a:endParaRPr lang="en-US" dirty="0"/>
          </a:p>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03855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lvl="0"/>
            <a:r>
              <a:rPr lang="en-US" b="1" i="0" dirty="0"/>
              <a:t>Watch our Social Media for emerging scams!</a:t>
            </a:r>
            <a:endParaRPr lang="en-US" dirty="0"/>
          </a:p>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317520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Communications Chair,  Vice President,  President in Training, Fundraising, Events.</a:t>
            </a:r>
          </a:p>
        </p:txBody>
      </p:sp>
    </p:spTree>
    <p:extLst>
      <p:ext uri="{BB962C8B-B14F-4D97-AF65-F5344CB8AC3E}">
        <p14:creationId xmlns:p14="http://schemas.microsoft.com/office/powerpoint/2010/main" val="416819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marL="221449" indent="-221449" defTabSz="937900" eaLnBrk="1">
              <a:defRPr/>
            </a:pPr>
            <a:r>
              <a:rPr lang="en-CA" sz="1800" dirty="0"/>
              <a:t>Communications Chair,  Vice President,  President in Training, Fundraising, Events</a:t>
            </a:r>
            <a:endParaRPr lang="en-US" sz="1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5645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02264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04913" y="712788"/>
            <a:ext cx="4691062" cy="3519487"/>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33211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43038" y="784225"/>
            <a:ext cx="5164137" cy="3873500"/>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805605" y="4904501"/>
            <a:ext cx="6438262" cy="4648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50739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17783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831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0095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406060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356949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latin typeface="Calibri   "/>
              </a:rPr>
              <a:t>Hospital NCD &amp; Sherwood NTC</a:t>
            </a:r>
            <a:endParaRPr lang="en-CA" dirty="0"/>
          </a:p>
        </p:txBody>
      </p:sp>
    </p:spTree>
    <p:extLst>
      <p:ext uri="{BB962C8B-B14F-4D97-AF65-F5344CB8AC3E}">
        <p14:creationId xmlns:p14="http://schemas.microsoft.com/office/powerpoint/2010/main" val="159642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3068B4-6626-AC6B-B8AA-EFC4265C1EEE}"/>
              </a:ext>
            </a:extLst>
          </p:cNvPr>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20484" name="Rectangle 3">
            <a:extLst>
              <a:ext uri="{FF2B5EF4-FFF2-40B4-BE49-F238E27FC236}">
                <a16:creationId xmlns:a16="http://schemas.microsoft.com/office/drawing/2014/main" id="{C4554FAA-AB5B-8952-71C7-2A4E52E2799B}"/>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r>
              <a:rPr lang="en-US" i="1" dirty="0"/>
              <a:t>The CHNA Planning and Development Tool Kit</a:t>
            </a:r>
            <a:r>
              <a:rPr lang="en-US" dirty="0"/>
              <a:t> is designed to provide an overview of the guiding principles of the </a:t>
            </a:r>
            <a:r>
              <a:rPr lang="en-US" i="1" dirty="0"/>
              <a:t>CHNA Planning and Development Committee</a:t>
            </a:r>
            <a:r>
              <a:rPr lang="en-US" dirty="0"/>
              <a:t> followed by examples of proposed developments and showing how we try to apply guiding principles, as well as an overview of City of Ottawa Official Plan, Zoning information and other resources and links to guide you in planning and development processes.  </a:t>
            </a:r>
            <a:r>
              <a:rPr lang="en-US" b="1" dirty="0"/>
              <a:t>This is a draft document that is a work in progress.  Originally posted May 2021, updated April 2023.</a:t>
            </a:r>
            <a:r>
              <a:rPr lang="en-US" dirty="0"/>
              <a:t>  </a:t>
            </a:r>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6835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Tree>
    <p:extLst>
      <p:ext uri="{BB962C8B-B14F-4D97-AF65-F5344CB8AC3E}">
        <p14:creationId xmlns:p14="http://schemas.microsoft.com/office/powerpoint/2010/main" val="299017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129" y="176213"/>
            <a:ext cx="7772400" cy="1470025"/>
          </a:xfr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CF84C1C5-C851-4718-A48C-1FEE45FA4B4B}" type="slidenum">
              <a:rPr/>
              <a:pPr>
                <a:defRPr/>
              </a:pPr>
              <a:t>‹#›</a:t>
            </a:fld>
            <a:endParaRPr/>
          </a:p>
        </p:txBody>
      </p:sp>
    </p:spTree>
    <p:extLst>
      <p:ext uri="{BB962C8B-B14F-4D97-AF65-F5344CB8AC3E}">
        <p14:creationId xmlns:p14="http://schemas.microsoft.com/office/powerpoint/2010/main" val="154314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825625"/>
            <a:ext cx="1971675" cy="435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825625"/>
            <a:ext cx="5762625"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AEE95D98-4F2B-4AE0-9518-8B4F4357445D}" type="slidenum">
              <a:rPr/>
              <a:pPr>
                <a:defRPr/>
              </a:pPr>
              <a:t>‹#›</a:t>
            </a:fld>
            <a:endParaRPr/>
          </a:p>
        </p:txBody>
      </p:sp>
    </p:spTree>
    <p:extLst>
      <p:ext uri="{BB962C8B-B14F-4D97-AF65-F5344CB8AC3E}">
        <p14:creationId xmlns:p14="http://schemas.microsoft.com/office/powerpoint/2010/main" val="39001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242" y="165147"/>
            <a:ext cx="7772400" cy="1470025"/>
          </a:xfrm>
        </p:spPr>
        <p:txBody>
          <a:bodyPr/>
          <a:lstStyle/>
          <a:p>
            <a:r>
              <a:rPr lang="en-US"/>
              <a:t>Click to edit Master title style</a:t>
            </a:r>
          </a:p>
        </p:txBody>
      </p:sp>
      <p:sp>
        <p:nvSpPr>
          <p:cNvPr id="3" name="Content Placeholder 2"/>
          <p:cNvSpPr>
            <a:spLocks noGrp="1"/>
          </p:cNvSpPr>
          <p:nvPr>
            <p:ph idx="1"/>
          </p:nvPr>
        </p:nvSpPr>
        <p:spPr>
          <a:xfrm>
            <a:off x="591344" y="1820092"/>
            <a:ext cx="7886700" cy="4351338"/>
          </a:xfrm>
          <a:prstGeom prst="rect">
            <a:avLst/>
          </a:prstGeom>
        </p:spPr>
        <p:txBody>
          <a:bodyPr/>
          <a:lstStyle>
            <a:lvl1pPr algn="l">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Tree>
    <p:extLst>
      <p:ext uri="{BB962C8B-B14F-4D97-AF65-F5344CB8AC3E}">
        <p14:creationId xmlns:p14="http://schemas.microsoft.com/office/powerpoint/2010/main" val="20944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txBox="1">
            <a:spLocks noGrp="1"/>
          </p:cNvSpPr>
          <p:nvPr>
            <p:ph type="dt" sz="half" idx="10"/>
          </p:nvPr>
        </p:nvSpPr>
        <p:spPr>
          <a:xfrm>
            <a:off x="429904" y="6349479"/>
            <a:ext cx="2133600" cy="365125"/>
          </a:xfrm>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ADDEE559-ADD2-482D-8474-578B493BAAE1}" type="slidenum">
              <a:rPr/>
              <a:pPr>
                <a:defRPr/>
              </a:pPr>
              <a:t>‹#›</a:t>
            </a:fld>
            <a:endParaRPr/>
          </a:p>
        </p:txBody>
      </p:sp>
    </p:spTree>
    <p:extLst>
      <p:ext uri="{BB962C8B-B14F-4D97-AF65-F5344CB8AC3E}">
        <p14:creationId xmlns:p14="http://schemas.microsoft.com/office/powerpoint/2010/main" val="98663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3662" y="176213"/>
            <a:ext cx="7772400" cy="1470025"/>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880C3B66-C118-4AD2-BFCF-A14A89B0AE7E}" type="slidenum">
              <a:rPr/>
              <a:pPr>
                <a:defRPr/>
              </a:pPr>
              <a:t>‹#›</a:t>
            </a:fld>
            <a:endParaRPr/>
          </a:p>
        </p:txBody>
      </p:sp>
    </p:spTree>
    <p:extLst>
      <p:ext uri="{BB962C8B-B14F-4D97-AF65-F5344CB8AC3E}">
        <p14:creationId xmlns:p14="http://schemas.microsoft.com/office/powerpoint/2010/main" val="243769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8"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9" name="Slide Number Placeholder 5"/>
          <p:cNvSpPr txBox="1">
            <a:spLocks noGrp="1"/>
          </p:cNvSpPr>
          <p:nvPr>
            <p:ph type="sldNum" sz="quarter" idx="12"/>
          </p:nvPr>
        </p:nvSpPr>
        <p:spPr>
          <a:ln/>
        </p:spPr>
        <p:txBody>
          <a:bodyPr/>
          <a:lstStyle>
            <a:lvl1pPr>
              <a:defRPr/>
            </a:lvl1pPr>
          </a:lstStyle>
          <a:p>
            <a:pPr>
              <a:defRPr/>
            </a:pPr>
            <a:fld id="{DABE8711-BC44-4C13-A600-9328A3877253}" type="slidenum">
              <a:rPr/>
              <a:pPr>
                <a:defRPr/>
              </a:pPr>
              <a:t>‹#›</a:t>
            </a:fld>
            <a:endParaRPr/>
          </a:p>
        </p:txBody>
      </p:sp>
    </p:spTree>
    <p:extLst>
      <p:ext uri="{BB962C8B-B14F-4D97-AF65-F5344CB8AC3E}">
        <p14:creationId xmlns:p14="http://schemas.microsoft.com/office/powerpoint/2010/main" val="404482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4"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5" name="Slide Number Placeholder 5"/>
          <p:cNvSpPr txBox="1">
            <a:spLocks noGrp="1"/>
          </p:cNvSpPr>
          <p:nvPr>
            <p:ph type="sldNum" sz="quarter" idx="12"/>
          </p:nvPr>
        </p:nvSpPr>
        <p:spPr>
          <a:ln/>
        </p:spPr>
        <p:txBody>
          <a:bodyPr/>
          <a:lstStyle>
            <a:lvl1pPr>
              <a:defRPr/>
            </a:lvl1pPr>
          </a:lstStyle>
          <a:p>
            <a:pPr>
              <a:defRPr/>
            </a:pPr>
            <a:fld id="{FE5BC5D8-D12C-46E6-9CC3-FEC6FAF473B2}" type="slidenum">
              <a:rPr/>
              <a:pPr>
                <a:defRPr/>
              </a:pPr>
              <a:t>‹#›</a:t>
            </a:fld>
            <a:endParaRPr/>
          </a:p>
        </p:txBody>
      </p:sp>
    </p:spTree>
    <p:extLst>
      <p:ext uri="{BB962C8B-B14F-4D97-AF65-F5344CB8AC3E}">
        <p14:creationId xmlns:p14="http://schemas.microsoft.com/office/powerpoint/2010/main" val="364458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3"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4" name="Slide Number Placeholder 5"/>
          <p:cNvSpPr txBox="1">
            <a:spLocks noGrp="1"/>
          </p:cNvSpPr>
          <p:nvPr>
            <p:ph type="sldNum" sz="quarter" idx="12"/>
          </p:nvPr>
        </p:nvSpPr>
        <p:spPr>
          <a:ln/>
        </p:spPr>
        <p:txBody>
          <a:bodyPr/>
          <a:lstStyle>
            <a:lvl1pPr>
              <a:defRPr/>
            </a:lvl1pPr>
          </a:lstStyle>
          <a:p>
            <a:pPr>
              <a:defRPr/>
            </a:pPr>
            <a:fld id="{51482710-2D0B-4AF9-B9E8-C7D485126C4C}" type="slidenum">
              <a:rPr/>
              <a:pPr>
                <a:defRPr/>
              </a:pPr>
              <a:t>‹#›</a:t>
            </a:fld>
            <a:endParaRPr/>
          </a:p>
        </p:txBody>
      </p:sp>
    </p:spTree>
    <p:extLst>
      <p:ext uri="{BB962C8B-B14F-4D97-AF65-F5344CB8AC3E}">
        <p14:creationId xmlns:p14="http://schemas.microsoft.com/office/powerpoint/2010/main" val="40435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6CC3BC80-55CA-4228-840D-6BB2E5B38EE9}" type="slidenum">
              <a:rPr/>
              <a:pPr>
                <a:defRPr/>
              </a:pPr>
              <a:t>‹#›</a:t>
            </a:fld>
            <a:endParaRPr/>
          </a:p>
        </p:txBody>
      </p:sp>
    </p:spTree>
    <p:extLst>
      <p:ext uri="{BB962C8B-B14F-4D97-AF65-F5344CB8AC3E}">
        <p14:creationId xmlns:p14="http://schemas.microsoft.com/office/powerpoint/2010/main" val="36801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64117B6D-EAF1-4B3D-8959-BF667F80B3D0}" type="slidenum">
              <a:rPr/>
              <a:pPr>
                <a:defRPr/>
              </a:pPr>
              <a:t>‹#›</a:t>
            </a:fld>
            <a:endParaRPr/>
          </a:p>
        </p:txBody>
      </p:sp>
    </p:spTree>
    <p:extLst>
      <p:ext uri="{BB962C8B-B14F-4D97-AF65-F5344CB8AC3E}">
        <p14:creationId xmlns:p14="http://schemas.microsoft.com/office/powerpoint/2010/main" val="352001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0537" y="6286500"/>
            <a:ext cx="831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1"/>
          <p:cNvSpPr txBox="1">
            <a:spLocks noGrp="1"/>
          </p:cNvSpPr>
          <p:nvPr>
            <p:ph type="title"/>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bodyPr>
          <a:lstStyle/>
          <a:p>
            <a:pPr lvl="0"/>
            <a:r>
              <a:rPr lang="en-US" altLang="en-US"/>
              <a:t>Click to edit Master title style</a:t>
            </a:r>
          </a:p>
        </p:txBody>
      </p:sp>
      <p:sp>
        <p:nvSpPr>
          <p:cNvPr id="7" name="Date Placeholder 3"/>
          <p:cNvSpPr txBox="1">
            <a:spLocks noGrp="1"/>
          </p:cNvSpPr>
          <p:nvPr>
            <p:ph type="dt" sz="half" idx="2"/>
          </p:nvPr>
        </p:nvSpPr>
        <p:spPr>
          <a:xfrm>
            <a:off x="457200" y="6356350"/>
            <a:ext cx="2133600" cy="365125"/>
          </a:xfrm>
          <a:prstGeom prst="rect">
            <a:avLst/>
          </a:prstGeom>
          <a:noFill/>
          <a:ln>
            <a:noFill/>
          </a:ln>
        </p:spPr>
        <p:txBody>
          <a:bodyPr wrap="square" lIns="91440" tIns="91440" rIns="91440" bIns="45720" anchor="ctr" anchorCtr="0">
            <a:noAutofit/>
          </a:bodyPr>
          <a:lstStyle>
            <a:lvl1pPr marL="0" marR="0" lvl="0" indent="0" algn="l"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r>
              <a:rPr lang="en-US"/>
              <a:t>November 8, 2016</a:t>
            </a:r>
            <a:endParaRPr/>
          </a:p>
        </p:txBody>
      </p:sp>
      <p:sp>
        <p:nvSpPr>
          <p:cNvPr id="8" name="Footer Placeholder 4"/>
          <p:cNvSpPr txBox="1">
            <a:spLocks noGrp="1"/>
          </p:cNvSpPr>
          <p:nvPr>
            <p:ph type="ftr" sz="quarter" idx="3"/>
          </p:nvPr>
        </p:nvSpPr>
        <p:spPr>
          <a:xfrm>
            <a:off x="2854325" y="6356350"/>
            <a:ext cx="3360738" cy="365125"/>
          </a:xfrm>
          <a:prstGeom prst="rect">
            <a:avLst/>
          </a:prstGeom>
          <a:noFill/>
          <a:ln>
            <a:noFill/>
          </a:ln>
        </p:spPr>
        <p:txBody>
          <a:bodyPr wrap="square" lIns="91440" tIns="91440" rIns="91440" bIns="45720" anchor="ctr" anchorCtr="0">
            <a:noAutofit/>
          </a:bodyPr>
          <a:lstStyle>
            <a:lvl1pPr marL="0" marR="0" lvl="0" indent="0" algn="ct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r>
              <a:rPr lang="en-US"/>
              <a:t>Civic Hospital Neighbourhood Association</a:t>
            </a:r>
            <a:endParaRPr lang="en-US" dirty="0"/>
          </a:p>
        </p:txBody>
      </p:sp>
      <p:sp>
        <p:nvSpPr>
          <p:cNvPr id="9" name="Slide Number Placeholder 5"/>
          <p:cNvSpPr txBox="1">
            <a:spLocks noGrp="1"/>
          </p:cNvSpPr>
          <p:nvPr>
            <p:ph type="sldNum" sz="quarter" idx="4"/>
          </p:nvPr>
        </p:nvSpPr>
        <p:spPr>
          <a:xfrm>
            <a:off x="6553200" y="6356350"/>
            <a:ext cx="1219200" cy="365125"/>
          </a:xfrm>
          <a:prstGeom prst="rect">
            <a:avLst/>
          </a:prstGeom>
          <a:noFill/>
          <a:ln>
            <a:noFill/>
          </a:ln>
        </p:spPr>
        <p:txBody>
          <a:bodyPr wrap="square" lIns="91440" tIns="91440" rIns="91440" bIns="45720" anchor="ctr" anchorCtr="0">
            <a:noAutofit/>
          </a:bodyPr>
          <a:lstStyle>
            <a:lvl1pPr marL="0" marR="0" lvl="0" indent="0" algn="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fld id="{CB784A94-C275-4908-9ECE-C456433FC00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hdr="0"/>
  <p:txStyles>
    <p:titleStyle>
      <a:lvl1pPr algn="l" rtl="0" eaLnBrk="0" fontAlgn="base" hangingPunct="0">
        <a:spcBef>
          <a:spcPct val="0"/>
        </a:spcBef>
        <a:spcAft>
          <a:spcPct val="0"/>
        </a:spcAft>
        <a:defRPr lang="en-US" sz="4400" kern="1200">
          <a:solidFill>
            <a:srgbClr val="000000"/>
          </a:solidFill>
          <a:latin typeface="Calibri" pitchFamily="18"/>
          <a:ea typeface="MS Gothic" pitchFamily="2"/>
          <a:cs typeface="Arial" pitchFamily="2"/>
        </a:defRPr>
      </a:lvl1pPr>
      <a:lvl2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2pPr>
      <a:lvl3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3pPr>
      <a:lvl4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4pPr>
      <a:lvl5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5pPr>
      <a:lvl6pPr marL="4572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6pPr>
      <a:lvl7pPr marL="9144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7pPr>
      <a:lvl8pPr marL="13716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8pPr>
      <a:lvl9pPr marL="18288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9pPr>
    </p:titleStyle>
    <p:bodyStyle>
      <a:lvl1pPr algn="ctr" rtl="0" eaLnBrk="0" fontAlgn="base" hangingPunct="0">
        <a:spcBef>
          <a:spcPts val="763"/>
        </a:spcBef>
        <a:spcAft>
          <a:spcPct val="0"/>
        </a:spcAft>
        <a:defRPr lang="en-US" sz="3200" kern="1200">
          <a:solidFill>
            <a:srgbClr val="8B8B8B"/>
          </a:solidFill>
          <a:latin typeface="Calibri" pitchFamily="18"/>
          <a:ea typeface="MS Gothic" pitchFamily="2"/>
          <a:cs typeface="Tahoma" pitchFamily="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Gothic" panose="020B0609070205080204" pitchFamily="49"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Gothic" panose="020B0609070205080204" pitchFamily="49"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4478338"/>
            <a:ext cx="6858000" cy="1655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Civic Hospital Neighbourhood Association </a:t>
            </a:r>
          </a:p>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Spring Information Meeting</a:t>
            </a: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June 6, 2023</a:t>
            </a: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www.chnaottawa.ca</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8128704" cy="6096528"/>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008C-1F1E-4FF0-198E-5D231BBBBAE8}"/>
              </a:ext>
            </a:extLst>
          </p:cNvPr>
          <p:cNvSpPr>
            <a:spLocks noGrp="1"/>
          </p:cNvSpPr>
          <p:nvPr>
            <p:ph type="title"/>
          </p:nvPr>
        </p:nvSpPr>
        <p:spPr/>
        <p:txBody>
          <a:bodyPr/>
          <a:lstStyle/>
          <a:p>
            <a:r>
              <a:rPr lang="en-CA" sz="4400" b="1" u="none" strike="noStrike" baseline="0" dirty="0">
                <a:solidFill>
                  <a:srgbClr val="006FC0"/>
                </a:solidFill>
                <a:latin typeface="Calibri" panose="020F0502020204030204" pitchFamily="34" charset="0"/>
              </a:rPr>
              <a:t>CHNA Transportation Committee</a:t>
            </a:r>
            <a:endParaRPr lang="en-CA" dirty="0"/>
          </a:p>
        </p:txBody>
      </p:sp>
      <p:sp>
        <p:nvSpPr>
          <p:cNvPr id="3" name="Content Placeholder 2">
            <a:extLst>
              <a:ext uri="{FF2B5EF4-FFF2-40B4-BE49-F238E27FC236}">
                <a16:creationId xmlns:a16="http://schemas.microsoft.com/office/drawing/2014/main" id="{249DDF09-DEAC-D409-7C26-B7B01A89B4A4}"/>
              </a:ext>
            </a:extLst>
          </p:cNvPr>
          <p:cNvSpPr>
            <a:spLocks noGrp="1"/>
          </p:cNvSpPr>
          <p:nvPr>
            <p:ph sz="half" idx="1"/>
          </p:nvPr>
        </p:nvSpPr>
        <p:spPr/>
        <p:txBody>
          <a:bodyPr/>
          <a:lstStyle/>
          <a:p>
            <a:pPr algn="l"/>
            <a:r>
              <a:rPr lang="en-CA" sz="2400" b="0" i="1" u="none" strike="noStrike" baseline="0" dirty="0">
                <a:solidFill>
                  <a:srgbClr val="2E5496"/>
                </a:solidFill>
                <a:latin typeface="Calibri" panose="020F0502020204030204" pitchFamily="34" charset="0"/>
              </a:rPr>
              <a:t>Vincent Beswick-</a:t>
            </a:r>
            <a:r>
              <a:rPr lang="en-CA" sz="2400" b="0" i="1" u="none" strike="noStrike" baseline="0" dirty="0" err="1">
                <a:solidFill>
                  <a:srgbClr val="2E5496"/>
                </a:solidFill>
                <a:latin typeface="Calibri" panose="020F0502020204030204" pitchFamily="34" charset="0"/>
              </a:rPr>
              <a:t>Escanlar</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Christina Cameron</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Ian </a:t>
            </a:r>
            <a:r>
              <a:rPr lang="en-CA" sz="2400" b="0" i="1" u="none" strike="noStrike" baseline="0" dirty="0" err="1">
                <a:solidFill>
                  <a:srgbClr val="2E5496"/>
                </a:solidFill>
                <a:latin typeface="Calibri" panose="020F0502020204030204" pitchFamily="34" charset="0"/>
              </a:rPr>
              <a:t>Macredie</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Jeff </a:t>
            </a:r>
            <a:r>
              <a:rPr lang="en-CA" sz="2400" b="0" i="1" u="none" strike="noStrike" baseline="0" dirty="0" err="1">
                <a:solidFill>
                  <a:srgbClr val="2E5496"/>
                </a:solidFill>
                <a:latin typeface="Calibri" panose="020F0502020204030204" pitchFamily="34" charset="0"/>
              </a:rPr>
              <a:t>Hurtig</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Tanis </a:t>
            </a:r>
            <a:r>
              <a:rPr lang="en-CA" sz="2400" b="0" i="1" u="none" strike="noStrike" baseline="0" dirty="0" err="1">
                <a:solidFill>
                  <a:srgbClr val="2E5496"/>
                </a:solidFill>
                <a:latin typeface="Calibri" panose="020F0502020204030204" pitchFamily="34" charset="0"/>
              </a:rPr>
              <a:t>Halpape</a:t>
            </a:r>
            <a:endParaRPr lang="en-CA" sz="2400" dirty="0"/>
          </a:p>
          <a:p>
            <a:endParaRPr lang="en-CA" dirty="0"/>
          </a:p>
        </p:txBody>
      </p:sp>
      <p:sp>
        <p:nvSpPr>
          <p:cNvPr id="4" name="Content Placeholder 3">
            <a:extLst>
              <a:ext uri="{FF2B5EF4-FFF2-40B4-BE49-F238E27FC236}">
                <a16:creationId xmlns:a16="http://schemas.microsoft.com/office/drawing/2014/main" id="{D99DD294-CA23-C6E8-A76E-B4D9B88E6976}"/>
              </a:ext>
            </a:extLst>
          </p:cNvPr>
          <p:cNvSpPr>
            <a:spLocks noGrp="1"/>
          </p:cNvSpPr>
          <p:nvPr>
            <p:ph sz="half" idx="2"/>
          </p:nvPr>
        </p:nvSpPr>
        <p:spPr/>
        <p:txBody>
          <a:bodyPr/>
          <a:lstStyle/>
          <a:p>
            <a:pPr algn="l"/>
            <a:r>
              <a:rPr lang="en-CA" sz="2400" b="0" i="1" u="none" strike="noStrike" baseline="0" dirty="0">
                <a:solidFill>
                  <a:srgbClr val="2E5496"/>
                </a:solidFill>
                <a:latin typeface="Calibri" panose="020F0502020204030204" pitchFamily="34" charset="0"/>
              </a:rPr>
              <a:t>Keith Hobbs</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Mark Scrivens</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Anish Mehra</a:t>
            </a:r>
            <a:endParaRPr lang="en-CA" sz="2400" b="0" i="0" u="none" strike="noStrike" baseline="0" dirty="0">
              <a:solidFill>
                <a:srgbClr val="2E5496"/>
              </a:solidFill>
              <a:latin typeface="Calibri" panose="020F0502020204030204" pitchFamily="34" charset="0"/>
            </a:endParaRPr>
          </a:p>
          <a:p>
            <a:pPr algn="l"/>
            <a:r>
              <a:rPr lang="en-CA" sz="2400" b="0" i="1" u="none" strike="noStrike" baseline="0" dirty="0">
                <a:solidFill>
                  <a:srgbClr val="2E5496"/>
                </a:solidFill>
                <a:latin typeface="Calibri" panose="020F0502020204030204" pitchFamily="34" charset="0"/>
              </a:rPr>
              <a:t>Wendy </a:t>
            </a:r>
            <a:r>
              <a:rPr lang="en-CA" sz="2400" b="0" i="1" u="none" strike="noStrike" baseline="0" dirty="0" err="1">
                <a:solidFill>
                  <a:srgbClr val="2E5496"/>
                </a:solidFill>
                <a:latin typeface="Calibri" panose="020F0502020204030204" pitchFamily="34" charset="0"/>
              </a:rPr>
              <a:t>Jarath</a:t>
            </a:r>
            <a:endParaRPr lang="en-CA" sz="2400" b="0" i="0" u="none" strike="noStrike" baseline="0" dirty="0">
              <a:solidFill>
                <a:srgbClr val="2E5496"/>
              </a:solidFill>
              <a:latin typeface="Calibri" panose="020F0502020204030204" pitchFamily="34" charset="0"/>
            </a:endParaRPr>
          </a:p>
          <a:p>
            <a:endParaRPr lang="en-CA" dirty="0"/>
          </a:p>
        </p:txBody>
      </p:sp>
      <p:sp>
        <p:nvSpPr>
          <p:cNvPr id="6" name="Footer Placeholder 5">
            <a:extLst>
              <a:ext uri="{FF2B5EF4-FFF2-40B4-BE49-F238E27FC236}">
                <a16:creationId xmlns:a16="http://schemas.microsoft.com/office/drawing/2014/main" id="{0089658E-0C1C-321A-F11B-7A1B72512A08}"/>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17965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85" name="Rectangle 13374">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txBox="1">
            <a:spLocks noGrp="1"/>
          </p:cNvSpPr>
          <p:nvPr>
            <p:ph type="title"/>
          </p:nvPr>
        </p:nvSpPr>
        <p:spPr>
          <a:xfrm>
            <a:off x="627272" y="4071597"/>
            <a:ext cx="7886700" cy="1286544"/>
          </a:xfrm>
          <a:noFill/>
        </p:spPr>
        <p:txBody>
          <a:bodyPr vert="horz" lIns="91440" tIns="45720" rIns="91440" bIns="45720" rtlCol="0" anchor="b">
            <a:normAutofit/>
          </a:bodyPr>
          <a:lstStyle/>
          <a:p>
            <a:pPr algn="ctr" eaLnBrk="1" hangingPunct="1">
              <a:lnSpc>
                <a:spcPct val="90000"/>
              </a:lnSpc>
            </a:pPr>
            <a:r>
              <a:rPr lang="en-US" sz="3500" b="1" dirty="0">
                <a:solidFill>
                  <a:schemeClr val="accent1">
                    <a:lumMod val="75000"/>
                  </a:schemeClr>
                </a:solidFill>
                <a:latin typeface="+mj-lt"/>
                <a:ea typeface="+mj-ea"/>
                <a:cs typeface="+mj-cs"/>
              </a:rPr>
              <a:t>Sherwood </a:t>
            </a:r>
            <a:r>
              <a:rPr lang="en-US" sz="3500" b="1" dirty="0" err="1">
                <a:solidFill>
                  <a:schemeClr val="accent1">
                    <a:lumMod val="75000"/>
                  </a:schemeClr>
                </a:solidFill>
                <a:latin typeface="+mj-lt"/>
                <a:ea typeface="+mj-ea"/>
                <a:cs typeface="+mj-cs"/>
              </a:rPr>
              <a:t>Neighbourhood</a:t>
            </a:r>
            <a:r>
              <a:rPr lang="en-US" sz="3500" b="1" dirty="0">
                <a:solidFill>
                  <a:schemeClr val="accent1">
                    <a:lumMod val="75000"/>
                  </a:schemeClr>
                </a:solidFill>
                <a:latin typeface="+mj-lt"/>
                <a:ea typeface="+mj-ea"/>
                <a:cs typeface="+mj-cs"/>
              </a:rPr>
              <a:t> Traffic Calming</a:t>
            </a:r>
            <a:br>
              <a:rPr lang="en-US" altLang="en-US" sz="3500" dirty="0">
                <a:solidFill>
                  <a:schemeClr val="accent1">
                    <a:lumMod val="75000"/>
                  </a:schemeClr>
                </a:solidFill>
                <a:latin typeface="+mj-lt"/>
                <a:ea typeface="+mj-ea"/>
                <a:cs typeface="+mj-cs"/>
              </a:rPr>
            </a:br>
            <a:r>
              <a:rPr lang="en-US" altLang="en-US" sz="3500" i="1" dirty="0">
                <a:solidFill>
                  <a:schemeClr val="accent1">
                    <a:lumMod val="75000"/>
                  </a:schemeClr>
                </a:solidFill>
                <a:latin typeface="+mj-lt"/>
                <a:ea typeface="+mj-ea"/>
                <a:cs typeface="+mj-cs"/>
              </a:rPr>
              <a:t>Luanne </a:t>
            </a:r>
            <a:r>
              <a:rPr lang="en-US" altLang="en-US" sz="3500" i="1" dirty="0" err="1">
                <a:solidFill>
                  <a:schemeClr val="accent1">
                    <a:lumMod val="75000"/>
                  </a:schemeClr>
                </a:solidFill>
                <a:latin typeface="+mj-lt"/>
                <a:ea typeface="+mj-ea"/>
                <a:cs typeface="+mj-cs"/>
              </a:rPr>
              <a:t>Calcutt</a:t>
            </a:r>
            <a:endParaRPr lang="en-US" altLang="en-US" sz="3500" i="1" dirty="0">
              <a:solidFill>
                <a:schemeClr val="accent1">
                  <a:lumMod val="75000"/>
                </a:schemeClr>
              </a:solidFill>
              <a:latin typeface="+mj-lt"/>
              <a:ea typeface="+mj-ea"/>
              <a:cs typeface="+mj-cs"/>
            </a:endParaRPr>
          </a:p>
        </p:txBody>
      </p:sp>
      <p:pic>
        <p:nvPicPr>
          <p:cNvPr id="3" name="Content Placeholder 2">
            <a:extLst>
              <a:ext uri="{FF2B5EF4-FFF2-40B4-BE49-F238E27FC236}">
                <a16:creationId xmlns:a16="http://schemas.microsoft.com/office/drawing/2014/main" id="{1CEB7699-2AD0-E96A-0529-B2FE54FBE317}"/>
              </a:ext>
            </a:extLst>
          </p:cNvPr>
          <p:cNvPicPr>
            <a:picLocks noChangeAspect="1"/>
          </p:cNvPicPr>
          <p:nvPr/>
        </p:nvPicPr>
        <p:blipFill rotWithShape="1">
          <a:blip r:embed="rId3">
            <a:extLst>
              <a:ext uri="{28A0092B-C50C-407E-A947-70E740481C1C}">
                <a14:useLocalDpi xmlns:a14="http://schemas.microsoft.com/office/drawing/2010/main" val="0"/>
              </a:ext>
            </a:extLst>
          </a:blip>
          <a:srcRect b="35130"/>
          <a:stretch/>
        </p:blipFill>
        <p:spPr bwMode="auto">
          <a:xfrm>
            <a:off x="20" y="2"/>
            <a:ext cx="9143979" cy="39001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r>
              <a:rPr lang="en-US" altLang="en-US" kern="1200">
                <a:solidFill>
                  <a:prstClr val="black">
                    <a:tint val="75000"/>
                  </a:prst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18580057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315"/>
                                        </p:tgtEl>
                                        <p:attrNameLst>
                                          <p:attrName>style.visibility</p:attrName>
                                        </p:attrNameLst>
                                      </p:cBhvr>
                                      <p:to>
                                        <p:strVal val="visible"/>
                                      </p:to>
                                    </p:set>
                                    <p:animEffect transition="in" filter="fade">
                                      <p:cBhvr>
                                        <p:cTn id="7" dur="7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3964C2B-B085-0759-A7B5-60D59CA6277B}"/>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Civic Hospital Neighbourhood Association</a:t>
            </a:r>
          </a:p>
        </p:txBody>
      </p:sp>
      <p:sp>
        <p:nvSpPr>
          <p:cNvPr id="4" name="Slide Number Placeholder 3">
            <a:extLst>
              <a:ext uri="{FF2B5EF4-FFF2-40B4-BE49-F238E27FC236}">
                <a16:creationId xmlns:a16="http://schemas.microsoft.com/office/drawing/2014/main" id="{14EB8E8D-52FB-B28C-97B5-8AEC1D679B54}"/>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1482710-2D0B-4AF9-B9E8-C7D485126C4C}" type="slidenum">
              <a:rPr lang="en-CA" smtClean="0"/>
              <a:pPr>
                <a:spcAft>
                  <a:spcPts val="600"/>
                </a:spcAft>
                <a:defRPr/>
              </a:pPr>
              <a:t>12</a:t>
            </a:fld>
            <a:endParaRPr lang="en-CA"/>
          </a:p>
        </p:txBody>
      </p:sp>
      <p:pic>
        <p:nvPicPr>
          <p:cNvPr id="8" name="Picture 7">
            <a:extLst>
              <a:ext uri="{FF2B5EF4-FFF2-40B4-BE49-F238E27FC236}">
                <a16:creationId xmlns:a16="http://schemas.microsoft.com/office/drawing/2014/main" id="{FA4C045C-ECAC-9046-028F-CD1C89604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342" y="939800"/>
            <a:ext cx="9082657" cy="4167824"/>
          </a:xfrm>
          <a:prstGeom prst="rect">
            <a:avLst/>
          </a:prstGeom>
        </p:spPr>
      </p:pic>
    </p:spTree>
    <p:extLst>
      <p:ext uri="{BB962C8B-B14F-4D97-AF65-F5344CB8AC3E}">
        <p14:creationId xmlns:p14="http://schemas.microsoft.com/office/powerpoint/2010/main" val="223638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8DD74C-205C-54FB-34BE-06B3BFE9F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5" y="638174"/>
            <a:ext cx="9163681" cy="5109483"/>
          </a:xfrm>
          <a:prstGeom prst="rect">
            <a:avLst/>
          </a:prstGeom>
        </p:spPr>
      </p:pic>
      <p:sp>
        <p:nvSpPr>
          <p:cNvPr id="3" name="Footer Placeholder 2">
            <a:extLst>
              <a:ext uri="{FF2B5EF4-FFF2-40B4-BE49-F238E27FC236}">
                <a16:creationId xmlns:a16="http://schemas.microsoft.com/office/drawing/2014/main" id="{E63B4B6D-2AAC-8E02-0B4D-2D27117BCBE4}"/>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Civic Hospital Neighbourhood Association</a:t>
            </a:r>
          </a:p>
        </p:txBody>
      </p:sp>
      <p:sp>
        <p:nvSpPr>
          <p:cNvPr id="4" name="Slide Number Placeholder 3">
            <a:extLst>
              <a:ext uri="{FF2B5EF4-FFF2-40B4-BE49-F238E27FC236}">
                <a16:creationId xmlns:a16="http://schemas.microsoft.com/office/drawing/2014/main" id="{8F3CA2D3-659B-069B-C7F9-47D2A1D97C78}"/>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1482710-2D0B-4AF9-B9E8-C7D485126C4C}" type="slidenum">
              <a:rPr lang="en-CA" smtClean="0"/>
              <a:pPr>
                <a:spcAft>
                  <a:spcPts val="600"/>
                </a:spcAft>
                <a:defRPr/>
              </a:pPr>
              <a:t>13</a:t>
            </a:fld>
            <a:endParaRPr lang="en-CA"/>
          </a:p>
        </p:txBody>
      </p:sp>
    </p:spTree>
    <p:extLst>
      <p:ext uri="{BB962C8B-B14F-4D97-AF65-F5344CB8AC3E}">
        <p14:creationId xmlns:p14="http://schemas.microsoft.com/office/powerpoint/2010/main" val="142751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46775-5C5B-E25F-8072-F0A8E9F5E1CD}"/>
              </a:ext>
            </a:extLst>
          </p:cNvPr>
          <p:cNvSpPr>
            <a:spLocks noGrp="1"/>
          </p:cNvSpPr>
          <p:nvPr>
            <p:ph type="title"/>
          </p:nvPr>
        </p:nvSpPr>
        <p:spPr>
          <a:xfrm>
            <a:off x="366890" y="640823"/>
            <a:ext cx="2673354" cy="5583148"/>
          </a:xfrm>
        </p:spPr>
        <p:txBody>
          <a:bodyPr anchor="ctr">
            <a:normAutofit/>
          </a:bodyPr>
          <a:lstStyle/>
          <a:p>
            <a:br>
              <a:rPr lang="en-US" sz="3200" b="1" dirty="0">
                <a:solidFill>
                  <a:schemeClr val="tx1"/>
                </a:solidFill>
                <a:effectLst/>
                <a:latin typeface="+mj-lt"/>
                <a:ea typeface="+mj-ea"/>
                <a:cs typeface="+mj-cs"/>
              </a:rPr>
            </a:br>
            <a:br>
              <a:rPr lang="en-US" sz="3200" b="1" dirty="0">
                <a:solidFill>
                  <a:schemeClr val="tx1"/>
                </a:solidFill>
                <a:effectLst/>
                <a:latin typeface="+mj-lt"/>
                <a:ea typeface="+mj-ea"/>
                <a:cs typeface="+mj-cs"/>
              </a:rPr>
            </a:br>
            <a:br>
              <a:rPr lang="en-US" sz="3200" b="1" dirty="0">
                <a:solidFill>
                  <a:schemeClr val="tx1"/>
                </a:solidFill>
                <a:effectLst/>
                <a:latin typeface="+mj-lt"/>
                <a:ea typeface="+mj-ea"/>
                <a:cs typeface="+mj-cs"/>
              </a:rPr>
            </a:br>
            <a:r>
              <a:rPr lang="en-US" sz="2400" b="1" dirty="0">
                <a:solidFill>
                  <a:schemeClr val="accent1">
                    <a:lumMod val="75000"/>
                  </a:schemeClr>
                </a:solidFill>
                <a:effectLst/>
                <a:latin typeface="+mj-lt"/>
                <a:ea typeface="+mj-ea"/>
                <a:cs typeface="+mj-cs"/>
              </a:rPr>
              <a:t>New Campus Development (NCD) Transportation Strategies</a:t>
            </a:r>
            <a:br>
              <a:rPr lang="en-CA" sz="2400" b="1" i="1" dirty="0">
                <a:solidFill>
                  <a:schemeClr val="accent5"/>
                </a:solidFill>
                <a:latin typeface="+mj-lt"/>
              </a:rPr>
            </a:br>
            <a:br>
              <a:rPr lang="en-CA" sz="2400" b="1" i="1" dirty="0">
                <a:solidFill>
                  <a:schemeClr val="accent5"/>
                </a:solidFill>
                <a:latin typeface="+mj-lt"/>
              </a:rPr>
            </a:br>
            <a:r>
              <a:rPr lang="en-CA" sz="2400" b="1" i="1" dirty="0">
                <a:solidFill>
                  <a:schemeClr val="accent5"/>
                </a:solidFill>
                <a:latin typeface="+mj-lt"/>
              </a:rPr>
              <a:t>CHNA Response</a:t>
            </a:r>
            <a:br>
              <a:rPr lang="en-CA" sz="2400" b="1" i="1" dirty="0">
                <a:solidFill>
                  <a:schemeClr val="accent5"/>
                </a:solidFill>
                <a:latin typeface="+mj-lt"/>
              </a:rPr>
            </a:br>
            <a:r>
              <a:rPr lang="en-CA" sz="2400" b="1" i="1" dirty="0">
                <a:solidFill>
                  <a:schemeClr val="accent5"/>
                </a:solidFill>
                <a:latin typeface="+mj-lt"/>
              </a:rPr>
              <a:t>- </a:t>
            </a:r>
            <a:r>
              <a:rPr lang="en-CA" sz="2400" i="1" dirty="0">
                <a:solidFill>
                  <a:schemeClr val="accent5"/>
                </a:solidFill>
                <a:latin typeface="+mj-lt"/>
              </a:rPr>
              <a:t>Luanne </a:t>
            </a:r>
            <a:r>
              <a:rPr lang="en-CA" sz="2400" i="1" dirty="0" err="1">
                <a:solidFill>
                  <a:schemeClr val="accent5"/>
                </a:solidFill>
                <a:latin typeface="+mj-lt"/>
              </a:rPr>
              <a:t>Calcutt</a:t>
            </a:r>
            <a:endParaRPr lang="en-CA" sz="3200" i="1" dirty="0">
              <a:solidFill>
                <a:schemeClr val="accent5"/>
              </a:solidFill>
              <a:latin typeface="+mj-lt"/>
            </a:endParaRP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5E47D22-2FF1-4CF6-8737-D850954EF570}"/>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Civic Hospital Neighbourhood Association</a:t>
            </a:r>
          </a:p>
        </p:txBody>
      </p:sp>
      <p:graphicFrame>
        <p:nvGraphicFramePr>
          <p:cNvPr id="14" name="Content Placeholder 2">
            <a:extLst>
              <a:ext uri="{FF2B5EF4-FFF2-40B4-BE49-F238E27FC236}">
                <a16:creationId xmlns:a16="http://schemas.microsoft.com/office/drawing/2014/main" id="{E5B662C9-9D12-74A6-F8D2-B85E0E290422}"/>
              </a:ext>
            </a:extLst>
          </p:cNvPr>
          <p:cNvGraphicFramePr>
            <a:graphicFrameLocks noGrp="1"/>
          </p:cNvGraphicFramePr>
          <p:nvPr>
            <p:ph idx="1"/>
            <p:extLst>
              <p:ext uri="{D42A27DB-BD31-4B8C-83A1-F6EECF244321}">
                <p14:modId xmlns:p14="http://schemas.microsoft.com/office/powerpoint/2010/main" val="1711307331"/>
              </p:ext>
            </p:extLst>
          </p:nvPr>
        </p:nvGraphicFramePr>
        <p:xfrm>
          <a:off x="3486012" y="640822"/>
          <a:ext cx="5353187"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high angle view of a city&#10;&#10;Description automatically generated with low confidence">
            <a:extLst>
              <a:ext uri="{FF2B5EF4-FFF2-40B4-BE49-F238E27FC236}">
                <a16:creationId xmlns:a16="http://schemas.microsoft.com/office/drawing/2014/main" id="{743FDE23-C3B7-B092-2CFD-93FBADCF8F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890" y="766763"/>
            <a:ext cx="2816607" cy="1613916"/>
          </a:xfrm>
          <a:prstGeom prst="rect">
            <a:avLst/>
          </a:prstGeom>
        </p:spPr>
      </p:pic>
    </p:spTree>
    <p:extLst>
      <p:ext uri="{BB962C8B-B14F-4D97-AF65-F5344CB8AC3E}">
        <p14:creationId xmlns:p14="http://schemas.microsoft.com/office/powerpoint/2010/main" val="64626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717-CCF2-3A97-2B8C-B1D4914883E2}"/>
              </a:ext>
            </a:extLst>
          </p:cNvPr>
          <p:cNvSpPr>
            <a:spLocks noGrp="1"/>
          </p:cNvSpPr>
          <p:nvPr>
            <p:ph type="title"/>
          </p:nvPr>
        </p:nvSpPr>
        <p:spPr>
          <a:xfrm>
            <a:off x="126242" y="165147"/>
            <a:ext cx="8166858" cy="1470025"/>
          </a:xfrm>
        </p:spPr>
        <p:txBody>
          <a:bodyPr/>
          <a:lstStyle/>
          <a:p>
            <a:r>
              <a:rPr lang="en-US" sz="3200" b="1" u="none" strike="noStrike" baseline="0" dirty="0">
                <a:solidFill>
                  <a:srgbClr val="006FC0"/>
                </a:solidFill>
                <a:latin typeface="Calibri" panose="020F0502020204030204" pitchFamily="34" charset="0"/>
              </a:rPr>
              <a:t>1. </a:t>
            </a:r>
            <a:r>
              <a:rPr lang="en-US" sz="3200" b="1" i="1" u="none" strike="noStrike" baseline="0" dirty="0" err="1">
                <a:solidFill>
                  <a:srgbClr val="006FC0"/>
                </a:solidFill>
                <a:latin typeface="Calibri" panose="020F0502020204030204" pitchFamily="34" charset="0"/>
              </a:rPr>
              <a:t>Neighbourhood</a:t>
            </a:r>
            <a:r>
              <a:rPr lang="en-US" sz="3200" b="1" i="1" u="none" strike="noStrike" baseline="0" dirty="0">
                <a:solidFill>
                  <a:srgbClr val="006FC0"/>
                </a:solidFill>
                <a:latin typeface="Calibri" panose="020F0502020204030204" pitchFamily="34" charset="0"/>
              </a:rPr>
              <a:t> Traffic Management (NTMS)</a:t>
            </a:r>
            <a:endParaRPr lang="en-CA" sz="6600" i="1" dirty="0"/>
          </a:p>
        </p:txBody>
      </p:sp>
      <p:sp>
        <p:nvSpPr>
          <p:cNvPr id="3" name="Content Placeholder 2">
            <a:extLst>
              <a:ext uri="{FF2B5EF4-FFF2-40B4-BE49-F238E27FC236}">
                <a16:creationId xmlns:a16="http://schemas.microsoft.com/office/drawing/2014/main" id="{9FE57B7E-D3E3-5DDF-718C-F79208DEA97C}"/>
              </a:ext>
            </a:extLst>
          </p:cNvPr>
          <p:cNvSpPr>
            <a:spLocks noGrp="1"/>
          </p:cNvSpPr>
          <p:nvPr>
            <p:ph idx="1"/>
          </p:nvPr>
        </p:nvSpPr>
        <p:spPr>
          <a:xfrm>
            <a:off x="591344" y="1384300"/>
            <a:ext cx="7943056" cy="4972050"/>
          </a:xfrm>
        </p:spPr>
        <p:txBody>
          <a:bodyPr/>
          <a:lstStyle/>
          <a:p>
            <a:r>
              <a:rPr lang="en-US" sz="2400" b="1" i="0" u="none" strike="noStrike" baseline="0" dirty="0">
                <a:solidFill>
                  <a:srgbClr val="FF0000"/>
                </a:solidFill>
                <a:latin typeface="Calibri" panose="020F0502020204030204" pitchFamily="34" charset="0"/>
              </a:rPr>
              <a:t>CHNA challenges several assumptions contained in this strategy. It is our position that:</a:t>
            </a:r>
            <a:endParaRPr lang="en-US" sz="2400" b="0" i="0" u="none" strike="noStrike" baseline="0" dirty="0">
              <a:solidFill>
                <a:srgbClr val="FF0000"/>
              </a:solidFill>
              <a:latin typeface="Calibri" panose="020F0502020204030204" pitchFamily="34" charset="0"/>
            </a:endParaRPr>
          </a:p>
          <a:p>
            <a:pPr marL="400050" indent="-400050">
              <a:buFont typeface="+mj-lt"/>
              <a:buAutoNum type="romanLcPeriod"/>
            </a:pPr>
            <a:r>
              <a:rPr lang="en-US" sz="1800" dirty="0">
                <a:solidFill>
                  <a:srgbClr val="000000"/>
                </a:solidFill>
                <a:latin typeface="Calibri" panose="020F0502020204030204" pitchFamily="34" charset="0"/>
              </a:rPr>
              <a:t>R</a:t>
            </a:r>
            <a:r>
              <a:rPr lang="en-US" sz="1800" b="0" i="0" u="none" strike="noStrike" baseline="0" dirty="0">
                <a:solidFill>
                  <a:srgbClr val="000000"/>
                </a:solidFill>
                <a:latin typeface="Calibri" panose="020F0502020204030204" pitchFamily="34" charset="0"/>
              </a:rPr>
              <a:t>eduction in auto share targets will not be met, from current 85% to 50% to 35%.</a:t>
            </a:r>
          </a:p>
          <a:p>
            <a:pPr marL="342900" indent="-342900">
              <a:buFont typeface="+mj-lt"/>
              <a:buAutoNum type="romanLcPeriod"/>
            </a:pPr>
            <a:r>
              <a:rPr lang="en-US" sz="1800" b="0" i="0" u="none" strike="noStrike" baseline="0" dirty="0">
                <a:solidFill>
                  <a:srgbClr val="000000"/>
                </a:solidFill>
                <a:latin typeface="Calibri" panose="020F0502020204030204" pitchFamily="34" charset="0"/>
              </a:rPr>
              <a:t>Parkdale should not be identified as a </a:t>
            </a:r>
            <a:r>
              <a:rPr lang="en-US" sz="1800" b="0" i="1" u="none" strike="noStrike" baseline="0" dirty="0">
                <a:solidFill>
                  <a:srgbClr val="000000"/>
                </a:solidFill>
                <a:latin typeface="Calibri" panose="020F0502020204030204" pitchFamily="34" charset="0"/>
              </a:rPr>
              <a:t>Tier 2: Low to Moderate Impacted </a:t>
            </a:r>
            <a:r>
              <a:rPr lang="en-US" sz="1800" b="0" i="0" u="none" strike="noStrike" baseline="0" dirty="0">
                <a:solidFill>
                  <a:srgbClr val="000000"/>
                </a:solidFill>
                <a:latin typeface="Calibri" panose="020F0502020204030204" pitchFamily="34" charset="0"/>
              </a:rPr>
              <a:t>rather than </a:t>
            </a:r>
            <a:r>
              <a:rPr lang="en-US" sz="1800" b="0" i="1" u="none" strike="noStrike" baseline="0" dirty="0">
                <a:solidFill>
                  <a:srgbClr val="000000"/>
                </a:solidFill>
                <a:latin typeface="Calibri" panose="020F0502020204030204" pitchFamily="34" charset="0"/>
              </a:rPr>
              <a:t>Tier I –Highly Impacted, </a:t>
            </a:r>
            <a:r>
              <a:rPr lang="en-US" sz="1800" b="0" i="0" u="none" strike="noStrike" baseline="0" dirty="0">
                <a:solidFill>
                  <a:srgbClr val="000000"/>
                </a:solidFill>
                <a:latin typeface="Calibri" panose="020F0502020204030204" pitchFamily="34" charset="0"/>
              </a:rPr>
              <a:t>simply because it is an arterial road. </a:t>
            </a:r>
          </a:p>
          <a:p>
            <a:pPr marL="342900" indent="-342900">
              <a:buFont typeface="+mj-lt"/>
              <a:buAutoNum type="romanLcPeriod"/>
            </a:pPr>
            <a:r>
              <a:rPr lang="en-US" sz="1800" b="0" i="0" u="none" strike="noStrike" baseline="0" dirty="0">
                <a:solidFill>
                  <a:srgbClr val="000000"/>
                </a:solidFill>
                <a:latin typeface="Calibri" panose="020F0502020204030204" pitchFamily="34" charset="0"/>
              </a:rPr>
              <a:t>The traffic burden on Parkdale will not be reduced once NCD opens. </a:t>
            </a:r>
          </a:p>
          <a:p>
            <a:pPr marL="342900" indent="-342900">
              <a:buFont typeface="+mj-lt"/>
              <a:buAutoNum type="romanLcPeriod"/>
            </a:pPr>
            <a:r>
              <a:rPr lang="en-US" sz="1800" b="0" i="0" u="none" strike="noStrike" baseline="0" dirty="0">
                <a:solidFill>
                  <a:srgbClr val="000000"/>
                </a:solidFill>
                <a:latin typeface="Calibri" panose="020F0502020204030204" pitchFamily="34" charset="0"/>
              </a:rPr>
              <a:t>Cut-through traffic on Sherwood will not be reduced; Sherwood NTC addresses traffic speed not the impact of increased traffic volume.</a:t>
            </a:r>
          </a:p>
          <a:p>
            <a:pPr marL="342900" indent="-342900">
              <a:buFont typeface="+mj-lt"/>
              <a:buAutoNum type="romanLcPeriod"/>
            </a:pPr>
            <a:r>
              <a:rPr lang="en-US" sz="1800" b="0" i="0" u="none" strike="noStrike" baseline="0" dirty="0">
                <a:solidFill>
                  <a:srgbClr val="000000"/>
                </a:solidFill>
                <a:latin typeface="Calibri" panose="020F0502020204030204" pitchFamily="34" charset="0"/>
              </a:rPr>
              <a:t>Traffic calming alone will not reduce speed and volume on ‘</a:t>
            </a:r>
            <a:r>
              <a:rPr lang="en-US" sz="1800" b="0" i="1" u="none" strike="noStrike" baseline="0" dirty="0">
                <a:solidFill>
                  <a:srgbClr val="000000"/>
                </a:solidFill>
                <a:latin typeface="Calibri" panose="020F0502020204030204" pitchFamily="34" charset="0"/>
              </a:rPr>
              <a:t>vulnerable</a:t>
            </a:r>
            <a:r>
              <a:rPr lang="en-US" sz="1800" b="0" i="0" u="none" strike="noStrike" baseline="0" dirty="0">
                <a:solidFill>
                  <a:srgbClr val="000000"/>
                </a:solidFill>
                <a:latin typeface="Calibri" panose="020F0502020204030204" pitchFamily="34" charset="0"/>
              </a:rPr>
              <a:t>’ streets (11 segments have been identified as ‘vulnerable’ based on speed, volume data).</a:t>
            </a:r>
          </a:p>
          <a:p>
            <a:r>
              <a:rPr lang="en-US" sz="2400" b="1" i="0" u="none" strike="noStrike" baseline="0" dirty="0">
                <a:solidFill>
                  <a:srgbClr val="FF0000"/>
                </a:solidFill>
                <a:latin typeface="Calibri" panose="020F0502020204030204" pitchFamily="34" charset="0"/>
              </a:rPr>
              <a:t>CHNA requests conditions on the site plan and/or other measures to address resulting traffic infiltration.</a:t>
            </a:r>
            <a:endParaRPr lang="en-CA" sz="4000" dirty="0">
              <a:solidFill>
                <a:srgbClr val="FF0000"/>
              </a:solidFill>
            </a:endParaRPr>
          </a:p>
        </p:txBody>
      </p:sp>
      <p:sp>
        <p:nvSpPr>
          <p:cNvPr id="4" name="Footer Placeholder 3">
            <a:extLst>
              <a:ext uri="{FF2B5EF4-FFF2-40B4-BE49-F238E27FC236}">
                <a16:creationId xmlns:a16="http://schemas.microsoft.com/office/drawing/2014/main" id="{D7207E51-743C-6087-6229-6ADC913D6795}"/>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50486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717-CCF2-3A97-2B8C-B1D4914883E2}"/>
              </a:ext>
            </a:extLst>
          </p:cNvPr>
          <p:cNvSpPr>
            <a:spLocks noGrp="1"/>
          </p:cNvSpPr>
          <p:nvPr>
            <p:ph type="title"/>
          </p:nvPr>
        </p:nvSpPr>
        <p:spPr>
          <a:xfrm>
            <a:off x="126242" y="165147"/>
            <a:ext cx="8598658" cy="1470025"/>
          </a:xfrm>
        </p:spPr>
        <p:txBody>
          <a:bodyPr/>
          <a:lstStyle/>
          <a:p>
            <a:r>
              <a:rPr lang="en-CA" sz="2800" b="1" i="1" u="none" strike="noStrike" baseline="0" dirty="0">
                <a:solidFill>
                  <a:srgbClr val="006FC0"/>
                </a:solidFill>
                <a:latin typeface="Calibri" panose="020F0502020204030204" pitchFamily="34" charset="0"/>
              </a:rPr>
              <a:t>2. Transportation Demand Management Strategy (TDM)</a:t>
            </a:r>
            <a:endParaRPr lang="en-CA" sz="8800" dirty="0"/>
          </a:p>
        </p:txBody>
      </p:sp>
      <p:sp>
        <p:nvSpPr>
          <p:cNvPr id="3" name="Content Placeholder 2">
            <a:extLst>
              <a:ext uri="{FF2B5EF4-FFF2-40B4-BE49-F238E27FC236}">
                <a16:creationId xmlns:a16="http://schemas.microsoft.com/office/drawing/2014/main" id="{9FE57B7E-D3E3-5DDF-718C-F79208DEA97C}"/>
              </a:ext>
            </a:extLst>
          </p:cNvPr>
          <p:cNvSpPr>
            <a:spLocks noGrp="1"/>
          </p:cNvSpPr>
          <p:nvPr>
            <p:ph idx="1"/>
          </p:nvPr>
        </p:nvSpPr>
        <p:spPr>
          <a:xfrm>
            <a:off x="591344" y="1384299"/>
            <a:ext cx="8133556" cy="4670511"/>
          </a:xfrm>
        </p:spPr>
        <p:txBody>
          <a:bodyPr/>
          <a:lstStyle/>
          <a:p>
            <a:r>
              <a:rPr lang="en-US" sz="2400" b="1" i="0" u="none" strike="noStrike" baseline="0" dirty="0">
                <a:solidFill>
                  <a:srgbClr val="FF0000"/>
                </a:solidFill>
                <a:latin typeface="Calibri" panose="020F0502020204030204" pitchFamily="34" charset="0"/>
              </a:rPr>
              <a:t>Transportation demand can only be managed successfully if it is based on sound modal share statistics. </a:t>
            </a:r>
            <a:endParaRPr lang="en-CA" sz="2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NCD statistics are either of questionable quality or missing altogether. </a:t>
            </a:r>
            <a:endParaRPr lang="en-CA"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Therefore</a:t>
            </a:r>
            <a:r>
              <a:rPr lang="en-US" sz="2000" dirty="0">
                <a:solidFill>
                  <a:srgbClr val="000000"/>
                </a:solidFill>
                <a:latin typeface="Calibri" panose="020F0502020204030204" pitchFamily="34" charset="0"/>
              </a:rPr>
              <a:t>, </a:t>
            </a:r>
            <a:r>
              <a:rPr lang="en-US" sz="2000" b="0" i="0" u="none" strike="noStrike" baseline="0" dirty="0">
                <a:solidFill>
                  <a:srgbClr val="000000"/>
                </a:solidFill>
                <a:latin typeface="Calibri" panose="020F0502020204030204" pitchFamily="34" charset="0"/>
              </a:rPr>
              <a:t>transportation demand management techniques, when misdirected by faulty/statistics, cannot meet their stated goals.</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Accurate and complete modal share data must be obtained through robust surveys of staff, visitors, volunteers and patients. To date, this has not been the case.</a:t>
            </a:r>
          </a:p>
          <a:p>
            <a:pPr marL="285750" indent="-285750">
              <a:buFont typeface="Arial" panose="020B0604020202020204" pitchFamily="34" charset="0"/>
              <a:buChar char="•"/>
            </a:pPr>
            <a:r>
              <a:rPr lang="en-US" sz="2000" b="1" i="0" u="none" strike="noStrike" baseline="0" dirty="0">
                <a:solidFill>
                  <a:schemeClr val="accent1">
                    <a:lumMod val="75000"/>
                  </a:schemeClr>
                </a:solidFill>
                <a:latin typeface="Calibri" panose="020F0502020204030204" pitchFamily="34" charset="0"/>
              </a:rPr>
              <a:t>LRT -</a:t>
            </a:r>
            <a:r>
              <a:rPr lang="en-US" sz="2000" b="0" i="0" u="none" strike="noStrike" baseline="0" dirty="0">
                <a:solidFill>
                  <a:srgbClr val="1D2128"/>
                </a:solidFill>
                <a:latin typeface="Calibri" panose="020F0502020204030204" pitchFamily="34" charset="0"/>
              </a:rPr>
              <a:t>CHNA requests </a:t>
            </a:r>
            <a:r>
              <a:rPr lang="en-US" sz="2000" b="0" i="0" u="none" strike="noStrike" baseline="0" dirty="0">
                <a:solidFill>
                  <a:srgbClr val="000000"/>
                </a:solidFill>
                <a:latin typeface="Calibri" panose="020F0502020204030204" pitchFamily="34" charset="0"/>
              </a:rPr>
              <a:t>information on what will be done concerning the Dow’s Lake Station extension. A pedestrian overpass is recommended. The use of an at-grade pedestrian crossing of Carling Avenue </a:t>
            </a:r>
            <a:r>
              <a:rPr lang="en-US" sz="2000" b="0" i="0" u="none" strike="noStrike" baseline="0" dirty="0">
                <a:solidFill>
                  <a:srgbClr val="1D2128"/>
                </a:solidFill>
                <a:latin typeface="Calibri" panose="020F0502020204030204" pitchFamily="34" charset="0"/>
              </a:rPr>
              <a:t>adds inconvenience when using the existing LRT station and likely reduce utilization. </a:t>
            </a:r>
            <a:endParaRPr lang="en-US" sz="20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D7207E51-743C-6087-6229-6ADC913D6795}"/>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361328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717-CCF2-3A97-2B8C-B1D4914883E2}"/>
              </a:ext>
            </a:extLst>
          </p:cNvPr>
          <p:cNvSpPr>
            <a:spLocks noGrp="1"/>
          </p:cNvSpPr>
          <p:nvPr>
            <p:ph type="title"/>
          </p:nvPr>
        </p:nvSpPr>
        <p:spPr>
          <a:xfrm>
            <a:off x="126242" y="165147"/>
            <a:ext cx="8598658" cy="1470025"/>
          </a:xfrm>
        </p:spPr>
        <p:txBody>
          <a:bodyPr/>
          <a:lstStyle/>
          <a:p>
            <a:r>
              <a:rPr lang="en-CA" sz="2800" b="1" i="1" dirty="0">
                <a:solidFill>
                  <a:srgbClr val="006FC0"/>
                </a:solidFill>
                <a:latin typeface="Calibri" panose="020F0502020204030204" pitchFamily="34" charset="0"/>
              </a:rPr>
              <a:t>3. Off Site Parking Strategy (OPS</a:t>
            </a:r>
            <a:r>
              <a:rPr lang="en-CA" sz="2800" b="1" i="1" u="none" strike="noStrike" baseline="0" dirty="0">
                <a:solidFill>
                  <a:srgbClr val="006FC0"/>
                </a:solidFill>
                <a:latin typeface="Calibri" panose="020F0502020204030204" pitchFamily="34" charset="0"/>
              </a:rPr>
              <a:t>)</a:t>
            </a:r>
            <a:endParaRPr lang="en-CA" sz="8800" dirty="0"/>
          </a:p>
        </p:txBody>
      </p:sp>
      <p:sp>
        <p:nvSpPr>
          <p:cNvPr id="3" name="Content Placeholder 2">
            <a:extLst>
              <a:ext uri="{FF2B5EF4-FFF2-40B4-BE49-F238E27FC236}">
                <a16:creationId xmlns:a16="http://schemas.microsoft.com/office/drawing/2014/main" id="{9FE57B7E-D3E3-5DDF-718C-F79208DEA97C}"/>
              </a:ext>
            </a:extLst>
          </p:cNvPr>
          <p:cNvSpPr>
            <a:spLocks noGrp="1"/>
          </p:cNvSpPr>
          <p:nvPr>
            <p:ph idx="1"/>
          </p:nvPr>
        </p:nvSpPr>
        <p:spPr>
          <a:xfrm>
            <a:off x="546100" y="1384300"/>
            <a:ext cx="8178800" cy="4610100"/>
          </a:xfrm>
        </p:spPr>
        <p:txBody>
          <a:bodyPr/>
          <a:lstStyle/>
          <a:p>
            <a:pPr marL="285750" indent="-285750">
              <a:buFont typeface="Arial" panose="020B0604020202020204" pitchFamily="34" charset="0"/>
              <a:buChar char="•"/>
            </a:pPr>
            <a:r>
              <a:rPr lang="en-US" sz="2200" b="1" i="0" u="none" strike="noStrike" baseline="0" dirty="0">
                <a:solidFill>
                  <a:srgbClr val="000000"/>
                </a:solidFill>
                <a:latin typeface="+mn-lt"/>
              </a:rPr>
              <a:t>10,847 parking tickets </a:t>
            </a:r>
            <a:r>
              <a:rPr lang="en-US" sz="2200" i="0" u="none" strike="noStrike" baseline="0" dirty="0">
                <a:solidFill>
                  <a:srgbClr val="000000"/>
                </a:solidFill>
                <a:latin typeface="+mn-lt"/>
              </a:rPr>
              <a:t>issued since January 2020,  Holland Avenue -Fairmont Avenue -417 -Carling (approx. 300 on street parking spaces) –likely an underestimation.</a:t>
            </a:r>
          </a:p>
          <a:p>
            <a:pPr marL="285750" indent="-285750">
              <a:buFont typeface="Arial" panose="020B0604020202020204" pitchFamily="34" charset="0"/>
              <a:buChar char="•"/>
            </a:pPr>
            <a:r>
              <a:rPr lang="en-US" sz="2200" b="1" i="0" u="none" strike="noStrike" baseline="0" dirty="0">
                <a:solidFill>
                  <a:srgbClr val="1D2128"/>
                </a:solidFill>
                <a:latin typeface="+mn-lt"/>
              </a:rPr>
              <a:t>NCD -potentially impacted streets</a:t>
            </a:r>
            <a:r>
              <a:rPr lang="en-US" sz="2200" i="0" u="none" strike="noStrike" baseline="0" dirty="0">
                <a:solidFill>
                  <a:srgbClr val="1D2128"/>
                </a:solidFill>
                <a:latin typeface="+mn-lt"/>
              </a:rPr>
              <a:t>, according to the 15-minute walking distance assumption (i.e. 900 m radius) are </a:t>
            </a:r>
            <a:r>
              <a:rPr lang="en-US" sz="2200" i="0" u="none" strike="noStrike" baseline="0" dirty="0">
                <a:solidFill>
                  <a:srgbClr val="000000"/>
                </a:solidFill>
                <a:latin typeface="+mn-lt"/>
              </a:rPr>
              <a:t>bounded by MacFarlane Avenue, Trillium Line, Highway 417, and Carling Avenue. </a:t>
            </a:r>
          </a:p>
          <a:p>
            <a:pPr marL="285750" indent="-285750">
              <a:buFont typeface="Arial" panose="020B0604020202020204" pitchFamily="34" charset="0"/>
              <a:buChar char="•"/>
            </a:pPr>
            <a:r>
              <a:rPr lang="en-US" sz="2200" b="1" i="0" u="none" strike="noStrike" baseline="0" dirty="0">
                <a:solidFill>
                  <a:srgbClr val="000000"/>
                </a:solidFill>
                <a:latin typeface="+mn-lt"/>
              </a:rPr>
              <a:t>Several streets are highly at risk for parking spillover </a:t>
            </a:r>
            <a:r>
              <a:rPr lang="en-US" sz="2200" i="0" u="none" strike="noStrike" baseline="0" dirty="0">
                <a:solidFill>
                  <a:srgbClr val="000000"/>
                </a:solidFill>
                <a:latin typeface="+mn-lt"/>
              </a:rPr>
              <a:t>as they fall within the 900m radius of both the existing Civic and NCD although further streets may also be susceptible.</a:t>
            </a:r>
          </a:p>
          <a:p>
            <a:pPr marL="285750" indent="-285750">
              <a:buFont typeface="Arial" panose="020B0604020202020204" pitchFamily="34" charset="0"/>
              <a:buChar char="•"/>
            </a:pPr>
            <a:r>
              <a:rPr lang="en-US" sz="2200" b="1" i="0" u="none" strike="noStrike" baseline="0" dirty="0">
                <a:solidFill>
                  <a:srgbClr val="000000"/>
                </a:solidFill>
                <a:latin typeface="+mn-lt"/>
              </a:rPr>
              <a:t>Off-site parking with ‘</a:t>
            </a:r>
            <a:r>
              <a:rPr lang="en-US" sz="2200" b="1" i="1" u="none" strike="noStrike" baseline="0" dirty="0">
                <a:solidFill>
                  <a:srgbClr val="000000"/>
                </a:solidFill>
                <a:latin typeface="+mn-lt"/>
              </a:rPr>
              <a:t>lines of communication and collaboration with residents remain open, etc.’ </a:t>
            </a:r>
            <a:r>
              <a:rPr lang="en-US" sz="2200" b="1" i="0" u="none" strike="noStrike" baseline="0" dirty="0">
                <a:solidFill>
                  <a:srgbClr val="000000"/>
                </a:solidFill>
                <a:latin typeface="+mn-lt"/>
              </a:rPr>
              <a:t>is a highly ineffective means of addressing problems.</a:t>
            </a:r>
          </a:p>
        </p:txBody>
      </p:sp>
      <p:sp>
        <p:nvSpPr>
          <p:cNvPr id="4" name="Footer Placeholder 3">
            <a:extLst>
              <a:ext uri="{FF2B5EF4-FFF2-40B4-BE49-F238E27FC236}">
                <a16:creationId xmlns:a16="http://schemas.microsoft.com/office/drawing/2014/main" id="{D7207E51-743C-6087-6229-6ADC913D6795}"/>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284881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C238F-E8C3-BD32-BDAB-85361908B658}"/>
              </a:ext>
            </a:extLst>
          </p:cNvPr>
          <p:cNvPicPr>
            <a:picLocks noChangeAspect="1"/>
          </p:cNvPicPr>
          <p:nvPr/>
        </p:nvPicPr>
        <p:blipFill>
          <a:blip r:embed="rId2"/>
          <a:stretch>
            <a:fillRect/>
          </a:stretch>
        </p:blipFill>
        <p:spPr>
          <a:xfrm>
            <a:off x="482600" y="777170"/>
            <a:ext cx="8178799" cy="5303658"/>
          </a:xfrm>
          <a:prstGeom prst="rect">
            <a:avLst/>
          </a:prstGeom>
        </p:spPr>
      </p:pic>
      <p:sp>
        <p:nvSpPr>
          <p:cNvPr id="3" name="Footer Placeholder 2">
            <a:extLst>
              <a:ext uri="{FF2B5EF4-FFF2-40B4-BE49-F238E27FC236}">
                <a16:creationId xmlns:a16="http://schemas.microsoft.com/office/drawing/2014/main" id="{9C87DF03-EEC7-B55E-0441-2633C987E433}"/>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Civic Hospital Neighbourhood Association</a:t>
            </a:r>
          </a:p>
        </p:txBody>
      </p:sp>
      <p:sp>
        <p:nvSpPr>
          <p:cNvPr id="4" name="Slide Number Placeholder 3">
            <a:extLst>
              <a:ext uri="{FF2B5EF4-FFF2-40B4-BE49-F238E27FC236}">
                <a16:creationId xmlns:a16="http://schemas.microsoft.com/office/drawing/2014/main" id="{F6811C83-61E8-36C4-B959-32F1C57FC2F5}"/>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1482710-2D0B-4AF9-B9E8-C7D485126C4C}" type="slidenum">
              <a:rPr lang="en-CA" smtClean="0"/>
              <a:pPr>
                <a:spcAft>
                  <a:spcPts val="600"/>
                </a:spcAft>
                <a:defRPr/>
              </a:pPr>
              <a:t>18</a:t>
            </a:fld>
            <a:endParaRPr lang="en-CA"/>
          </a:p>
        </p:txBody>
      </p:sp>
    </p:spTree>
    <p:extLst>
      <p:ext uri="{BB962C8B-B14F-4D97-AF65-F5344CB8AC3E}">
        <p14:creationId xmlns:p14="http://schemas.microsoft.com/office/powerpoint/2010/main" val="169993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717-CCF2-3A97-2B8C-B1D4914883E2}"/>
              </a:ext>
            </a:extLst>
          </p:cNvPr>
          <p:cNvSpPr>
            <a:spLocks noGrp="1"/>
          </p:cNvSpPr>
          <p:nvPr>
            <p:ph type="title"/>
          </p:nvPr>
        </p:nvSpPr>
        <p:spPr>
          <a:xfrm>
            <a:off x="126242" y="165147"/>
            <a:ext cx="8598658" cy="1470025"/>
          </a:xfrm>
        </p:spPr>
        <p:txBody>
          <a:bodyPr/>
          <a:lstStyle/>
          <a:p>
            <a:r>
              <a:rPr lang="en-CA" sz="2800" b="1" i="1" dirty="0">
                <a:solidFill>
                  <a:srgbClr val="006FC0"/>
                </a:solidFill>
                <a:latin typeface="Calibri" panose="020F0502020204030204" pitchFamily="34" charset="0"/>
              </a:rPr>
              <a:t>4</a:t>
            </a:r>
            <a:r>
              <a:rPr lang="en-CA" sz="2800" b="1" i="1" u="none" strike="noStrike" baseline="0" dirty="0">
                <a:solidFill>
                  <a:srgbClr val="006FC0"/>
                </a:solidFill>
                <a:latin typeface="Calibri" panose="020F0502020204030204" pitchFamily="34" charset="0"/>
              </a:rPr>
              <a:t>. Transportation Monitoring Strategy (TMS)</a:t>
            </a:r>
            <a:endParaRPr lang="en-CA" sz="8800" dirty="0"/>
          </a:p>
        </p:txBody>
      </p:sp>
      <p:sp>
        <p:nvSpPr>
          <p:cNvPr id="3" name="Content Placeholder 2">
            <a:extLst>
              <a:ext uri="{FF2B5EF4-FFF2-40B4-BE49-F238E27FC236}">
                <a16:creationId xmlns:a16="http://schemas.microsoft.com/office/drawing/2014/main" id="{9FE57B7E-D3E3-5DDF-718C-F79208DEA97C}"/>
              </a:ext>
            </a:extLst>
          </p:cNvPr>
          <p:cNvSpPr>
            <a:spLocks noGrp="1"/>
          </p:cNvSpPr>
          <p:nvPr>
            <p:ph idx="1"/>
          </p:nvPr>
        </p:nvSpPr>
        <p:spPr>
          <a:xfrm>
            <a:off x="591344" y="1384300"/>
            <a:ext cx="7943056" cy="4178300"/>
          </a:xfrm>
        </p:spPr>
        <p:txBody>
          <a:bodyPr/>
          <a:lstStyle/>
          <a:p>
            <a:pPr marL="342900" indent="-342900">
              <a:buFont typeface="Arial" panose="020B0604020202020204" pitchFamily="34" charset="0"/>
              <a:buChar char="•"/>
            </a:pPr>
            <a:r>
              <a:rPr lang="en-US" sz="2400" b="1" i="0" u="none" strike="noStrike" baseline="0" dirty="0">
                <a:solidFill>
                  <a:srgbClr val="000000"/>
                </a:solidFill>
                <a:latin typeface="Calibri   "/>
              </a:rPr>
              <a:t>The Terms of Reference </a:t>
            </a:r>
            <a:r>
              <a:rPr lang="en-US" sz="2400" b="0" i="0" u="none" strike="noStrike" baseline="0" dirty="0">
                <a:solidFill>
                  <a:srgbClr val="000000"/>
                </a:solidFill>
                <a:latin typeface="Calibri   "/>
              </a:rPr>
              <a:t>for the TMS states that TOH will make decisions on how to mitigate the transportation related impacts caused by the New Campus. </a:t>
            </a:r>
          </a:p>
          <a:p>
            <a:pPr marL="285750" indent="-285750">
              <a:buFont typeface="Arial" panose="020B0604020202020204" pitchFamily="34" charset="0"/>
              <a:buChar char="•"/>
            </a:pPr>
            <a:r>
              <a:rPr lang="en-US" sz="2400" b="0" i="0" u="none" strike="noStrike" baseline="0" dirty="0">
                <a:solidFill>
                  <a:srgbClr val="000000"/>
                </a:solidFill>
                <a:latin typeface="Calibri   "/>
              </a:rPr>
              <a:t>CHNA argues that the since the decision-making authority for any address rests solely with TOH, this could create a </a:t>
            </a:r>
            <a:r>
              <a:rPr lang="en-US" sz="2400" b="1" i="0" u="none" strike="noStrike" baseline="0" dirty="0">
                <a:solidFill>
                  <a:srgbClr val="000000"/>
                </a:solidFill>
                <a:latin typeface="Calibri   "/>
              </a:rPr>
              <a:t>potential conflict of interest. </a:t>
            </a:r>
          </a:p>
          <a:p>
            <a:pPr marL="285750" indent="-285750">
              <a:buFont typeface="Arial" panose="020B0604020202020204" pitchFamily="34" charset="0"/>
              <a:buChar char="•"/>
            </a:pPr>
            <a:r>
              <a:rPr lang="en-US" sz="2400" b="0" i="0" u="none" strike="noStrike" baseline="0" dirty="0">
                <a:solidFill>
                  <a:srgbClr val="000000"/>
                </a:solidFill>
                <a:latin typeface="Calibri   "/>
              </a:rPr>
              <a:t>Since there is no oversight authority beyond that of the TOH, a Transportation Monitoring Strategy could be </a:t>
            </a:r>
            <a:r>
              <a:rPr lang="en-US" sz="2400" b="1" i="0" u="none" strike="noStrike" baseline="0" dirty="0">
                <a:solidFill>
                  <a:srgbClr val="000000"/>
                </a:solidFill>
                <a:latin typeface="Calibri   "/>
              </a:rPr>
              <a:t>vulnerable to a lack of funding.</a:t>
            </a:r>
          </a:p>
          <a:p>
            <a:pPr marL="285750" indent="-285750">
              <a:buFont typeface="Arial" panose="020B0604020202020204" pitchFamily="34" charset="0"/>
              <a:buChar char="•"/>
            </a:pPr>
            <a:r>
              <a:rPr lang="en-US" sz="2400" i="0" u="none" strike="noStrike" baseline="0" dirty="0">
                <a:solidFill>
                  <a:srgbClr val="000000"/>
                </a:solidFill>
                <a:latin typeface="Calibri   "/>
              </a:rPr>
              <a:t>TOH and the City need to ‘</a:t>
            </a:r>
            <a:r>
              <a:rPr lang="en-US" sz="2400" b="1" i="0" u="none" strike="noStrike" baseline="0" dirty="0">
                <a:solidFill>
                  <a:srgbClr val="000000"/>
                </a:solidFill>
                <a:latin typeface="Calibri   "/>
              </a:rPr>
              <a:t>get things right’ from the onset </a:t>
            </a:r>
            <a:r>
              <a:rPr lang="en-US" sz="2400" b="0" i="0" u="none" strike="noStrike" baseline="0" dirty="0">
                <a:solidFill>
                  <a:srgbClr val="000000"/>
                </a:solidFill>
                <a:latin typeface="Calibri   "/>
              </a:rPr>
              <a:t>rather than correcting after the fact. </a:t>
            </a:r>
            <a:endParaRPr lang="en-CA" sz="2400" dirty="0">
              <a:solidFill>
                <a:srgbClr val="FF0000"/>
              </a:solidFill>
              <a:latin typeface="Calibri   "/>
            </a:endParaRPr>
          </a:p>
        </p:txBody>
      </p:sp>
      <p:sp>
        <p:nvSpPr>
          <p:cNvPr id="4" name="Footer Placeholder 3">
            <a:extLst>
              <a:ext uri="{FF2B5EF4-FFF2-40B4-BE49-F238E27FC236}">
                <a16:creationId xmlns:a16="http://schemas.microsoft.com/office/drawing/2014/main" id="{D7207E51-743C-6087-6229-6ADC913D6795}"/>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245745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26242" y="165147"/>
            <a:ext cx="9017758" cy="596853"/>
          </a:xfrm>
        </p:spPr>
        <p:txBody>
          <a:bodyPr/>
          <a:lstStyle/>
          <a:p>
            <a:pPr eaLnBrk="1" hangingPunct="1"/>
            <a:r>
              <a:rPr lang="en-US" dirty="0">
                <a:solidFill>
                  <a:srgbClr val="558ED5"/>
                </a:solidFill>
              </a:rPr>
              <a:t>CHNA Agenda</a:t>
            </a:r>
          </a:p>
        </p:txBody>
      </p:sp>
      <p:sp>
        <p:nvSpPr>
          <p:cNvPr id="14338" name="Content Placeholder 2"/>
          <p:cNvSpPr>
            <a:spLocks noGrp="1"/>
          </p:cNvSpPr>
          <p:nvPr>
            <p:ph idx="1"/>
          </p:nvPr>
        </p:nvSpPr>
        <p:spPr>
          <a:xfrm>
            <a:off x="266700" y="762000"/>
            <a:ext cx="8751058" cy="5791200"/>
          </a:xfrm>
        </p:spPr>
        <p:txBody>
          <a:bodyPr/>
          <a:lstStyle/>
          <a:p>
            <a:pPr eaLnBrk="1" hangingPunct="1"/>
            <a:r>
              <a:rPr lang="en-CA" sz="2400" b="1" dirty="0">
                <a:latin typeface="Calibri   "/>
              </a:rPr>
              <a:t>Review of Agenda and General Remarks: </a:t>
            </a:r>
            <a:r>
              <a:rPr lang="en-CA" sz="2400" dirty="0">
                <a:latin typeface="Calibri   "/>
              </a:rPr>
              <a:t>Karen Wright, President </a:t>
            </a:r>
          </a:p>
          <a:p>
            <a:pPr eaLnBrk="1" hangingPunct="1"/>
            <a:r>
              <a:rPr lang="en-CA" sz="2400" b="1" kern="1200" dirty="0">
                <a:solidFill>
                  <a:srgbClr val="000000"/>
                </a:solidFill>
                <a:effectLst/>
                <a:latin typeface="Calibri   "/>
                <a:ea typeface="MS Gothic" panose="020B0609070205080204" pitchFamily="49" charset="-128"/>
                <a:cs typeface="Tahoma" panose="020B0604030504040204" pitchFamily="34" charset="0"/>
              </a:rPr>
              <a:t>Environment: </a:t>
            </a:r>
            <a:r>
              <a:rPr lang="en-CA" sz="2400" kern="1200" dirty="0">
                <a:solidFill>
                  <a:srgbClr val="000000"/>
                </a:solidFill>
                <a:effectLst/>
                <a:latin typeface="Calibri   "/>
                <a:ea typeface="MS Gothic" panose="020B0609070205080204" pitchFamily="49" charset="-128"/>
                <a:cs typeface="Tahoma" panose="020B0604030504040204" pitchFamily="34" charset="0"/>
              </a:rPr>
              <a:t>Laurel McIvor</a:t>
            </a:r>
          </a:p>
          <a:p>
            <a:pPr eaLnBrk="1" hangingPunct="1"/>
            <a:r>
              <a:rPr lang="en-CA" sz="2400" b="1" dirty="0">
                <a:solidFill>
                  <a:srgbClr val="000000"/>
                </a:solidFill>
                <a:latin typeface="Calibri   "/>
                <a:ea typeface="MS Gothic" panose="020B0609070205080204" pitchFamily="49" charset="-128"/>
                <a:cs typeface="Tahoma" panose="020B0604030504040204" pitchFamily="34" charset="0"/>
              </a:rPr>
              <a:t>Membership:  </a:t>
            </a:r>
            <a:r>
              <a:rPr lang="en-CA" sz="2400" dirty="0">
                <a:solidFill>
                  <a:srgbClr val="000000"/>
                </a:solidFill>
                <a:latin typeface="Calibri   "/>
                <a:ea typeface="MS Gothic" panose="020B0609070205080204" pitchFamily="49" charset="-128"/>
                <a:cs typeface="Tahoma" panose="020B0604030504040204" pitchFamily="34" charset="0"/>
              </a:rPr>
              <a:t>Susan </a:t>
            </a:r>
            <a:r>
              <a:rPr lang="en-CA" sz="2400" dirty="0" err="1">
                <a:solidFill>
                  <a:srgbClr val="000000"/>
                </a:solidFill>
                <a:latin typeface="Calibri   "/>
                <a:ea typeface="MS Gothic" panose="020B0609070205080204" pitchFamily="49" charset="-128"/>
                <a:cs typeface="Tahoma" panose="020B0604030504040204" pitchFamily="34" charset="0"/>
              </a:rPr>
              <a:t>Chell</a:t>
            </a:r>
            <a:endParaRPr lang="en-CA" sz="2400" dirty="0">
              <a:latin typeface="Calibri   "/>
            </a:endParaRPr>
          </a:p>
          <a:p>
            <a:pPr eaLnBrk="1" hangingPunct="1"/>
            <a:r>
              <a:rPr lang="en-CA" sz="2400" b="1" dirty="0">
                <a:latin typeface="Calibri   "/>
              </a:rPr>
              <a:t>New Ottawa Hospital Advisory Council: </a:t>
            </a:r>
            <a:r>
              <a:rPr lang="en-CA" sz="2400" dirty="0">
                <a:latin typeface="Calibri   "/>
              </a:rPr>
              <a:t>Alison Taylor </a:t>
            </a:r>
          </a:p>
          <a:p>
            <a:pPr eaLnBrk="1" hangingPunct="1"/>
            <a:r>
              <a:rPr lang="en-CA" sz="2400" b="1" dirty="0">
                <a:latin typeface="Calibri   "/>
              </a:rPr>
              <a:t>Transportation –Sherwood NTC &amp; Hospital NCD: </a:t>
            </a:r>
            <a:r>
              <a:rPr lang="en-CA" sz="2400" dirty="0">
                <a:latin typeface="Calibri   "/>
              </a:rPr>
              <a:t>Luanne </a:t>
            </a:r>
            <a:r>
              <a:rPr lang="en-CA" sz="2400" dirty="0" err="1">
                <a:latin typeface="Calibri   "/>
              </a:rPr>
              <a:t>Calcutt</a:t>
            </a:r>
            <a:endParaRPr lang="en-CA" sz="2400" dirty="0">
              <a:latin typeface="Calibri   "/>
            </a:endParaRPr>
          </a:p>
          <a:p>
            <a:pPr eaLnBrk="1" hangingPunct="1"/>
            <a:r>
              <a:rPr lang="en-CA" sz="2400" b="1" dirty="0">
                <a:latin typeface="Calibri   "/>
              </a:rPr>
              <a:t>History and Heritage:  </a:t>
            </a:r>
            <a:r>
              <a:rPr lang="en-CA" sz="2400" dirty="0">
                <a:latin typeface="Calibri   "/>
              </a:rPr>
              <a:t>Matt Lemay</a:t>
            </a:r>
          </a:p>
          <a:p>
            <a:pPr eaLnBrk="1" hangingPunct="1"/>
            <a:r>
              <a:rPr lang="en-CA" sz="2400" b="1" dirty="0">
                <a:latin typeface="Calibri   "/>
              </a:rPr>
              <a:t>Planning and Development: </a:t>
            </a:r>
            <a:r>
              <a:rPr lang="en-CA" sz="2400" dirty="0">
                <a:latin typeface="Calibri   "/>
              </a:rPr>
              <a:t> Karen Wright for Linda </a:t>
            </a:r>
            <a:r>
              <a:rPr lang="en-CA" sz="2400" dirty="0" err="1">
                <a:latin typeface="Calibri   "/>
              </a:rPr>
              <a:t>Niksic</a:t>
            </a:r>
            <a:endParaRPr lang="en-CA" sz="2400" dirty="0">
              <a:latin typeface="Calibri   "/>
            </a:endParaRPr>
          </a:p>
          <a:p>
            <a:pPr eaLnBrk="1" hangingPunct="1"/>
            <a:r>
              <a:rPr lang="en-CA" sz="2400" b="1" dirty="0">
                <a:latin typeface="Calibri   "/>
              </a:rPr>
              <a:t>1081 Carling:  </a:t>
            </a:r>
            <a:r>
              <a:rPr lang="en-CA" sz="2400" dirty="0">
                <a:latin typeface="Calibri   "/>
              </a:rPr>
              <a:t>Nicholas Eisner </a:t>
            </a:r>
          </a:p>
          <a:p>
            <a:pPr eaLnBrk="1" hangingPunct="1"/>
            <a:r>
              <a:rPr lang="en-CA" sz="2400" b="1" dirty="0">
                <a:latin typeface="Calibri   "/>
              </a:rPr>
              <a:t>Home Security and Fraud Prevention:  </a:t>
            </a:r>
            <a:r>
              <a:rPr lang="en-CA" sz="2400" dirty="0">
                <a:latin typeface="Calibri   "/>
              </a:rPr>
              <a:t>Shane Quinn</a:t>
            </a:r>
          </a:p>
          <a:p>
            <a:pPr eaLnBrk="1" hangingPunct="1"/>
            <a:r>
              <a:rPr lang="en-CA" sz="2400" b="1" dirty="0">
                <a:latin typeface="Calibri   "/>
              </a:rPr>
              <a:t>CHNA Openings:  </a:t>
            </a:r>
            <a:r>
              <a:rPr lang="en-CA" sz="2400" dirty="0">
                <a:latin typeface="Calibri   "/>
              </a:rPr>
              <a:t>Karen Wright </a:t>
            </a:r>
            <a:r>
              <a:rPr lang="en-CA" sz="2400" b="1" dirty="0">
                <a:latin typeface="Calibri   "/>
              </a:rPr>
              <a:t> </a:t>
            </a:r>
            <a:endParaRPr lang="en-CA" sz="2400" dirty="0">
              <a:latin typeface="Calibri   "/>
            </a:endParaRPr>
          </a:p>
          <a:p>
            <a:pPr eaLnBrk="1" hangingPunct="1"/>
            <a:r>
              <a:rPr lang="en-CA" sz="2400" b="1" dirty="0" err="1">
                <a:latin typeface="Calibri   "/>
              </a:rPr>
              <a:t>Kitchissippi</a:t>
            </a:r>
            <a:r>
              <a:rPr lang="en-CA" sz="2400" b="1" dirty="0">
                <a:latin typeface="Calibri   "/>
              </a:rPr>
              <a:t> Ward Update/Q&amp;A : </a:t>
            </a:r>
            <a:r>
              <a:rPr lang="en-CA" sz="2400" dirty="0">
                <a:latin typeface="Calibri   "/>
              </a:rPr>
              <a:t>Councillor Jeff Leiper</a:t>
            </a:r>
          </a:p>
          <a:p>
            <a:pPr eaLnBrk="1" hangingPunct="1"/>
            <a:r>
              <a:rPr lang="en-CA" sz="2400" b="1" dirty="0">
                <a:latin typeface="Calibri   "/>
              </a:rPr>
              <a:t>Adjournment</a:t>
            </a:r>
            <a:endParaRPr lang="en-CA" sz="2400" dirty="0">
              <a:latin typeface="Calibri   "/>
            </a:endParaRPr>
          </a:p>
          <a:p>
            <a:pPr eaLnBrk="1" hangingPunct="1"/>
            <a:endParaRPr lang="en-CA" sz="1800" b="1" dirty="0"/>
          </a:p>
        </p:txBody>
      </p:sp>
      <p:sp>
        <p:nvSpPr>
          <p:cNvPr id="4" name="Footer Placeholder 2">
            <a:extLst>
              <a:ext uri="{FF2B5EF4-FFF2-40B4-BE49-F238E27FC236}">
                <a16:creationId xmlns:a16="http://schemas.microsoft.com/office/drawing/2014/main" id="{4D105C26-6AFE-4776-BD13-1B8CDAF58856}"/>
              </a:ext>
            </a:extLst>
          </p:cNvPr>
          <p:cNvSpPr>
            <a:spLocks noGrp="1"/>
          </p:cNvSpPr>
          <p:nvPr>
            <p:ph type="ftr" sz="quarter" idx="11"/>
          </p:nvPr>
        </p:nvSpPr>
        <p:spPr bwMode="auto">
          <a:xfrm>
            <a:off x="2854325" y="6356350"/>
            <a:ext cx="3360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8B8B8B"/>
                </a:solidFill>
                <a:ea typeface="Lucida Sans Unicode" panose="020B0602030504020204" pitchFamily="34" charset="0"/>
                <a:cs typeface="Tahoma" panose="020B0604030504040204" pitchFamily="34" charset="0"/>
              </a:rPr>
              <a:t>Civic Hospital </a:t>
            </a:r>
            <a:r>
              <a:rPr lang="en-US" altLang="en-US" dirty="0" err="1">
                <a:solidFill>
                  <a:srgbClr val="8B8B8B"/>
                </a:solidFill>
                <a:ea typeface="Lucida Sans Unicode" panose="020B0602030504020204" pitchFamily="34" charset="0"/>
                <a:cs typeface="Tahoma" panose="020B0604030504040204" pitchFamily="34" charset="0"/>
              </a:rPr>
              <a:t>Neighbourhood</a:t>
            </a:r>
            <a:r>
              <a:rPr lang="en-US" altLang="en-US" dirty="0">
                <a:solidFill>
                  <a:srgbClr val="8B8B8B"/>
                </a:solidFill>
                <a:ea typeface="Lucida Sans Unicode" panose="020B0602030504020204" pitchFamily="34" charset="0"/>
                <a:cs typeface="Tahoma" panose="020B0604030504040204" pitchFamily="34" charset="0"/>
              </a:rPr>
              <a:t> Association</a:t>
            </a:r>
            <a:endParaRPr altLang="en-US" dirty="0">
              <a:solidFill>
                <a:srgbClr val="8B8B8B"/>
              </a:solidFill>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47582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30"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4" name="Freeform: Shape 3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21C9A7-35DD-1BF2-5D6C-E5E323318EF9}"/>
              </a:ext>
            </a:extLst>
          </p:cNvPr>
          <p:cNvSpPr>
            <a:spLocks noGrp="1"/>
          </p:cNvSpPr>
          <p:nvPr>
            <p:ph type="title"/>
          </p:nvPr>
        </p:nvSpPr>
        <p:spPr>
          <a:xfrm>
            <a:off x="592281" y="1014574"/>
            <a:ext cx="7294297" cy="2226769"/>
          </a:xfrm>
        </p:spPr>
        <p:txBody>
          <a:bodyPr vert="horz" lIns="91440" tIns="45720" rIns="91440" bIns="45720" rtlCol="0" anchor="ctr">
            <a:normAutofit/>
          </a:bodyPr>
          <a:lstStyle/>
          <a:p>
            <a:pPr eaLnBrk="1" hangingPunct="1">
              <a:lnSpc>
                <a:spcPct val="90000"/>
              </a:lnSpc>
            </a:pPr>
            <a:r>
              <a:rPr lang="en-US" sz="4200" kern="1200" dirty="0">
                <a:solidFill>
                  <a:schemeClr val="bg1"/>
                </a:solidFill>
                <a:latin typeface="+mj-lt"/>
                <a:ea typeface="+mj-ea"/>
                <a:cs typeface="+mj-cs"/>
              </a:rPr>
              <a:t>History and Heritage</a:t>
            </a:r>
            <a:br>
              <a:rPr lang="en-US" sz="4200" kern="1200" dirty="0">
                <a:solidFill>
                  <a:schemeClr val="bg1"/>
                </a:solidFill>
                <a:latin typeface="+mj-lt"/>
                <a:ea typeface="+mj-ea"/>
                <a:cs typeface="+mj-cs"/>
              </a:rPr>
            </a:br>
            <a:r>
              <a:rPr lang="en-US" sz="4200" kern="1200" dirty="0">
                <a:solidFill>
                  <a:schemeClr val="bg1"/>
                </a:solidFill>
                <a:latin typeface="+mj-lt"/>
                <a:ea typeface="+mj-ea"/>
                <a:cs typeface="+mj-cs"/>
              </a:rPr>
              <a:t> – </a:t>
            </a:r>
            <a:r>
              <a:rPr lang="en-US" sz="4200" i="1" kern="1200" dirty="0">
                <a:solidFill>
                  <a:schemeClr val="bg1"/>
                </a:solidFill>
                <a:latin typeface="+mj-lt"/>
                <a:ea typeface="+mj-ea"/>
                <a:cs typeface="+mj-cs"/>
              </a:rPr>
              <a:t>Matt Lemay</a:t>
            </a:r>
          </a:p>
        </p:txBody>
      </p:sp>
      <p:sp>
        <p:nvSpPr>
          <p:cNvPr id="4" name="Footer Placeholder 3">
            <a:extLst>
              <a:ext uri="{FF2B5EF4-FFF2-40B4-BE49-F238E27FC236}">
                <a16:creationId xmlns:a16="http://schemas.microsoft.com/office/drawing/2014/main" id="{BB296A5C-ADDB-565E-BA00-011C848D3353}"/>
              </a:ext>
            </a:extLst>
          </p:cNvPr>
          <p:cNvSpPr>
            <a:spLocks noGrp="1"/>
          </p:cNvSpPr>
          <p:nvPr>
            <p:ph type="ftr" sz="quarter" idx="11"/>
          </p:nvPr>
        </p:nvSpPr>
        <p:spPr>
          <a:xfrm rot="5400000">
            <a:off x="7529634" y="4033684"/>
            <a:ext cx="2743200" cy="640080"/>
          </a:xfrm>
        </p:spPr>
        <p:txBody>
          <a:bodyPr vert="horz" lIns="91440" tIns="45720" rIns="91440" bIns="45720" rtlCol="0" anchor="ctr">
            <a:normAutofit/>
          </a:bodyPr>
          <a:lstStyle/>
          <a:p>
            <a:pPr>
              <a:spcAft>
                <a:spcPts val="600"/>
              </a:spcAft>
              <a:defRPr/>
            </a:pPr>
            <a:r>
              <a:rPr lang="en-US" sz="900" kern="1200">
                <a:solidFill>
                  <a:schemeClr val="tx2"/>
                </a:solidFill>
                <a:latin typeface="+mn-lt"/>
                <a:ea typeface="+mn-ea"/>
                <a:cs typeface="+mn-cs"/>
              </a:rPr>
              <a:t>Civic Hospital Neighbourhood Association</a:t>
            </a:r>
          </a:p>
        </p:txBody>
      </p:sp>
    </p:spTree>
    <p:extLst>
      <p:ext uri="{BB962C8B-B14F-4D97-AF65-F5344CB8AC3E}">
        <p14:creationId xmlns:p14="http://schemas.microsoft.com/office/powerpoint/2010/main" val="296566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E1CA86C7-C623-9A89-B15F-4D42DE5F7961}"/>
              </a:ext>
            </a:extLst>
          </p:cNvPr>
          <p:cNvSpPr txBox="1">
            <a:spLocks noGrp="1"/>
          </p:cNvSpPr>
          <p:nvPr>
            <p:ph type="title"/>
          </p:nvPr>
        </p:nvSpPr>
        <p:spPr>
          <a:xfrm>
            <a:off x="515850" y="31836"/>
            <a:ext cx="4908764" cy="1886379"/>
          </a:xfrm>
        </p:spPr>
        <p:txBody>
          <a:bodyPr anchor="b">
            <a:normAutofit/>
          </a:bodyPr>
          <a:lstStyle/>
          <a:p>
            <a:pPr eaLnBrk="1">
              <a:lnSpc>
                <a:spcPct val="90000"/>
              </a:lnSpc>
              <a:defRPr/>
            </a:pPr>
            <a:r>
              <a:rPr lang="en-US" altLang="en-US" sz="4000" b="1" dirty="0">
                <a:solidFill>
                  <a:schemeClr val="accent1">
                    <a:lumMod val="75000"/>
                  </a:schemeClr>
                </a:solidFill>
                <a:latin typeface="+mj-lt"/>
                <a:ea typeface="Calibri" panose="020F0502020204030204" pitchFamily="34" charset="0"/>
                <a:cs typeface="Calibri" panose="020F0502020204030204" pitchFamily="34" charset="0"/>
              </a:rPr>
              <a:t>History and Heritage</a:t>
            </a:r>
            <a:br>
              <a:rPr lang="en-US" altLang="en-US" sz="3200" b="1" dirty="0">
                <a:solidFill>
                  <a:schemeClr val="accent1">
                    <a:lumMod val="75000"/>
                  </a:schemeClr>
                </a:solidFill>
                <a:latin typeface="Calibri   "/>
                <a:ea typeface="MS Gothic" panose="020B0609070205080204" pitchFamily="49" charset="-128"/>
                <a:cs typeface="Tahoma" panose="020B0604030504040204" pitchFamily="34" charset="0"/>
              </a:rPr>
            </a:br>
            <a:r>
              <a:rPr lang="en-US" altLang="en-US" sz="3200" b="1" dirty="0">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rPr>
              <a:t>- </a:t>
            </a:r>
            <a:r>
              <a:rPr lang="en-US" altLang="en-US" sz="2900" i="1" dirty="0">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rPr>
              <a:t>Matt Lemay</a:t>
            </a:r>
            <a:br>
              <a:rPr lang="en-US" altLang="en-US" sz="2400" dirty="0">
                <a:latin typeface="Calibri" panose="020F0502020204030204" pitchFamily="34" charset="0"/>
                <a:ea typeface="MS Gothic" panose="020B0609070205080204" pitchFamily="49" charset="-128"/>
                <a:cs typeface="Arial" panose="020B0604020202020204" pitchFamily="34" charset="0"/>
              </a:rPr>
            </a:br>
            <a:endParaRPr lang="en-US" altLang="en-US" sz="3200" dirty="0">
              <a:latin typeface="Calibri" panose="020F0502020204030204" pitchFamily="34" charset="0"/>
              <a:ea typeface="MS Gothic" panose="020B0609070205080204" pitchFamily="49" charset="-128"/>
              <a:cs typeface="Arial" panose="020B0604020202020204" pitchFamily="34" charset="0"/>
            </a:endParaRPr>
          </a:p>
        </p:txBody>
      </p:sp>
      <p:sp>
        <p:nvSpPr>
          <p:cNvPr id="13316" name="Rectangle 3">
            <a:extLst>
              <a:ext uri="{FF2B5EF4-FFF2-40B4-BE49-F238E27FC236}">
                <a16:creationId xmlns:a16="http://schemas.microsoft.com/office/drawing/2014/main" id="{B5D9450E-569C-E91C-56D7-9C93348AFD0F}"/>
              </a:ext>
            </a:extLst>
          </p:cNvPr>
          <p:cNvSpPr txBox="1">
            <a:spLocks noGrp="1"/>
          </p:cNvSpPr>
          <p:nvPr>
            <p:ph idx="1"/>
          </p:nvPr>
        </p:nvSpPr>
        <p:spPr bwMode="auto">
          <a:xfrm>
            <a:off x="398854" y="1797651"/>
            <a:ext cx="4290926" cy="4422174"/>
          </a:xfrm>
        </p:spPr>
        <p:txBody>
          <a:bodyPr>
            <a:normAutofit/>
          </a:bodyPr>
          <a:lstStyle/>
          <a:p>
            <a:pPr marL="285750" indent="-285750" eaLnBrk="1">
              <a:spcBef>
                <a:spcPts val="675"/>
              </a:spcBef>
              <a:buFont typeface="Arial" panose="020B0604020202020204" pitchFamily="34" charset="0"/>
              <a:buChar char="•"/>
              <a:defRPr/>
            </a:pPr>
            <a:r>
              <a:rPr lang="en-US" altLang="en-US" sz="2000" dirty="0">
                <a:latin typeface="Calibri   "/>
                <a:ea typeface="MS Gothic" panose="020B0609070205080204" pitchFamily="49" charset="-128"/>
                <a:cs typeface="Tahoma" panose="020B0604030504040204" pitchFamily="34" charset="0"/>
              </a:rPr>
              <a:t>New Heritage Ottawa </a:t>
            </a:r>
            <a:r>
              <a:rPr lang="en-US" altLang="en-US" sz="2000" dirty="0" err="1">
                <a:latin typeface="Calibri   "/>
                <a:ea typeface="MS Gothic" panose="020B0609070205080204" pitchFamily="49" charset="-128"/>
                <a:cs typeface="Tahoma" panose="020B0604030504040204" pitchFamily="34" charset="0"/>
              </a:rPr>
              <a:t>neighbourhood</a:t>
            </a:r>
            <a:r>
              <a:rPr lang="en-US" altLang="en-US" sz="2000" dirty="0">
                <a:latin typeface="Calibri   "/>
                <a:ea typeface="MS Gothic" panose="020B0609070205080204" pitchFamily="49" charset="-128"/>
                <a:cs typeface="Tahoma" panose="020B0604030504040204" pitchFamily="34" charset="0"/>
              </a:rPr>
              <a:t> walking tour featuring houses west of Parkdale in the area previously known as Ruskin Place – July 23</a:t>
            </a:r>
            <a:r>
              <a:rPr lang="en-US" altLang="en-US" sz="2000" baseline="30000" dirty="0">
                <a:latin typeface="Calibri   "/>
                <a:ea typeface="MS Gothic" panose="020B0609070205080204" pitchFamily="49" charset="-128"/>
                <a:cs typeface="Tahoma" panose="020B0604030504040204" pitchFamily="34" charset="0"/>
              </a:rPr>
              <a:t>rd</a:t>
            </a:r>
            <a:r>
              <a:rPr lang="en-US" altLang="en-US" sz="2000" dirty="0">
                <a:latin typeface="Calibri   "/>
                <a:ea typeface="MS Gothic" panose="020B0609070205080204" pitchFamily="49" charset="-128"/>
                <a:cs typeface="Tahoma" panose="020B0604030504040204" pitchFamily="34" charset="0"/>
              </a:rPr>
              <a:t> 2PM</a:t>
            </a:r>
          </a:p>
          <a:p>
            <a:pPr marL="285750" indent="-285750" eaLnBrk="1">
              <a:spcBef>
                <a:spcPts val="675"/>
              </a:spcBef>
              <a:buFont typeface="Arial" panose="020B0604020202020204" pitchFamily="34" charset="0"/>
              <a:buChar char="•"/>
              <a:defRPr/>
            </a:pPr>
            <a:r>
              <a:rPr lang="en-US" altLang="en-US" sz="2000" dirty="0">
                <a:latin typeface="Calibri   "/>
                <a:ea typeface="MS Gothic" panose="020B0609070205080204" pitchFamily="49" charset="-128"/>
                <a:cs typeface="Tahoma" panose="020B0604030504040204" pitchFamily="34" charset="0"/>
              </a:rPr>
              <a:t>Fall in-person history evening planned (shortly after the fall AGM)</a:t>
            </a:r>
          </a:p>
          <a:p>
            <a:pPr marL="285750" indent="-285750" eaLnBrk="1">
              <a:spcBef>
                <a:spcPts val="675"/>
              </a:spcBef>
              <a:buFont typeface="Arial" panose="020B0604020202020204" pitchFamily="34" charset="0"/>
              <a:buChar char="•"/>
              <a:defRPr/>
            </a:pPr>
            <a:r>
              <a:rPr lang="en-US" altLang="en-US" sz="2000" dirty="0">
                <a:latin typeface="Calibri   "/>
                <a:ea typeface="MS Gothic" panose="020B0609070205080204" pitchFamily="49" charset="-128"/>
                <a:cs typeface="Tahoma" panose="020B0604030504040204" pitchFamily="34" charset="0"/>
              </a:rPr>
              <a:t>Virtual house history workshop this winter</a:t>
            </a:r>
          </a:p>
          <a:p>
            <a:pPr marL="285750" indent="-285750" eaLnBrk="1">
              <a:spcBef>
                <a:spcPts val="675"/>
              </a:spcBef>
              <a:buFont typeface="Arial" panose="020B0604020202020204" pitchFamily="34" charset="0"/>
              <a:buChar char="•"/>
              <a:defRPr/>
            </a:pPr>
            <a:r>
              <a:rPr lang="en-US" altLang="en-US" sz="2000" dirty="0">
                <a:latin typeface="Calibri   "/>
                <a:ea typeface="MS Gothic" panose="020B0609070205080204" pitchFamily="49" charset="-128"/>
                <a:cs typeface="Tahoma" panose="020B0604030504040204" pitchFamily="34" charset="0"/>
              </a:rPr>
              <a:t>Website updates including past presentations and new additions to </a:t>
            </a:r>
            <a:r>
              <a:rPr lang="en-US" altLang="en-US" sz="2000" dirty="0" err="1">
                <a:latin typeface="Calibri   "/>
                <a:ea typeface="MS Gothic" panose="020B0609070205080204" pitchFamily="49" charset="-128"/>
                <a:cs typeface="Tahoma" panose="020B0604030504040204" pitchFamily="34" charset="0"/>
              </a:rPr>
              <a:t>Historypin</a:t>
            </a:r>
            <a:endParaRPr lang="en-US" altLang="en-US" sz="2000" dirty="0">
              <a:latin typeface="Calibri   "/>
            </a:endParaRPr>
          </a:p>
          <a:p>
            <a:pPr eaLnBrk="1">
              <a:spcBef>
                <a:spcPts val="675"/>
              </a:spcBef>
              <a:defRPr/>
            </a:pPr>
            <a:endParaRPr altLang="en-US" sz="1700" i="1" dirty="0">
              <a:latin typeface="Calibri   "/>
            </a:endParaRPr>
          </a:p>
        </p:txBody>
      </p:sp>
      <p:sp>
        <p:nvSpPr>
          <p:cNvPr id="19462" name="Footer Placeholder 2">
            <a:extLst>
              <a:ext uri="{FF2B5EF4-FFF2-40B4-BE49-F238E27FC236}">
                <a16:creationId xmlns:a16="http://schemas.microsoft.com/office/drawing/2014/main" id="{833467BF-8628-9BF6-CA4F-D03A39792050}"/>
              </a:ext>
            </a:extLst>
          </p:cNvPr>
          <p:cNvSpPr>
            <a:spLocks noGrp="1"/>
          </p:cNvSpPr>
          <p:nvPr>
            <p:ph type="ftr" sz="quarter" idx="10"/>
          </p:nvPr>
        </p:nvSpPr>
        <p:spPr bwMode="auto">
          <a:xfrm>
            <a:off x="2854325" y="6356350"/>
            <a:ext cx="3360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noAutofit/>
          </a:bodyPr>
          <a:lstStyle>
            <a:defPPr>
              <a:defRPr lang="en-US"/>
            </a:defPPr>
            <a:lvl1pPr marL="0" marR="0" lvl="0" indent="0" algn="ct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spcBef>
                <a:spcPct val="0"/>
              </a:spcBef>
              <a:spcAft>
                <a:spcPts val="600"/>
              </a:spcAft>
            </a:pPr>
            <a:r>
              <a:rPr lang="en-CA"/>
              <a:t>Civic Hospital Neighbourhood Association</a:t>
            </a:r>
            <a:endParaRPr lang="en-CA" altLang="en-US">
              <a:ea typeface="Lucida Sans Unicode" panose="020B060203050402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E71DE4C8-65DF-85C3-65B5-1D02A074E93F}"/>
              </a:ext>
            </a:extLst>
          </p:cNvPr>
          <p:cNvPicPr>
            <a:picLocks noChangeAspect="1"/>
          </p:cNvPicPr>
          <p:nvPr/>
        </p:nvPicPr>
        <p:blipFill>
          <a:blip r:embed="rId3"/>
          <a:stretch>
            <a:fillRect/>
          </a:stretch>
        </p:blipFill>
        <p:spPr>
          <a:xfrm>
            <a:off x="4942700" y="257128"/>
            <a:ext cx="3953427" cy="4211770"/>
          </a:xfrm>
          <a:prstGeom prst="rect">
            <a:avLst/>
          </a:prstGeom>
        </p:spPr>
      </p:pic>
      <p:pic>
        <p:nvPicPr>
          <p:cNvPr id="6" name="Picture 5">
            <a:extLst>
              <a:ext uri="{FF2B5EF4-FFF2-40B4-BE49-F238E27FC236}">
                <a16:creationId xmlns:a16="http://schemas.microsoft.com/office/drawing/2014/main" id="{6B7CC4C3-6190-1516-039D-B99CF7CC577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942700" y="2866786"/>
            <a:ext cx="3953428" cy="3266540"/>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65" name="Rectangle 1334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txBox="1">
            <a:spLocks noGrp="1"/>
          </p:cNvSpPr>
          <p:nvPr>
            <p:ph type="title"/>
          </p:nvPr>
        </p:nvSpPr>
        <p:spPr>
          <a:xfrm>
            <a:off x="445770" y="1042416"/>
            <a:ext cx="2850114" cy="4793762"/>
          </a:xfrm>
        </p:spPr>
        <p:txBody>
          <a:bodyPr>
            <a:normAutofit/>
          </a:bodyPr>
          <a:lstStyle/>
          <a:p>
            <a:pPr eaLnBrk="1"/>
            <a:r>
              <a:rPr lang="en-CA" sz="3300" b="1" dirty="0">
                <a:solidFill>
                  <a:schemeClr val="accent1">
                    <a:lumMod val="75000"/>
                  </a:schemeClr>
                </a:solidFill>
                <a:effectLst/>
                <a:latin typeface="Roboto" panose="02000000000000000000" pitchFamily="2" charset="0"/>
                <a:ea typeface="Times New Roman" panose="02020603050405020304" pitchFamily="18" charset="0"/>
                <a:cs typeface="Times New Roman" panose="02020603050405020304" pitchFamily="18" charset="0"/>
              </a:rPr>
              <a:t>2023 CHNA Planning and Development Tool Kit Updated</a:t>
            </a:r>
            <a:br>
              <a:rPr lang="en-US" altLang="en-US" sz="3300" dirty="0">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rPr>
            </a:br>
            <a:br>
              <a:rPr lang="en-US" altLang="en-US" sz="3300" dirty="0">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rPr>
            </a:br>
            <a:r>
              <a:rPr lang="en-US" altLang="en-US" sz="3300" i="1" dirty="0">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rPr>
              <a:t>Karen Wright for Linda </a:t>
            </a:r>
            <a:r>
              <a:rPr lang="en-US" altLang="en-US" sz="3300" i="1" dirty="0" err="1">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rPr>
              <a:t>Niksic</a:t>
            </a:r>
            <a:endParaRPr lang="en-US" altLang="en-US" sz="3300" i="1" dirty="0">
              <a:solidFill>
                <a:schemeClr val="accent1">
                  <a:lumMod val="75000"/>
                </a:schemeClr>
              </a:solidFill>
              <a:latin typeface="Calibri" panose="020F0502020204030204" pitchFamily="34" charset="0"/>
              <a:ea typeface="MS Gothic" panose="020B0609070205080204" pitchFamily="49" charset="-128"/>
              <a:cs typeface="Arial" panose="020B0604020202020204" pitchFamily="34" charset="0"/>
            </a:endParaRPr>
          </a:p>
        </p:txBody>
      </p:sp>
      <p:grpSp>
        <p:nvGrpSpPr>
          <p:cNvPr id="13367" name="Group 13343">
            <a:extLst>
              <a:ext uri="{FF2B5EF4-FFF2-40B4-BE49-F238E27FC236}">
                <a16:creationId xmlns:a16="http://schemas.microsoft.com/office/drawing/2014/main" id="{2FA2A407-516C-4590-9403-34038E9BB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13345" name="Rectangle 2">
              <a:extLst>
                <a:ext uri="{FF2B5EF4-FFF2-40B4-BE49-F238E27FC236}">
                  <a16:creationId xmlns:a16="http://schemas.microsoft.com/office/drawing/2014/main" id="{D3F47A57-50EC-4964-85FA-84B326B77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6" name="Rectangle 59">
              <a:extLst>
                <a:ext uri="{FF2B5EF4-FFF2-40B4-BE49-F238E27FC236}">
                  <a16:creationId xmlns:a16="http://schemas.microsoft.com/office/drawing/2014/main" id="{03467C0A-5C92-4A25-BA16-53665D54B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9" name="Rectangle 2">
              <a:extLst>
                <a:ext uri="{FF2B5EF4-FFF2-40B4-BE49-F238E27FC236}">
                  <a16:creationId xmlns:a16="http://schemas.microsoft.com/office/drawing/2014/main" id="{435F4864-0253-4261-9AED-5E798B971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8" name="Rectangle 59">
              <a:extLst>
                <a:ext uri="{FF2B5EF4-FFF2-40B4-BE49-F238E27FC236}">
                  <a16:creationId xmlns:a16="http://schemas.microsoft.com/office/drawing/2014/main" id="{6BEA136C-3A72-42D2-9D59-E9403321B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9" name="Rectangle 2">
              <a:extLst>
                <a:ext uri="{FF2B5EF4-FFF2-40B4-BE49-F238E27FC236}">
                  <a16:creationId xmlns:a16="http://schemas.microsoft.com/office/drawing/2014/main" id="{306AAEAC-F37D-46C1-B3C8-293E7014E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0" name="Rectangle 59">
              <a:extLst>
                <a:ext uri="{FF2B5EF4-FFF2-40B4-BE49-F238E27FC236}">
                  <a16:creationId xmlns:a16="http://schemas.microsoft.com/office/drawing/2014/main" id="{3139D819-91EA-46A0-93FF-45FF7A8A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1" name="Rectangle 2">
              <a:extLst>
                <a:ext uri="{FF2B5EF4-FFF2-40B4-BE49-F238E27FC236}">
                  <a16:creationId xmlns:a16="http://schemas.microsoft.com/office/drawing/2014/main" id="{08F35BD0-1ED8-41A6-B3CE-C40EAA004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2" name="Rectangle 59">
              <a:extLst>
                <a:ext uri="{FF2B5EF4-FFF2-40B4-BE49-F238E27FC236}">
                  <a16:creationId xmlns:a16="http://schemas.microsoft.com/office/drawing/2014/main" id="{C2886557-BD78-4C10-BB29-2E34CD8C8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3" name="Rectangle 2">
              <a:extLst>
                <a:ext uri="{FF2B5EF4-FFF2-40B4-BE49-F238E27FC236}">
                  <a16:creationId xmlns:a16="http://schemas.microsoft.com/office/drawing/2014/main" id="{CACD67D1-ACC3-43BE-9A0A-7713F6F0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4" name="Rectangle 59">
              <a:extLst>
                <a:ext uri="{FF2B5EF4-FFF2-40B4-BE49-F238E27FC236}">
                  <a16:creationId xmlns:a16="http://schemas.microsoft.com/office/drawing/2014/main" id="{A4E2C77A-D17B-4792-9ED5-287238323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5" name="Rectangle 2">
              <a:extLst>
                <a:ext uri="{FF2B5EF4-FFF2-40B4-BE49-F238E27FC236}">
                  <a16:creationId xmlns:a16="http://schemas.microsoft.com/office/drawing/2014/main" id="{ABE3CB03-D3EF-45F1-8FBD-E9B86CDD1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6" name="Rectangle 59">
              <a:extLst>
                <a:ext uri="{FF2B5EF4-FFF2-40B4-BE49-F238E27FC236}">
                  <a16:creationId xmlns:a16="http://schemas.microsoft.com/office/drawing/2014/main" id="{26C9EA63-B864-4041-AD52-E26240DA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7" name="Rectangle 2">
              <a:extLst>
                <a:ext uri="{FF2B5EF4-FFF2-40B4-BE49-F238E27FC236}">
                  <a16:creationId xmlns:a16="http://schemas.microsoft.com/office/drawing/2014/main" id="{DFD9C0DC-3AA4-48DE-8C65-AB56C588F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8" name="Rectangle 59">
              <a:extLst>
                <a:ext uri="{FF2B5EF4-FFF2-40B4-BE49-F238E27FC236}">
                  <a16:creationId xmlns:a16="http://schemas.microsoft.com/office/drawing/2014/main" id="{82D52FD4-9CAA-4610-A07A-289A740AF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9" name="Rectangle 2">
              <a:extLst>
                <a:ext uri="{FF2B5EF4-FFF2-40B4-BE49-F238E27FC236}">
                  <a16:creationId xmlns:a16="http://schemas.microsoft.com/office/drawing/2014/main" id="{D0436FA3-25D9-4C12-8F4A-80A407954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0" name="Rectangle 59">
              <a:extLst>
                <a:ext uri="{FF2B5EF4-FFF2-40B4-BE49-F238E27FC236}">
                  <a16:creationId xmlns:a16="http://schemas.microsoft.com/office/drawing/2014/main" id="{49101D1B-A82E-40CF-9A50-754308C21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1" name="Rectangle 2">
              <a:extLst>
                <a:ext uri="{FF2B5EF4-FFF2-40B4-BE49-F238E27FC236}">
                  <a16:creationId xmlns:a16="http://schemas.microsoft.com/office/drawing/2014/main" id="{4F434848-83AC-4070-8D97-8A006210F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2" name="Rectangle 59">
              <a:extLst>
                <a:ext uri="{FF2B5EF4-FFF2-40B4-BE49-F238E27FC236}">
                  <a16:creationId xmlns:a16="http://schemas.microsoft.com/office/drawing/2014/main" id="{40745A98-11F5-47FE-9220-B93A61DA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3" name="Rectangle 2">
              <a:extLst>
                <a:ext uri="{FF2B5EF4-FFF2-40B4-BE49-F238E27FC236}">
                  <a16:creationId xmlns:a16="http://schemas.microsoft.com/office/drawing/2014/main" id="{47B6E1B3-283D-4CF7-970C-352DB472E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4" name="Rectangle 59">
              <a:extLst>
                <a:ext uri="{FF2B5EF4-FFF2-40B4-BE49-F238E27FC236}">
                  <a16:creationId xmlns:a16="http://schemas.microsoft.com/office/drawing/2014/main" id="{7675737E-FE46-420B-B3AF-75399E8FC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66" name="Rectangle 133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8" name="Rectangle 13367">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690" y="767714"/>
            <a:ext cx="484123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0" name="Rectangle 3"/>
          <p:cNvSpPr txBox="1">
            <a:spLocks noGrp="1"/>
          </p:cNvSpPr>
          <p:nvPr>
            <p:ph idx="1"/>
          </p:nvPr>
        </p:nvSpPr>
        <p:spPr bwMode="auto">
          <a:xfrm>
            <a:off x="4121331" y="1178446"/>
            <a:ext cx="4247134" cy="45435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70000" lnSpcReduction="20000"/>
          </a:bodyPr>
          <a:lstStyle/>
          <a:p>
            <a:pPr marR="0" lvl="0">
              <a:spcBef>
                <a:spcPts val="225"/>
              </a:spcBef>
              <a:spcAft>
                <a:spcPts val="0"/>
              </a:spcAft>
              <a:tabLst>
                <a:tab pos="457200" algn="l"/>
              </a:tabLst>
            </a:pPr>
            <a:r>
              <a:rPr lang="en-CA" sz="3200" b="1" dirty="0">
                <a:solidFill>
                  <a:srgbClr val="FFFFFF"/>
                </a:solidFill>
                <a:effectLst/>
                <a:latin typeface="Calibri   "/>
                <a:ea typeface="Times New Roman" panose="02020603050405020304" pitchFamily="18" charset="0"/>
                <a:cs typeface="Times New Roman" panose="02020603050405020304" pitchFamily="18" charset="0"/>
              </a:rPr>
              <a:t>Updated April 2023 - WORK IN PROGRESS</a:t>
            </a:r>
          </a:p>
          <a:p>
            <a:pPr marR="0" lvl="0">
              <a:spcBef>
                <a:spcPts val="225"/>
              </a:spcBef>
              <a:spcAft>
                <a:spcPts val="0"/>
              </a:spcAft>
              <a:tabLst>
                <a:tab pos="457200" algn="l"/>
              </a:tabLst>
            </a:pPr>
            <a:endParaRPr lang="en-CA" sz="1800" b="1" dirty="0">
              <a:solidFill>
                <a:srgbClr val="FFFFFF"/>
              </a:solidFill>
              <a:latin typeface="Calibri   "/>
              <a:ea typeface="Times New Roman" panose="02020603050405020304" pitchFamily="18" charset="0"/>
              <a:cs typeface="Times New Roman" panose="02020603050405020304" pitchFamily="18" charset="0"/>
            </a:endParaRPr>
          </a:p>
          <a:p>
            <a:pPr marR="0" lvl="0">
              <a:spcBef>
                <a:spcPts val="225"/>
              </a:spcBef>
              <a:spcAft>
                <a:spcPts val="0"/>
              </a:spcAft>
              <a:tabLst>
                <a:tab pos="457200" algn="l"/>
              </a:tabLst>
            </a:pPr>
            <a:r>
              <a:rPr lang="en-CA" sz="2800" b="1" dirty="0">
                <a:solidFill>
                  <a:srgbClr val="FFFFFF"/>
                </a:solidFill>
                <a:effectLst/>
                <a:latin typeface="Calibri   "/>
                <a:ea typeface="Times New Roman" panose="02020603050405020304" pitchFamily="18" charset="0"/>
                <a:cs typeface="Times New Roman" panose="02020603050405020304" pitchFamily="18" charset="0"/>
              </a:rPr>
              <a:t>1. CHNA Planning and Development Committee’s Guiding Principles</a:t>
            </a:r>
          </a:p>
          <a:p>
            <a:pPr marR="0" lvl="0">
              <a:spcBef>
                <a:spcPts val="225"/>
              </a:spcBef>
              <a:spcAft>
                <a:spcPts val="0"/>
              </a:spcAft>
              <a:tabLst>
                <a:tab pos="457200" algn="l"/>
              </a:tabLst>
            </a:pPr>
            <a:endParaRPr lang="en-CA" sz="2800" b="1" dirty="0">
              <a:solidFill>
                <a:srgbClr val="FFFFFF"/>
              </a:solidFill>
              <a:effectLst/>
              <a:latin typeface="Calibri   "/>
              <a:ea typeface="Calibri" panose="020F0502020204030204" pitchFamily="34" charset="0"/>
              <a:cs typeface="Times New Roman" panose="02020603050405020304" pitchFamily="18" charset="0"/>
            </a:endParaRPr>
          </a:p>
          <a:p>
            <a:pPr lvl="0">
              <a:lnSpc>
                <a:spcPct val="107000"/>
              </a:lnSpc>
              <a:spcAft>
                <a:spcPts val="800"/>
              </a:spcAft>
              <a:buClr>
                <a:srgbClr val="0000FF"/>
              </a:buClr>
            </a:pPr>
            <a:r>
              <a:rPr lang="en-CA" sz="2800" b="1" dirty="0">
                <a:solidFill>
                  <a:srgbClr val="FFFFFF"/>
                </a:solidFill>
                <a:effectLst/>
                <a:latin typeface="Calibri   "/>
                <a:ea typeface="Times New Roman" panose="02020603050405020304" pitchFamily="18" charset="0"/>
                <a:cs typeface="Times New Roman" panose="02020603050405020304" pitchFamily="18" charset="0"/>
              </a:rPr>
              <a:t>2. </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Applying Guiding Principles to Proposed Developments with Examples </a:t>
            </a:r>
            <a:endParaRPr lang="en-CA"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225"/>
              </a:spcBef>
              <a:spcAft>
                <a:spcPts val="0"/>
              </a:spcAft>
              <a:tabLst>
                <a:tab pos="457200" algn="l"/>
              </a:tabLst>
            </a:pPr>
            <a:endParaRPr lang="en-CA" sz="2800" b="1" dirty="0">
              <a:solidFill>
                <a:srgbClr val="FFFFFF"/>
              </a:solidFill>
              <a:effectLst/>
              <a:latin typeface="Calibri   "/>
              <a:ea typeface="Calibri" panose="020F0502020204030204" pitchFamily="34" charset="0"/>
              <a:cs typeface="Times New Roman" panose="02020603050405020304" pitchFamily="18" charset="0"/>
            </a:endParaRPr>
          </a:p>
          <a:p>
            <a:pPr marL="342900" marR="0" lvl="0" indent="-342900">
              <a:spcBef>
                <a:spcPts val="225"/>
              </a:spcBef>
              <a:spcAft>
                <a:spcPts val="0"/>
              </a:spcAft>
              <a:tabLst>
                <a:tab pos="457200" algn="l"/>
              </a:tabLst>
            </a:pPr>
            <a:r>
              <a:rPr lang="en-CA" sz="2800" b="1" dirty="0">
                <a:solidFill>
                  <a:srgbClr val="FFFFFF"/>
                </a:solidFill>
                <a:effectLst/>
                <a:latin typeface="Calibri   "/>
                <a:ea typeface="Times New Roman" panose="02020603050405020304" pitchFamily="18" charset="0"/>
                <a:cs typeface="Times New Roman" panose="02020603050405020304" pitchFamily="18" charset="0"/>
              </a:rPr>
              <a:t>3. City of Ottawa New Official Plan</a:t>
            </a:r>
          </a:p>
          <a:p>
            <a:pPr marL="342900" marR="0" lvl="0" indent="-342900">
              <a:spcBef>
                <a:spcPts val="225"/>
              </a:spcBef>
              <a:spcAft>
                <a:spcPts val="0"/>
              </a:spcAft>
              <a:tabLst>
                <a:tab pos="457200" algn="l"/>
              </a:tabLst>
            </a:pPr>
            <a:endParaRPr lang="en-CA" sz="2800" b="1" dirty="0">
              <a:solidFill>
                <a:srgbClr val="FFFFFF"/>
              </a:solidFill>
              <a:effectLst/>
              <a:latin typeface="Calibri   "/>
              <a:ea typeface="Calibri" panose="020F0502020204030204" pitchFamily="34" charset="0"/>
              <a:cs typeface="Times New Roman" panose="02020603050405020304" pitchFamily="18" charset="0"/>
            </a:endParaRPr>
          </a:p>
          <a:p>
            <a:pPr marL="342900" marR="0" lvl="0" indent="-342900">
              <a:spcBef>
                <a:spcPts val="225"/>
              </a:spcBef>
              <a:spcAft>
                <a:spcPts val="0"/>
              </a:spcAft>
              <a:tabLst>
                <a:tab pos="457200" algn="l"/>
              </a:tabLst>
            </a:pPr>
            <a:r>
              <a:rPr lang="en-CA" sz="2800" b="1" dirty="0">
                <a:solidFill>
                  <a:srgbClr val="FFFFFF"/>
                </a:solidFill>
                <a:effectLst/>
                <a:latin typeface="Calibri   "/>
                <a:ea typeface="Times New Roman" panose="02020603050405020304" pitchFamily="18" charset="0"/>
                <a:cs typeface="Times New Roman" panose="02020603050405020304" pitchFamily="18" charset="0"/>
              </a:rPr>
              <a:t>4. City of Ottawa Zoning By-law Review</a:t>
            </a:r>
          </a:p>
          <a:p>
            <a:pPr marL="342900" marR="0" lvl="0" indent="-342900">
              <a:spcBef>
                <a:spcPts val="225"/>
              </a:spcBef>
              <a:spcAft>
                <a:spcPts val="0"/>
              </a:spcAft>
              <a:tabLst>
                <a:tab pos="457200" algn="l"/>
              </a:tabLst>
            </a:pPr>
            <a:endParaRPr lang="en-CA" sz="2800" b="1" dirty="0">
              <a:solidFill>
                <a:srgbClr val="FFFFFF"/>
              </a:solidFill>
              <a:effectLst/>
              <a:latin typeface="Calibri   "/>
              <a:ea typeface="Calibri" panose="020F0502020204030204" pitchFamily="34" charset="0"/>
              <a:cs typeface="Times New Roman" panose="02020603050405020304" pitchFamily="18" charset="0"/>
            </a:endParaRPr>
          </a:p>
          <a:p>
            <a:pPr marL="342900" marR="0" lvl="0" indent="-342900">
              <a:spcBef>
                <a:spcPts val="225"/>
              </a:spcBef>
              <a:spcAft>
                <a:spcPts val="0"/>
              </a:spcAft>
              <a:tabLst>
                <a:tab pos="457200" algn="l"/>
              </a:tabLst>
            </a:pPr>
            <a:r>
              <a:rPr lang="en-CA" sz="2800" b="1" dirty="0">
                <a:solidFill>
                  <a:srgbClr val="FFFFFF"/>
                </a:solidFill>
                <a:effectLst/>
                <a:latin typeface="Calibri   "/>
                <a:ea typeface="Times New Roman" panose="02020603050405020304" pitchFamily="18" charset="0"/>
                <a:cs typeface="Times New Roman" panose="02020603050405020304" pitchFamily="18" charset="0"/>
              </a:rPr>
              <a:t>5. Intensification Plans</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49224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spTree>
    <p:extLst>
      <p:ext uri="{BB962C8B-B14F-4D97-AF65-F5344CB8AC3E}">
        <p14:creationId xmlns:p14="http://schemas.microsoft.com/office/powerpoint/2010/main" val="10981494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D1197-C488-3ACE-DE89-263B9EEF5CB8}"/>
              </a:ext>
            </a:extLst>
          </p:cNvPr>
          <p:cNvSpPr>
            <a:spLocks noGrp="1"/>
          </p:cNvSpPr>
          <p:nvPr>
            <p:ph idx="1"/>
          </p:nvPr>
        </p:nvSpPr>
        <p:spPr>
          <a:xfrm>
            <a:off x="591344" y="304800"/>
            <a:ext cx="8141176" cy="6051550"/>
          </a:xfrm>
        </p:spPr>
        <p:txBody>
          <a:bodyPr/>
          <a:lstStyle/>
          <a:p>
            <a:pPr marL="457200" indent="-457200">
              <a:lnSpc>
                <a:spcPct val="150000"/>
              </a:lnSpc>
              <a:spcBef>
                <a:spcPts val="225"/>
              </a:spcBef>
              <a:spcAft>
                <a:spcPts val="0"/>
              </a:spcAft>
              <a:buFont typeface="+mj-lt"/>
              <a:buAutoNum type="arabicPeriod" startAt="6"/>
              <a:tabLst>
                <a:tab pos="457200" algn="l"/>
              </a:tabLst>
            </a:pPr>
            <a:r>
              <a:rPr lang="en-CA" sz="2600" b="1" dirty="0">
                <a:latin typeface="Calibri   "/>
                <a:ea typeface="Times New Roman" panose="02020603050405020304" pitchFamily="18" charset="0"/>
                <a:cs typeface="Times New Roman" panose="02020603050405020304" pitchFamily="18" charset="0"/>
              </a:rPr>
              <a:t>Current Plans Affecting our Neighbourhood</a:t>
            </a:r>
          </a:p>
          <a:p>
            <a:pPr marL="457200" indent="-457200">
              <a:lnSpc>
                <a:spcPct val="150000"/>
              </a:lnSpc>
              <a:spcBef>
                <a:spcPts val="225"/>
              </a:spcBef>
              <a:spcAft>
                <a:spcPts val="0"/>
              </a:spcAft>
              <a:buFont typeface="+mj-lt"/>
              <a:buAutoNum type="arabicPeriod" startAt="6"/>
              <a:tabLst>
                <a:tab pos="457200" algn="l"/>
              </a:tabLst>
            </a:pPr>
            <a:r>
              <a:rPr lang="en-CA" sz="2600" b="1" dirty="0">
                <a:effectLst/>
                <a:latin typeface="Calibri   "/>
                <a:ea typeface="Times New Roman" panose="02020603050405020304" pitchFamily="18" charset="0"/>
                <a:cs typeface="Times New Roman" panose="02020603050405020304" pitchFamily="18" charset="0"/>
              </a:rPr>
              <a:t>City of Ottawa Planning and Development </a:t>
            </a:r>
            <a:r>
              <a:rPr lang="en-CA" sz="2600" b="1" dirty="0">
                <a:latin typeface="Calibri   "/>
                <a:ea typeface="Times New Roman" panose="02020603050405020304" pitchFamily="18" charset="0"/>
                <a:cs typeface="Times New Roman" panose="02020603050405020304" pitchFamily="18" charset="0"/>
              </a:rPr>
              <a:t>Process</a:t>
            </a:r>
            <a:endParaRPr lang="en-CA" sz="2600" dirty="0">
              <a:latin typeface="Calibri   "/>
              <a:ea typeface="Times New Roman" panose="02020603050405020304" pitchFamily="18" charset="0"/>
              <a:cs typeface="Times New Roman" panose="02020603050405020304" pitchFamily="18" charset="0"/>
            </a:endParaRPr>
          </a:p>
          <a:p>
            <a:pPr marL="457200" indent="-457200">
              <a:lnSpc>
                <a:spcPct val="150000"/>
              </a:lnSpc>
              <a:spcBef>
                <a:spcPts val="225"/>
              </a:spcBef>
              <a:spcAft>
                <a:spcPts val="0"/>
              </a:spcAft>
              <a:buFont typeface="+mj-lt"/>
              <a:buAutoNum type="arabicPeriod" startAt="6"/>
              <a:tabLst>
                <a:tab pos="457200" algn="l"/>
              </a:tabLst>
            </a:pPr>
            <a:r>
              <a:rPr lang="en-CA" sz="2600" b="1" dirty="0">
                <a:effectLst/>
                <a:latin typeface="Calibri   "/>
                <a:ea typeface="Times New Roman" panose="02020603050405020304" pitchFamily="18" charset="0"/>
                <a:cs typeface="Times New Roman" panose="02020603050405020304" pitchFamily="18" charset="0"/>
              </a:rPr>
              <a:t>Interesting Planning and Development Measures</a:t>
            </a:r>
            <a:endParaRPr lang="en-CA" sz="2600" dirty="0">
              <a:latin typeface="Calibri   "/>
              <a:ea typeface="Times New Roman" panose="02020603050405020304" pitchFamily="18" charset="0"/>
              <a:cs typeface="Times New Roman" panose="02020603050405020304" pitchFamily="18" charset="0"/>
            </a:endParaRPr>
          </a:p>
          <a:p>
            <a:pPr marL="457200" indent="-457200">
              <a:lnSpc>
                <a:spcPct val="150000"/>
              </a:lnSpc>
              <a:spcBef>
                <a:spcPts val="225"/>
              </a:spcBef>
              <a:spcAft>
                <a:spcPts val="0"/>
              </a:spcAft>
              <a:buFont typeface="+mj-lt"/>
              <a:buAutoNum type="arabicPeriod" startAt="6"/>
              <a:tabLst>
                <a:tab pos="457200" algn="l"/>
              </a:tabLst>
            </a:pPr>
            <a:r>
              <a:rPr lang="en-CA" sz="2600" b="1" dirty="0">
                <a:effectLst/>
                <a:latin typeface="Calibri   "/>
                <a:ea typeface="Times New Roman" panose="02020603050405020304" pitchFamily="18" charset="0"/>
                <a:cs typeface="Times New Roman" panose="02020603050405020304" pitchFamily="18" charset="0"/>
              </a:rPr>
              <a:t>Key Links to Resources</a:t>
            </a:r>
          </a:p>
          <a:p>
            <a:pPr marL="457200" indent="-457200">
              <a:lnSpc>
                <a:spcPct val="150000"/>
              </a:lnSpc>
              <a:spcBef>
                <a:spcPts val="225"/>
              </a:spcBef>
              <a:spcAft>
                <a:spcPts val="0"/>
              </a:spcAft>
              <a:buFont typeface="+mj-lt"/>
              <a:buAutoNum type="arabicPeriod" startAt="6"/>
              <a:tabLst>
                <a:tab pos="457200" algn="l"/>
              </a:tabLst>
            </a:pPr>
            <a:r>
              <a:rPr lang="en-CA" sz="2600" b="1" i="1" dirty="0">
                <a:effectLst/>
                <a:latin typeface="Calibri   "/>
                <a:ea typeface="Times New Roman" panose="02020603050405020304" pitchFamily="18" charset="0"/>
                <a:cs typeface="Times New Roman" panose="02020603050405020304" pitchFamily="18" charset="0"/>
              </a:rPr>
              <a:t> ANNEX A (Pages 13-16):  </a:t>
            </a:r>
          </a:p>
          <a:p>
            <a:pPr marL="342900" marR="0" lvl="0" indent="-342900">
              <a:lnSpc>
                <a:spcPct val="90000"/>
              </a:lnSpc>
              <a:spcBef>
                <a:spcPts val="225"/>
              </a:spcBef>
              <a:spcAft>
                <a:spcPts val="0"/>
              </a:spcAft>
              <a:tabLst>
                <a:tab pos="457200" algn="l"/>
              </a:tabLst>
            </a:pPr>
            <a:r>
              <a:rPr lang="en-CA" sz="2600" b="1" i="1" dirty="0">
                <a:latin typeface="Calibri   "/>
                <a:ea typeface="Times New Roman" panose="02020603050405020304" pitchFamily="18" charset="0"/>
                <a:cs typeface="Times New Roman" panose="02020603050405020304" pitchFamily="18" charset="0"/>
              </a:rPr>
              <a:t>	</a:t>
            </a:r>
            <a:r>
              <a:rPr lang="en-CA" sz="2600" i="1" dirty="0">
                <a:effectLst/>
                <a:latin typeface="Calibri   "/>
                <a:ea typeface="Times New Roman" panose="02020603050405020304" pitchFamily="18" charset="0"/>
                <a:cs typeface="Times New Roman" panose="02020603050405020304" pitchFamily="18" charset="0"/>
              </a:rPr>
              <a:t>Near Future and Ongoing Focus:  Four Different Developments Impacting Our Community, including chart overview of CHNA ACTIONS</a:t>
            </a:r>
          </a:p>
          <a:p>
            <a:pPr marL="457200" marR="0" lvl="0" indent="-457200">
              <a:lnSpc>
                <a:spcPct val="90000"/>
              </a:lnSpc>
              <a:spcBef>
                <a:spcPts val="225"/>
              </a:spcBef>
              <a:spcAft>
                <a:spcPts val="0"/>
              </a:spcAft>
              <a:buFont typeface="+mj-lt"/>
              <a:buAutoNum type="arabicPeriod" startAt="11"/>
              <a:tabLst>
                <a:tab pos="457200" algn="l"/>
              </a:tabLst>
            </a:pPr>
            <a:r>
              <a:rPr lang="en-CA" sz="2600" b="1" i="1" dirty="0">
                <a:effectLst/>
                <a:latin typeface="Calibri   "/>
                <a:ea typeface="Times New Roman" panose="02020603050405020304" pitchFamily="18" charset="0"/>
                <a:cs typeface="Times New Roman" panose="02020603050405020304" pitchFamily="18" charset="0"/>
              </a:rPr>
              <a:t> ANNEX B (Page 17-18): </a:t>
            </a:r>
            <a:r>
              <a:rPr lang="en-CA" sz="2600" b="1" dirty="0">
                <a:effectLst/>
                <a:latin typeface="Calibri   "/>
                <a:ea typeface="Times New Roman" panose="02020603050405020304" pitchFamily="18" charset="0"/>
                <a:cs typeface="Times New Roman" panose="02020603050405020304" pitchFamily="18" charset="0"/>
              </a:rPr>
              <a:t> </a:t>
            </a:r>
          </a:p>
          <a:p>
            <a:pPr marL="342900" marR="0" lvl="0" indent="-342900">
              <a:lnSpc>
                <a:spcPct val="90000"/>
              </a:lnSpc>
              <a:spcBef>
                <a:spcPts val="225"/>
              </a:spcBef>
              <a:spcAft>
                <a:spcPts val="0"/>
              </a:spcAft>
              <a:tabLst>
                <a:tab pos="457200" algn="l"/>
              </a:tabLst>
            </a:pPr>
            <a:r>
              <a:rPr lang="en-CA" sz="2600" b="1" i="1" dirty="0">
                <a:latin typeface="Calibri   "/>
                <a:ea typeface="Times New Roman" panose="02020603050405020304" pitchFamily="18" charset="0"/>
                <a:cs typeface="Times New Roman" panose="02020603050405020304" pitchFamily="18" charset="0"/>
              </a:rPr>
              <a:t>	</a:t>
            </a:r>
            <a:r>
              <a:rPr lang="en-CA" sz="2600" i="1" dirty="0">
                <a:effectLst/>
                <a:latin typeface="Calibri   "/>
                <a:ea typeface="Times New Roman" panose="02020603050405020304" pitchFamily="18" charset="0"/>
                <a:cs typeface="Times New Roman" panose="02020603050405020304" pitchFamily="18" charset="0"/>
              </a:rPr>
              <a:t>Impact of Surrounding Developments on Preston Street and Carling Avenue</a:t>
            </a:r>
            <a:endParaRPr lang="en-CA" sz="2600" dirty="0">
              <a:effectLst/>
              <a:latin typeface="Calibri   "/>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AD37FEC-AE67-E0DC-FC98-B4A982B59677}"/>
              </a:ext>
            </a:extLst>
          </p:cNvPr>
          <p:cNvSpPr>
            <a:spLocks noGrp="1"/>
          </p:cNvSpPr>
          <p:nvPr>
            <p:ph type="ftr" sz="quarter" idx="11"/>
          </p:nvPr>
        </p:nvSpPr>
        <p:spPr/>
        <p:txBody>
          <a:bodyPr/>
          <a:lstStyle/>
          <a:p>
            <a:pPr>
              <a:defRPr/>
            </a:pPr>
            <a:r>
              <a:rPr lang="en-US" dirty="0"/>
              <a:t>Civic Hospital </a:t>
            </a:r>
            <a:r>
              <a:rPr lang="en-US" dirty="0" err="1"/>
              <a:t>Neighbourhood</a:t>
            </a:r>
            <a:r>
              <a:rPr lang="en-US" dirty="0"/>
              <a:t> Association</a:t>
            </a:r>
          </a:p>
        </p:txBody>
      </p:sp>
      <p:sp>
        <p:nvSpPr>
          <p:cNvPr id="5" name="Rectangle 4">
            <a:extLst>
              <a:ext uri="{FF2B5EF4-FFF2-40B4-BE49-F238E27FC236}">
                <a16:creationId xmlns:a16="http://schemas.microsoft.com/office/drawing/2014/main" id="{DCB83D8F-7848-E38C-7EF5-2E8B04D7F4F4}"/>
              </a:ext>
            </a:extLst>
          </p:cNvPr>
          <p:cNvSpPr/>
          <p:nvPr/>
        </p:nvSpPr>
        <p:spPr>
          <a:xfrm>
            <a:off x="594360" y="365760"/>
            <a:ext cx="8092440" cy="59905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7801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95DEAD7-B12D-83E4-4746-B09721A37D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27139" y="136526"/>
            <a:ext cx="4871064" cy="6326058"/>
          </a:xfrm>
          <a:prstGeom prst="rect">
            <a:avLst/>
          </a:prstGeom>
        </p:spPr>
      </p:pic>
      <p:sp>
        <p:nvSpPr>
          <p:cNvPr id="4" name="Footer Placeholder 3">
            <a:extLst>
              <a:ext uri="{FF2B5EF4-FFF2-40B4-BE49-F238E27FC236}">
                <a16:creationId xmlns:a16="http://schemas.microsoft.com/office/drawing/2014/main" id="{05AB5AAA-6327-FF11-09B6-9CFF2D3422CC}"/>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Civic Hospital Neighbourhood Association</a:t>
            </a:r>
          </a:p>
        </p:txBody>
      </p:sp>
      <p:sp>
        <p:nvSpPr>
          <p:cNvPr id="7" name="Rectangle 6">
            <a:extLst>
              <a:ext uri="{FF2B5EF4-FFF2-40B4-BE49-F238E27FC236}">
                <a16:creationId xmlns:a16="http://schemas.microsoft.com/office/drawing/2014/main" id="{4E0FD359-832B-4186-824F-7169D6784418}"/>
              </a:ext>
            </a:extLst>
          </p:cNvPr>
          <p:cNvSpPr/>
          <p:nvPr/>
        </p:nvSpPr>
        <p:spPr>
          <a:xfrm>
            <a:off x="2641842" y="274319"/>
            <a:ext cx="4871065" cy="5965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0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75" name="Rectangle 1337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1CEB7699-2AD0-E96A-0529-B2FE54FBE317}"/>
              </a:ext>
            </a:extLst>
          </p:cNvPr>
          <p:cNvPicPr>
            <a:picLocks noChangeAspect="1"/>
          </p:cNvPicPr>
          <p:nvPr/>
        </p:nvPicPr>
        <p:blipFill rotWithShape="1">
          <a:blip r:embed="rId3">
            <a:extLst>
              <a:ext uri="{28A0092B-C50C-407E-A947-70E740481C1C}">
                <a14:useLocalDpi xmlns:a14="http://schemas.microsoft.com/office/drawing/2010/main" val="0"/>
              </a:ext>
            </a:extLst>
          </a:blip>
          <a:srcRect l="27473" r="19202"/>
          <a:stretch/>
        </p:blipFill>
        <p:spPr bwMode="auto">
          <a:xfrm>
            <a:off x="2642616" y="12710"/>
            <a:ext cx="6501384" cy="6857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7" name="Rectangle 1337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58484" y="1122363"/>
            <a:ext cx="3248315" cy="3190048"/>
          </a:xfrm>
        </p:spPr>
        <p:txBody>
          <a:bodyPr vert="horz" lIns="91440" tIns="45720" rIns="91440" bIns="45720" rtlCol="0" anchor="b">
            <a:normAutofit fontScale="90000"/>
          </a:bodyPr>
          <a:lstStyle/>
          <a:p>
            <a:pPr eaLnBrk="1" hangingPunct="1">
              <a:lnSpc>
                <a:spcPct val="90000"/>
              </a:lnSpc>
            </a:pPr>
            <a:r>
              <a:rPr lang="en-US" sz="3900" b="1" dirty="0">
                <a:solidFill>
                  <a:schemeClr val="accent1">
                    <a:lumMod val="75000"/>
                  </a:schemeClr>
                </a:solidFill>
                <a:effectLst/>
                <a:latin typeface="+mj-lt"/>
                <a:ea typeface="+mj-ea"/>
                <a:cs typeface="+mj-cs"/>
              </a:rPr>
              <a:t>1081 Carling</a:t>
            </a:r>
            <a:br>
              <a:rPr lang="en-US" sz="3900" b="1" dirty="0">
                <a:solidFill>
                  <a:schemeClr val="accent1">
                    <a:lumMod val="75000"/>
                  </a:schemeClr>
                </a:solidFill>
                <a:effectLst/>
                <a:latin typeface="+mj-lt"/>
                <a:ea typeface="+mj-ea"/>
                <a:cs typeface="+mj-cs"/>
              </a:rPr>
            </a:br>
            <a:r>
              <a:rPr lang="en-US" sz="3900" b="1" dirty="0">
                <a:solidFill>
                  <a:schemeClr val="accent1">
                    <a:lumMod val="75000"/>
                  </a:schemeClr>
                </a:solidFill>
                <a:latin typeface="+mj-lt"/>
                <a:ea typeface="+mj-ea"/>
                <a:cs typeface="+mj-cs"/>
              </a:rPr>
              <a:t>Subcommittee</a:t>
            </a:r>
            <a:br>
              <a:rPr lang="en-US" sz="3900" b="1" dirty="0">
                <a:solidFill>
                  <a:schemeClr val="accent1">
                    <a:lumMod val="75000"/>
                  </a:schemeClr>
                </a:solidFill>
                <a:effectLst/>
                <a:latin typeface="+mj-lt"/>
                <a:ea typeface="+mj-ea"/>
                <a:cs typeface="+mj-cs"/>
              </a:rPr>
            </a:br>
            <a:br>
              <a:rPr lang="en-US" altLang="en-US" sz="3900" dirty="0">
                <a:solidFill>
                  <a:schemeClr val="accent1">
                    <a:lumMod val="75000"/>
                  </a:schemeClr>
                </a:solidFill>
                <a:latin typeface="+mj-lt"/>
                <a:ea typeface="+mj-ea"/>
                <a:cs typeface="+mj-cs"/>
              </a:rPr>
            </a:br>
            <a:r>
              <a:rPr lang="en-US" altLang="en-US" sz="2700" b="1" i="1" dirty="0">
                <a:solidFill>
                  <a:schemeClr val="accent1">
                    <a:lumMod val="75000"/>
                  </a:schemeClr>
                </a:solidFill>
                <a:latin typeface="+mj-lt"/>
                <a:ea typeface="+mj-ea"/>
                <a:cs typeface="+mj-cs"/>
              </a:rPr>
              <a:t>Co-chair:</a:t>
            </a:r>
            <a:br>
              <a:rPr lang="en-US" altLang="en-US" sz="2700" b="1" i="1" dirty="0">
                <a:solidFill>
                  <a:schemeClr val="accent1">
                    <a:lumMod val="75000"/>
                  </a:schemeClr>
                </a:solidFill>
                <a:latin typeface="+mj-lt"/>
                <a:ea typeface="+mj-ea"/>
                <a:cs typeface="+mj-cs"/>
              </a:rPr>
            </a:br>
            <a:r>
              <a:rPr lang="en-US" altLang="en-US" sz="2700" b="1" i="1" dirty="0">
                <a:solidFill>
                  <a:schemeClr val="accent1">
                    <a:lumMod val="75000"/>
                  </a:schemeClr>
                </a:solidFill>
                <a:latin typeface="+mj-lt"/>
                <a:ea typeface="+mj-ea"/>
                <a:cs typeface="+mj-cs"/>
              </a:rPr>
              <a:t>Nicholas Eisner</a:t>
            </a:r>
            <a:br>
              <a:rPr lang="en-US" altLang="en-US" sz="2700" b="1" i="1" dirty="0">
                <a:solidFill>
                  <a:schemeClr val="accent1">
                    <a:lumMod val="75000"/>
                  </a:schemeClr>
                </a:solidFill>
                <a:latin typeface="+mj-lt"/>
                <a:ea typeface="+mj-ea"/>
                <a:cs typeface="+mj-cs"/>
              </a:rPr>
            </a:br>
            <a:br>
              <a:rPr lang="en-US" altLang="en-US" sz="2700" b="1" i="1" dirty="0">
                <a:solidFill>
                  <a:schemeClr val="accent1">
                    <a:lumMod val="75000"/>
                  </a:schemeClr>
                </a:solidFill>
                <a:latin typeface="+mj-lt"/>
                <a:ea typeface="+mj-ea"/>
                <a:cs typeface="+mj-cs"/>
              </a:rPr>
            </a:br>
            <a:r>
              <a:rPr lang="en-US" altLang="en-US" sz="2700" b="1" i="1" dirty="0">
                <a:solidFill>
                  <a:schemeClr val="accent1">
                    <a:lumMod val="75000"/>
                  </a:schemeClr>
                </a:solidFill>
                <a:latin typeface="+mj-lt"/>
                <a:ea typeface="+mj-ea"/>
                <a:cs typeface="+mj-cs"/>
              </a:rPr>
              <a:t>CHNA Executive Liaison:</a:t>
            </a:r>
            <a:br>
              <a:rPr lang="en-US" altLang="en-US" sz="2700" b="1" i="1" dirty="0">
                <a:solidFill>
                  <a:schemeClr val="accent1">
                    <a:lumMod val="75000"/>
                  </a:schemeClr>
                </a:solidFill>
                <a:latin typeface="+mj-lt"/>
                <a:ea typeface="+mj-ea"/>
                <a:cs typeface="+mj-cs"/>
              </a:rPr>
            </a:br>
            <a:r>
              <a:rPr lang="en-US" altLang="en-US" sz="2700" b="1" i="1" dirty="0">
                <a:solidFill>
                  <a:schemeClr val="accent1">
                    <a:lumMod val="75000"/>
                  </a:schemeClr>
                </a:solidFill>
                <a:latin typeface="+mj-lt"/>
                <a:ea typeface="+mj-ea"/>
                <a:cs typeface="+mj-cs"/>
              </a:rPr>
              <a:t>Luanne </a:t>
            </a:r>
            <a:r>
              <a:rPr lang="en-US" altLang="en-US" sz="2700" b="1" i="1" dirty="0" err="1">
                <a:solidFill>
                  <a:schemeClr val="accent1">
                    <a:lumMod val="75000"/>
                  </a:schemeClr>
                </a:solidFill>
                <a:latin typeface="+mj-lt"/>
                <a:ea typeface="+mj-ea"/>
                <a:cs typeface="+mj-cs"/>
              </a:rPr>
              <a:t>Calcutt</a:t>
            </a:r>
            <a:endParaRPr lang="en-US" altLang="en-US" sz="3900" b="1" i="1" dirty="0">
              <a:solidFill>
                <a:schemeClr val="accent1">
                  <a:lumMod val="75000"/>
                </a:schemeClr>
              </a:solidFill>
              <a:latin typeface="+mj-lt"/>
              <a:ea typeface="+mj-ea"/>
              <a:cs typeface="+mj-cs"/>
            </a:endParaRPr>
          </a:p>
        </p:txBody>
      </p:sp>
      <p:sp>
        <p:nvSpPr>
          <p:cNvPr id="13379" name="Rectangle 133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81" name="Rectangle 133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1269240" y="6356350"/>
            <a:ext cx="210676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Aft>
                <a:spcPts val="600"/>
              </a:spcAft>
              <a:defRPr/>
            </a:pPr>
            <a:r>
              <a:rPr lang="en-US" altLang="en-US" sz="900" kern="1200">
                <a:solidFill>
                  <a:schemeClr val="tx1">
                    <a:lumMod val="50000"/>
                    <a:lumOff val="5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9370516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315"/>
                                        </p:tgtEl>
                                        <p:attrNameLst>
                                          <p:attrName>style.visibility</p:attrName>
                                        </p:attrNameLst>
                                      </p:cBhvr>
                                      <p:to>
                                        <p:strVal val="visible"/>
                                      </p:to>
                                    </p:set>
                                    <p:animEffect transition="in" filter="fade">
                                      <p:cBhvr>
                                        <p:cTn id="7" dur="4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717-CCF2-3A97-2B8C-B1D4914883E2}"/>
              </a:ext>
            </a:extLst>
          </p:cNvPr>
          <p:cNvSpPr>
            <a:spLocks noGrp="1"/>
          </p:cNvSpPr>
          <p:nvPr>
            <p:ph type="title"/>
          </p:nvPr>
        </p:nvSpPr>
        <p:spPr>
          <a:xfrm>
            <a:off x="126242" y="165147"/>
            <a:ext cx="8166858" cy="1470025"/>
          </a:xfrm>
        </p:spPr>
        <p:txBody>
          <a:bodyPr/>
          <a:lstStyle/>
          <a:p>
            <a:r>
              <a:rPr lang="en-US" sz="3200" b="1" i="1" dirty="0">
                <a:solidFill>
                  <a:srgbClr val="006FC0"/>
                </a:solidFill>
                <a:latin typeface="Calibri" panose="020F0502020204030204" pitchFamily="34" charset="0"/>
              </a:rPr>
              <a:t>Issue</a:t>
            </a:r>
            <a:endParaRPr lang="en-CA" sz="6600" i="1" dirty="0"/>
          </a:p>
        </p:txBody>
      </p:sp>
      <p:sp>
        <p:nvSpPr>
          <p:cNvPr id="3" name="Content Placeholder 2">
            <a:extLst>
              <a:ext uri="{FF2B5EF4-FFF2-40B4-BE49-F238E27FC236}">
                <a16:creationId xmlns:a16="http://schemas.microsoft.com/office/drawing/2014/main" id="{9FE57B7E-D3E3-5DDF-718C-F79208DEA97C}"/>
              </a:ext>
            </a:extLst>
          </p:cNvPr>
          <p:cNvSpPr>
            <a:spLocks noGrp="1"/>
          </p:cNvSpPr>
          <p:nvPr>
            <p:ph idx="1"/>
          </p:nvPr>
        </p:nvSpPr>
        <p:spPr>
          <a:xfrm>
            <a:off x="591344" y="1384300"/>
            <a:ext cx="7943056" cy="4972050"/>
          </a:xfrm>
        </p:spPr>
        <p:txBody>
          <a:bodyPr/>
          <a:lstStyle/>
          <a:p>
            <a:pPr marL="285750" indent="-285750">
              <a:buFont typeface="Arial" panose="020B0604020202020204" pitchFamily="34" charset="0"/>
              <a:buChar char="•"/>
            </a:pPr>
            <a:r>
              <a:rPr lang="en-US" sz="2000" b="1" i="0" u="none" strike="noStrike" baseline="0" dirty="0">
                <a:solidFill>
                  <a:srgbClr val="000000"/>
                </a:solidFill>
                <a:latin typeface="Calibri" panose="020F0502020204030204" pitchFamily="34" charset="0"/>
              </a:rPr>
              <a:t>Taggart applied (2021) to build two large residential towers at 1081 Carling Ave.</a:t>
            </a:r>
            <a:endParaRPr lang="en-CA" sz="2000" b="1"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Currently zoned for 9 stories; proposed rezoning would allow </a:t>
            </a:r>
            <a:r>
              <a:rPr lang="en-US" sz="2000" b="1" i="0" u="none" strike="noStrike" baseline="0" dirty="0">
                <a:solidFill>
                  <a:srgbClr val="000000"/>
                </a:solidFill>
                <a:latin typeface="Calibri" panose="020F0502020204030204" pitchFamily="34" charset="0"/>
              </a:rPr>
              <a:t>two towers of 16 and 27 stories.</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Towers would cast </a:t>
            </a:r>
            <a:r>
              <a:rPr lang="en-US" sz="2000" b="1" i="0" u="none" strike="noStrike" baseline="0" dirty="0">
                <a:solidFill>
                  <a:srgbClr val="000000"/>
                </a:solidFill>
                <a:latin typeface="Calibri" panose="020F0502020204030204" pitchFamily="34" charset="0"/>
              </a:rPr>
              <a:t>shadows</a:t>
            </a:r>
            <a:r>
              <a:rPr lang="en-US" sz="2000" b="0" i="0" u="none" strike="noStrike" baseline="0" dirty="0">
                <a:solidFill>
                  <a:srgbClr val="000000"/>
                </a:solidFill>
                <a:latin typeface="Calibri" panose="020F0502020204030204" pitchFamily="34" charset="0"/>
              </a:rPr>
              <a:t> on adjacent low-rise residential area and on parts of the Central Experimental Farm (CEF).</a:t>
            </a:r>
          </a:p>
          <a:p>
            <a:pPr marL="285750" indent="-285750">
              <a:buFont typeface="Arial" panose="020B0604020202020204" pitchFamily="34" charset="0"/>
              <a:buChar char="•"/>
            </a:pPr>
            <a:r>
              <a:rPr lang="en-US" sz="2000" b="1" i="0" u="none" strike="noStrike" baseline="0" dirty="0">
                <a:solidFill>
                  <a:srgbClr val="000000"/>
                </a:solidFill>
                <a:latin typeface="Calibri" panose="020F0502020204030204" pitchFamily="34" charset="0"/>
              </a:rPr>
              <a:t>Height and scale would not permit transition </a:t>
            </a:r>
            <a:r>
              <a:rPr lang="en-US" sz="2000" b="0" i="0" u="none" strike="noStrike" baseline="0" dirty="0">
                <a:solidFill>
                  <a:srgbClr val="000000"/>
                </a:solidFill>
                <a:latin typeface="Calibri" panose="020F0502020204030204" pitchFamily="34" charset="0"/>
              </a:rPr>
              <a:t>through "</a:t>
            </a:r>
            <a:r>
              <a:rPr lang="en-US" sz="2000" b="0" i="1" u="none" strike="noStrike" baseline="0" dirty="0">
                <a:solidFill>
                  <a:srgbClr val="000000"/>
                </a:solidFill>
                <a:latin typeface="Calibri" panose="020F0502020204030204" pitchFamily="34" charset="0"/>
              </a:rPr>
              <a:t>sensitive integration of low-rise, mid-rise and high-rise buildings</a:t>
            </a:r>
            <a:r>
              <a:rPr lang="en-US" sz="2000" b="0" i="0" u="none" strike="noStrike" baseline="0" dirty="0">
                <a:solidFill>
                  <a:srgbClr val="000000"/>
                </a:solidFill>
                <a:latin typeface="Calibri" panose="020F0502020204030204" pitchFamily="34" charset="0"/>
              </a:rPr>
              <a:t>" (per Ottawa's New Official Plan).</a:t>
            </a:r>
          </a:p>
          <a:p>
            <a:pPr marL="285750" indent="-285750">
              <a:buFont typeface="Arial" panose="020B0604020202020204" pitchFamily="34" charset="0"/>
              <a:buChar char="•"/>
            </a:pPr>
            <a:r>
              <a:rPr lang="en-US" sz="2000" b="1" i="0" u="none" strike="noStrike" baseline="0" dirty="0">
                <a:solidFill>
                  <a:srgbClr val="000000"/>
                </a:solidFill>
                <a:latin typeface="Calibri" panose="020F0502020204030204" pitchFamily="34" charset="0"/>
              </a:rPr>
              <a:t>Would add 340 resident vehicles </a:t>
            </a:r>
            <a:r>
              <a:rPr lang="en-US" sz="2000" b="0" i="0" u="none" strike="noStrike" baseline="0" dirty="0">
                <a:solidFill>
                  <a:srgbClr val="000000"/>
                </a:solidFill>
                <a:latin typeface="Calibri" panose="020F0502020204030204" pitchFamily="34" charset="0"/>
              </a:rPr>
              <a:t>as well as service vehicles, with access on Hamilton Avenue.</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CHNA concerned that this would set a </a:t>
            </a:r>
            <a:r>
              <a:rPr lang="en-US" sz="2000" b="1" i="0" u="none" strike="noStrike" baseline="0" dirty="0">
                <a:solidFill>
                  <a:srgbClr val="000000"/>
                </a:solidFill>
                <a:latin typeface="Calibri" panose="020F0502020204030204" pitchFamily="34" charset="0"/>
              </a:rPr>
              <a:t>precedent</a:t>
            </a:r>
            <a:r>
              <a:rPr lang="en-US" sz="2000" b="0" i="0" u="none" strike="noStrike" baseline="0" dirty="0">
                <a:solidFill>
                  <a:srgbClr val="000000"/>
                </a:solidFill>
                <a:latin typeface="Calibri" panose="020F0502020204030204" pitchFamily="34" charset="0"/>
              </a:rPr>
              <a:t> for development along southern boundary; </a:t>
            </a:r>
            <a:r>
              <a:rPr lang="en-US" sz="2000" b="1" i="0" u="none" strike="noStrike" baseline="0" dirty="0">
                <a:solidFill>
                  <a:srgbClr val="000000"/>
                </a:solidFill>
                <a:latin typeface="Calibri" panose="020F0502020204030204" pitchFamily="34" charset="0"/>
              </a:rPr>
              <a:t>retained legal counsel.</a:t>
            </a:r>
            <a:endParaRPr lang="en-CA" sz="2000" b="1"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000" i="0" u="none" strike="noStrike" baseline="0" dirty="0">
                <a:solidFill>
                  <a:srgbClr val="000000"/>
                </a:solidFill>
                <a:latin typeface="Calibri" panose="020F0502020204030204" pitchFamily="34" charset="0"/>
              </a:rPr>
              <a:t>Initial opposition by </a:t>
            </a:r>
            <a:r>
              <a:rPr lang="en-US" sz="2000" i="0" u="none" strike="noStrike" baseline="0" dirty="0" err="1">
                <a:solidFill>
                  <a:srgbClr val="000000"/>
                </a:solidFill>
                <a:latin typeface="Calibri" panose="020F0502020204030204" pitchFamily="34" charset="0"/>
              </a:rPr>
              <a:t>Councillor</a:t>
            </a:r>
            <a:r>
              <a:rPr lang="en-US" sz="2000" i="0" u="none" strike="noStrike" baseline="0" dirty="0">
                <a:solidFill>
                  <a:srgbClr val="000000"/>
                </a:solidFill>
                <a:latin typeface="Calibri" panose="020F0502020204030204" pitchFamily="34" charset="0"/>
              </a:rPr>
              <a:t> Leiper.</a:t>
            </a:r>
          </a:p>
        </p:txBody>
      </p:sp>
      <p:sp>
        <p:nvSpPr>
          <p:cNvPr id="4" name="Footer Placeholder 3">
            <a:extLst>
              <a:ext uri="{FF2B5EF4-FFF2-40B4-BE49-F238E27FC236}">
                <a16:creationId xmlns:a16="http://schemas.microsoft.com/office/drawing/2014/main" id="{D7207E51-743C-6087-6229-6ADC913D6795}"/>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3999501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screenshot, font, design&#10;&#10;Description automatically generated">
            <a:extLst>
              <a:ext uri="{FF2B5EF4-FFF2-40B4-BE49-F238E27FC236}">
                <a16:creationId xmlns:a16="http://schemas.microsoft.com/office/drawing/2014/main" id="{C6BD3D34-E52D-4513-F4B9-40D577D93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85" y="800100"/>
            <a:ext cx="9130269" cy="5067300"/>
          </a:xfrm>
          <a:prstGeom prst="rect">
            <a:avLst/>
          </a:prstGeom>
        </p:spPr>
      </p:pic>
      <p:sp>
        <p:nvSpPr>
          <p:cNvPr id="3" name="Footer Placeholder 2">
            <a:extLst>
              <a:ext uri="{FF2B5EF4-FFF2-40B4-BE49-F238E27FC236}">
                <a16:creationId xmlns:a16="http://schemas.microsoft.com/office/drawing/2014/main" id="{73DE1E7E-B71A-1B9A-0A24-15C786AE7223}"/>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Civic Hospital Neighbourhood Association</a:t>
            </a:r>
          </a:p>
        </p:txBody>
      </p:sp>
      <p:sp>
        <p:nvSpPr>
          <p:cNvPr id="4" name="Slide Number Placeholder 3">
            <a:extLst>
              <a:ext uri="{FF2B5EF4-FFF2-40B4-BE49-F238E27FC236}">
                <a16:creationId xmlns:a16="http://schemas.microsoft.com/office/drawing/2014/main" id="{5E51AD2D-E565-C90A-74AA-04A04DC59B75}"/>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1482710-2D0B-4AF9-B9E8-C7D485126C4C}" type="slidenum">
              <a:rPr lang="en-CA" smtClean="0"/>
              <a:pPr>
                <a:spcAft>
                  <a:spcPts val="600"/>
                </a:spcAft>
                <a:defRPr/>
              </a:pPr>
              <a:t>27</a:t>
            </a:fld>
            <a:endParaRPr lang="en-CA"/>
          </a:p>
        </p:txBody>
      </p:sp>
    </p:spTree>
    <p:extLst>
      <p:ext uri="{BB962C8B-B14F-4D97-AF65-F5344CB8AC3E}">
        <p14:creationId xmlns:p14="http://schemas.microsoft.com/office/powerpoint/2010/main" val="230640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DD5F-C27F-CAB1-11C5-1C90962D5A7D}"/>
              </a:ext>
            </a:extLst>
          </p:cNvPr>
          <p:cNvSpPr>
            <a:spLocks noGrp="1"/>
          </p:cNvSpPr>
          <p:nvPr>
            <p:ph type="title"/>
          </p:nvPr>
        </p:nvSpPr>
        <p:spPr>
          <a:xfrm>
            <a:off x="630238" y="457200"/>
            <a:ext cx="4792662" cy="1104900"/>
          </a:xfrm>
        </p:spPr>
        <p:txBody>
          <a:bodyPr/>
          <a:lstStyle/>
          <a:p>
            <a:r>
              <a:rPr lang="en-US" sz="2800" b="1" i="0" u="none" strike="noStrike" baseline="0" dirty="0">
                <a:solidFill>
                  <a:srgbClr val="006FC0"/>
                </a:solidFill>
                <a:latin typeface="Calibri" panose="020F0502020204030204" pitchFamily="34" charset="0"/>
              </a:rPr>
              <a:t>Shadow Impacts on the Central Experimental Farm</a:t>
            </a:r>
            <a:endParaRPr lang="en-CA" sz="4400" dirty="0"/>
          </a:p>
        </p:txBody>
      </p:sp>
      <p:pic>
        <p:nvPicPr>
          <p:cNvPr id="9" name="Content Placeholder 8" descr="A close-up of a letter&#10;&#10;Description automatically generated with medium confidence">
            <a:extLst>
              <a:ext uri="{FF2B5EF4-FFF2-40B4-BE49-F238E27FC236}">
                <a16:creationId xmlns:a16="http://schemas.microsoft.com/office/drawing/2014/main" id="{6002BD64-59A8-CC18-B91B-F4FB8B5364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9050" y="1562100"/>
            <a:ext cx="3247499" cy="4243300"/>
          </a:xfrm>
        </p:spPr>
      </p:pic>
      <p:sp>
        <p:nvSpPr>
          <p:cNvPr id="4" name="Text Placeholder 3">
            <a:extLst>
              <a:ext uri="{FF2B5EF4-FFF2-40B4-BE49-F238E27FC236}">
                <a16:creationId xmlns:a16="http://schemas.microsoft.com/office/drawing/2014/main" id="{C42D2A90-4F11-2E24-E074-7D65DAF84E80}"/>
              </a:ext>
            </a:extLst>
          </p:cNvPr>
          <p:cNvSpPr>
            <a:spLocks noGrp="1"/>
          </p:cNvSpPr>
          <p:nvPr>
            <p:ph type="body" sz="half" idx="2"/>
          </p:nvPr>
        </p:nvSpPr>
        <p:spPr>
          <a:xfrm>
            <a:off x="630238" y="1562100"/>
            <a:ext cx="4792662" cy="4521200"/>
          </a:xfrm>
        </p:spPr>
        <p:txBody>
          <a:bodyPr/>
          <a:lstStyle/>
          <a:p>
            <a:pPr marL="285750" indent="-285750" algn="l">
              <a:buFont typeface="Arial" panose="020B0604020202020204" pitchFamily="34" charset="0"/>
              <a:buChar char="•"/>
            </a:pPr>
            <a:r>
              <a:rPr lang="en-US" sz="2000" b="0" i="0" u="none" strike="noStrike" baseline="0" dirty="0">
                <a:solidFill>
                  <a:srgbClr val="000000"/>
                </a:solidFill>
                <a:latin typeface="Arial" panose="020B0604020202020204" pitchFamily="34" charset="0"/>
              </a:rPr>
              <a:t>Vital </a:t>
            </a:r>
            <a:r>
              <a:rPr lang="en-US" sz="2000" b="0" i="0" u="none" strike="noStrike" baseline="0" dirty="0">
                <a:solidFill>
                  <a:srgbClr val="157CB8"/>
                </a:solidFill>
                <a:latin typeface="Arial" panose="020B0604020202020204" pitchFamily="34" charset="0"/>
              </a:rPr>
              <a:t>Central Experimental Farm research </a:t>
            </a:r>
            <a:r>
              <a:rPr lang="en-US" sz="2000" b="0" i="0" u="none" strike="noStrike" baseline="0" dirty="0">
                <a:solidFill>
                  <a:srgbClr val="000000"/>
                </a:solidFill>
                <a:latin typeface="Arial" panose="020B0604020202020204" pitchFamily="34" charset="0"/>
              </a:rPr>
              <a:t>examining the effects of climate change and drought stress on crop production and yield would be compromised by the increased shadows created by height of the proposed development.</a:t>
            </a:r>
          </a:p>
          <a:p>
            <a:pPr marL="285750" indent="-285750" algn="l">
              <a:buFont typeface="Arial" panose="020B0604020202020204" pitchFamily="34" charset="0"/>
              <a:buChar char="•"/>
            </a:pPr>
            <a:r>
              <a:rPr lang="en-US" sz="2000" b="0" i="0" u="none" strike="noStrike" baseline="0" dirty="0">
                <a:solidFill>
                  <a:srgbClr val="000000"/>
                </a:solidFill>
                <a:latin typeface="Arial" panose="020B0604020202020204" pitchFamily="34" charset="0"/>
              </a:rPr>
              <a:t>A Letter from the Department of Agriculture was submitted to City planners on April 13.</a:t>
            </a:r>
          </a:p>
          <a:p>
            <a:pPr marL="285750" indent="-285750" algn="l">
              <a:buFont typeface="Arial" panose="020B0604020202020204" pitchFamily="34" charset="0"/>
              <a:buChar char="•"/>
            </a:pPr>
            <a:r>
              <a:rPr lang="en-US" sz="2000" b="0" i="0" u="none" strike="noStrike" baseline="0" dirty="0">
                <a:solidFill>
                  <a:srgbClr val="000000"/>
                </a:solidFill>
                <a:latin typeface="Arial" panose="020B0604020202020204" pitchFamily="34" charset="0"/>
              </a:rPr>
              <a:t>Expresses serious concern about the negative impact of the proposed development.</a:t>
            </a:r>
          </a:p>
        </p:txBody>
      </p:sp>
      <p:sp>
        <p:nvSpPr>
          <p:cNvPr id="6" name="Footer Placeholder 5">
            <a:extLst>
              <a:ext uri="{FF2B5EF4-FFF2-40B4-BE49-F238E27FC236}">
                <a16:creationId xmlns:a16="http://schemas.microsoft.com/office/drawing/2014/main" id="{04A03A8C-80DD-258A-0F9A-B13A952341E0}"/>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301959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DD5F-C27F-CAB1-11C5-1C90962D5A7D}"/>
              </a:ext>
            </a:extLst>
          </p:cNvPr>
          <p:cNvSpPr>
            <a:spLocks noGrp="1"/>
          </p:cNvSpPr>
          <p:nvPr>
            <p:ph type="title"/>
          </p:nvPr>
        </p:nvSpPr>
        <p:spPr>
          <a:xfrm>
            <a:off x="630238" y="457200"/>
            <a:ext cx="4589462" cy="495300"/>
          </a:xfrm>
        </p:spPr>
        <p:txBody>
          <a:bodyPr/>
          <a:lstStyle/>
          <a:p>
            <a:r>
              <a:rPr lang="en-CA" sz="2800" b="1" i="0" u="none" strike="noStrike" baseline="0" dirty="0">
                <a:solidFill>
                  <a:srgbClr val="006FC0"/>
                </a:solidFill>
                <a:latin typeface="Calibri" panose="020F0502020204030204" pitchFamily="34" charset="0"/>
              </a:rPr>
              <a:t>CHNA Lobbying and Outreach</a:t>
            </a:r>
            <a:endParaRPr lang="en-CA" sz="6000" dirty="0"/>
          </a:p>
        </p:txBody>
      </p:sp>
      <p:pic>
        <p:nvPicPr>
          <p:cNvPr id="9" name="Content Placeholder 8">
            <a:extLst>
              <a:ext uri="{FF2B5EF4-FFF2-40B4-BE49-F238E27FC236}">
                <a16:creationId xmlns:a16="http://schemas.microsoft.com/office/drawing/2014/main" id="{6002BD64-59A8-CC18-B91B-F4FB8B5364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452148" y="1193800"/>
            <a:ext cx="3421304" cy="4470400"/>
          </a:xfrm>
        </p:spPr>
      </p:pic>
      <p:sp>
        <p:nvSpPr>
          <p:cNvPr id="4" name="Text Placeholder 3">
            <a:extLst>
              <a:ext uri="{FF2B5EF4-FFF2-40B4-BE49-F238E27FC236}">
                <a16:creationId xmlns:a16="http://schemas.microsoft.com/office/drawing/2014/main" id="{C42D2A90-4F11-2E24-E074-7D65DAF84E80}"/>
              </a:ext>
            </a:extLst>
          </p:cNvPr>
          <p:cNvSpPr>
            <a:spLocks noGrp="1"/>
          </p:cNvSpPr>
          <p:nvPr>
            <p:ph type="body" sz="half" idx="2"/>
          </p:nvPr>
        </p:nvSpPr>
        <p:spPr>
          <a:xfrm>
            <a:off x="416719" y="1198336"/>
            <a:ext cx="5016500" cy="5130800"/>
          </a:xfrm>
        </p:spPr>
        <p:txBody>
          <a:bodyPr/>
          <a:lstStyle/>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Flyer drops, emails, webinar resulting in numerous submissions to the City;</a:t>
            </a:r>
            <a:r>
              <a:rPr lang="en-US" sz="1800" b="0" i="1" u="none" strike="noStrike" baseline="0" dirty="0">
                <a:solidFill>
                  <a:srgbClr val="000000"/>
                </a:solidFill>
                <a:latin typeface="Arial" panose="020B0604020202020204" pitchFamily="34" charset="0"/>
              </a:rPr>
              <a:t>18 resident submissions to planner and to J. Leiper opposing the latest application</a:t>
            </a:r>
            <a:endParaRPr lang="en-US" sz="1800" b="0" i="0" u="none" strike="noStrike" baseline="0" dirty="0">
              <a:solidFill>
                <a:srgbClr val="000000"/>
              </a:solidFill>
              <a:latin typeface="Arial" panose="020B0604020202020204" pitchFamily="34" charset="0"/>
            </a:endParaRP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Lobbying emails and briefing notes sent to Planning Committee members regarding lack of alignment with NOP, traffic impacts, shadow effects on the CEF; subsequent meetings with </a:t>
            </a:r>
            <a:r>
              <a:rPr lang="en-US" sz="1800" b="0" i="0" u="none" strike="noStrike" baseline="0" dirty="0" err="1">
                <a:solidFill>
                  <a:srgbClr val="000000"/>
                </a:solidFill>
                <a:latin typeface="Arial" panose="020B0604020202020204" pitchFamily="34" charset="0"/>
              </a:rPr>
              <a:t>Councillors</a:t>
            </a:r>
            <a:r>
              <a:rPr lang="en-US" sz="1800" b="0" i="0" u="none" strike="noStrike" baseline="0" dirty="0">
                <a:solidFill>
                  <a:srgbClr val="000000"/>
                </a:solidFill>
                <a:latin typeface="Arial" panose="020B0604020202020204" pitchFamily="34" charset="0"/>
              </a:rPr>
              <a:t> Ariel </a:t>
            </a:r>
            <a:r>
              <a:rPr lang="en-US" sz="1800" b="0" i="0" u="none" strike="noStrike" baseline="0" dirty="0" err="1">
                <a:solidFill>
                  <a:srgbClr val="000000"/>
                </a:solidFill>
                <a:latin typeface="Arial" panose="020B0604020202020204" pitchFamily="34" charset="0"/>
              </a:rPr>
              <a:t>Troster</a:t>
            </a:r>
            <a:r>
              <a:rPr lang="en-US" sz="1800" b="0" i="0" u="none" strike="noStrike" baseline="0" dirty="0">
                <a:solidFill>
                  <a:srgbClr val="000000"/>
                </a:solidFill>
                <a:latin typeface="Arial" panose="020B0604020202020204" pitchFamily="34" charset="0"/>
              </a:rPr>
              <a:t>, Laine Johnson</a:t>
            </a: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Exchange with Ottawa Paramedics Association regarding circuitous emergency vehicle traffic routes from site location to hospital</a:t>
            </a:r>
          </a:p>
          <a:p>
            <a:pPr marL="285750" indent="-285750" algn="l">
              <a:buFont typeface="Arial" panose="020B0604020202020204" pitchFamily="34" charset="0"/>
              <a:buChar char="•"/>
            </a:pPr>
            <a:r>
              <a:rPr lang="en-CA" sz="1800" b="0" i="0" u="none" strike="noStrike" baseline="0" dirty="0">
                <a:solidFill>
                  <a:srgbClr val="000000"/>
                </a:solidFill>
                <a:latin typeface="Arial" panose="020B0604020202020204" pitchFamily="34" charset="0"/>
              </a:rPr>
              <a:t>June 6</a:t>
            </a:r>
            <a:r>
              <a:rPr lang="en-CA" sz="1800" b="0" i="0" u="none" strike="noStrike" baseline="30000" dirty="0">
                <a:solidFill>
                  <a:srgbClr val="000000"/>
                </a:solidFill>
                <a:latin typeface="Arial" panose="020B0604020202020204" pitchFamily="34" charset="0"/>
              </a:rPr>
              <a:t>th</a:t>
            </a:r>
            <a:r>
              <a:rPr lang="en-CA" sz="1800" b="0" i="0" u="none" strike="noStrike" baseline="0" dirty="0">
                <a:solidFill>
                  <a:srgbClr val="000000"/>
                </a:solidFill>
                <a:latin typeface="Arial" panose="020B0604020202020204" pitchFamily="34" charset="0"/>
              </a:rPr>
              <a:t> meeting with Taggart</a:t>
            </a:r>
          </a:p>
        </p:txBody>
      </p:sp>
      <p:sp>
        <p:nvSpPr>
          <p:cNvPr id="6" name="Footer Placeholder 5">
            <a:extLst>
              <a:ext uri="{FF2B5EF4-FFF2-40B4-BE49-F238E27FC236}">
                <a16:creationId xmlns:a16="http://schemas.microsoft.com/office/drawing/2014/main" id="{04A03A8C-80DD-258A-0F9A-B13A952341E0}"/>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344328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B11C-EBF5-0F01-B44F-BA57B81BDF14}"/>
              </a:ext>
            </a:extLst>
          </p:cNvPr>
          <p:cNvSpPr>
            <a:spLocks noGrp="1"/>
          </p:cNvSpPr>
          <p:nvPr>
            <p:ph type="title"/>
          </p:nvPr>
        </p:nvSpPr>
        <p:spPr>
          <a:xfrm>
            <a:off x="480060" y="325369"/>
            <a:ext cx="3276451" cy="1910259"/>
          </a:xfrm>
        </p:spPr>
        <p:txBody>
          <a:bodyPr anchor="b">
            <a:normAutofit/>
          </a:bodyPr>
          <a:lstStyle/>
          <a:p>
            <a:pPr>
              <a:lnSpc>
                <a:spcPct val="90000"/>
              </a:lnSpc>
            </a:pPr>
            <a:r>
              <a:rPr lang="en-CA" sz="4300" b="1" dirty="0">
                <a:solidFill>
                  <a:schemeClr val="accent1">
                    <a:lumMod val="75000"/>
                  </a:schemeClr>
                </a:solidFill>
              </a:rPr>
              <a:t>Environment </a:t>
            </a:r>
            <a:r>
              <a:rPr lang="en-CA" sz="3200" b="1" i="1" dirty="0">
                <a:solidFill>
                  <a:schemeClr val="accent1">
                    <a:lumMod val="75000"/>
                  </a:schemeClr>
                </a:solidFill>
              </a:rPr>
              <a:t>– Laurel McIvor</a:t>
            </a:r>
          </a:p>
        </p:txBody>
      </p:sp>
      <p:sp>
        <p:nvSpPr>
          <p:cNvPr id="3" name="Content Placeholder 2">
            <a:extLst>
              <a:ext uri="{FF2B5EF4-FFF2-40B4-BE49-F238E27FC236}">
                <a16:creationId xmlns:a16="http://schemas.microsoft.com/office/drawing/2014/main" id="{7D984AA5-06FF-ADA5-B7CE-702636EBB1FD}"/>
              </a:ext>
            </a:extLst>
          </p:cNvPr>
          <p:cNvSpPr>
            <a:spLocks noGrp="1"/>
          </p:cNvSpPr>
          <p:nvPr>
            <p:ph idx="1"/>
          </p:nvPr>
        </p:nvSpPr>
        <p:spPr>
          <a:xfrm>
            <a:off x="0" y="2839453"/>
            <a:ext cx="4457701" cy="3256547"/>
          </a:xfrm>
        </p:spPr>
        <p:txBody>
          <a:bodyPr>
            <a:normAutofit/>
          </a:bodyPr>
          <a:lstStyle/>
          <a:p>
            <a:pPr marL="685800" indent="-457200">
              <a:buSzPts val="1000"/>
              <a:buFont typeface="Arial" panose="020B0604020202020204" pitchFamily="34" charset="0"/>
              <a:buChar char="•"/>
              <a:tabLst>
                <a:tab pos="457200" algn="l"/>
              </a:tabLst>
            </a:pPr>
            <a:r>
              <a:rPr lang="en-US" sz="2800" b="1" dirty="0">
                <a:latin typeface="Calibri" panose="020F0502020204030204" pitchFamily="34" charset="0"/>
              </a:rPr>
              <a:t>Native Plant Garden</a:t>
            </a:r>
          </a:p>
          <a:p>
            <a:pPr marL="685800" indent="-457200">
              <a:buSzPts val="1000"/>
              <a:buFont typeface="Arial" panose="020B0604020202020204" pitchFamily="34" charset="0"/>
              <a:buChar char="•"/>
              <a:tabLst>
                <a:tab pos="457200" algn="l"/>
              </a:tabLst>
            </a:pPr>
            <a:r>
              <a:rPr lang="en-CA" sz="2800" b="1" dirty="0">
                <a:effectLst/>
                <a:latin typeface="Calibri" panose="020F0502020204030204" pitchFamily="34" charset="0"/>
                <a:ea typeface="Times New Roman" panose="02020603050405020304" pitchFamily="18" charset="0"/>
              </a:rPr>
              <a:t>National Forest week September 18-24</a:t>
            </a:r>
            <a:r>
              <a:rPr lang="en-CA" sz="2800" b="1" baseline="30000" dirty="0">
                <a:effectLst/>
                <a:latin typeface="Calibri" panose="020F0502020204030204" pitchFamily="34" charset="0"/>
                <a:ea typeface="Times New Roman" panose="02020603050405020304" pitchFamily="18" charset="0"/>
              </a:rPr>
              <a:t>th</a:t>
            </a:r>
            <a:endParaRPr lang="en-CA" sz="2800" baseline="30000" dirty="0">
              <a:latin typeface="Calibri" panose="020F0502020204030204" pitchFamily="34" charset="0"/>
              <a:ea typeface="Times New Roman" panose="02020603050405020304" pitchFamily="18" charset="0"/>
            </a:endParaRPr>
          </a:p>
          <a:p>
            <a:pPr marL="1371600" lvl="1" indent="-457200">
              <a:buSzPts val="1000"/>
              <a:tabLst>
                <a:tab pos="457200" algn="l"/>
              </a:tabLst>
            </a:pPr>
            <a:r>
              <a:rPr lang="en-US" sz="2000" b="1" dirty="0">
                <a:effectLst/>
                <a:latin typeface="+mn-lt"/>
              </a:rPr>
              <a:t>Tree </a:t>
            </a:r>
            <a:r>
              <a:rPr lang="en-US" sz="2000" b="1" dirty="0">
                <a:latin typeface="+mn-lt"/>
              </a:rPr>
              <a:t>sidewalk I.D</a:t>
            </a:r>
          </a:p>
          <a:p>
            <a:pPr marL="1371600" lvl="1" indent="-457200">
              <a:buSzPts val="1000"/>
              <a:tabLst>
                <a:tab pos="457200" algn="l"/>
              </a:tabLst>
            </a:pPr>
            <a:r>
              <a:rPr lang="en-US" sz="2000" b="1" dirty="0">
                <a:effectLst/>
                <a:latin typeface="+mn-lt"/>
              </a:rPr>
              <a:t>Tree </a:t>
            </a:r>
            <a:r>
              <a:rPr lang="en-US" sz="2000" b="1" dirty="0"/>
              <a:t>Activities </a:t>
            </a:r>
            <a:r>
              <a:rPr lang="en-US" sz="2000" b="1" dirty="0">
                <a:effectLst/>
                <a:latin typeface="+mn-lt"/>
              </a:rPr>
              <a:t>– Sept </a:t>
            </a:r>
            <a:r>
              <a:rPr lang="en-US" sz="2000" b="1" dirty="0">
                <a:latin typeface="+mn-lt"/>
              </a:rPr>
              <a:t>23</a:t>
            </a:r>
          </a:p>
          <a:p>
            <a:pPr marL="685800" indent="-457200">
              <a:buSzPts val="1000"/>
              <a:buFont typeface="Arial" panose="020B0604020202020204" pitchFamily="34" charset="0"/>
              <a:buChar char="•"/>
              <a:tabLst>
                <a:tab pos="457200" algn="l"/>
              </a:tabLst>
            </a:pPr>
            <a:r>
              <a:rPr lang="en-CA" sz="2800" b="1" dirty="0">
                <a:effectLst/>
                <a:latin typeface="Calibri" panose="020F0502020204030204" pitchFamily="34" charset="0"/>
                <a:ea typeface="Times New Roman" panose="02020603050405020304" pitchFamily="18" charset="0"/>
              </a:rPr>
              <a:t>Community Climate Resiliency</a:t>
            </a:r>
          </a:p>
          <a:p>
            <a:pPr marL="1371600" lvl="1" indent="-457200">
              <a:buSzPts val="1000"/>
              <a:tabLst>
                <a:tab pos="457200" algn="l"/>
              </a:tabLst>
            </a:pPr>
            <a:endParaRPr lang="en-US" sz="2000" b="1" dirty="0">
              <a:effectLst/>
              <a:latin typeface="+mn-lt"/>
            </a:endParaRPr>
          </a:p>
        </p:txBody>
      </p:sp>
      <p:sp>
        <p:nvSpPr>
          <p:cNvPr id="4" name="Footer Placeholder 3">
            <a:extLst>
              <a:ext uri="{FF2B5EF4-FFF2-40B4-BE49-F238E27FC236}">
                <a16:creationId xmlns:a16="http://schemas.microsoft.com/office/drawing/2014/main" id="{47DE0740-E3CA-481E-64E4-A1C0D6E54B2F}"/>
              </a:ext>
            </a:extLst>
          </p:cNvPr>
          <p:cNvSpPr>
            <a:spLocks noGrp="1"/>
          </p:cNvSpPr>
          <p:nvPr>
            <p:ph type="ftr" sz="quarter" idx="11"/>
          </p:nvPr>
        </p:nvSpPr>
        <p:spPr>
          <a:xfrm>
            <a:off x="4686300" y="6356350"/>
            <a:ext cx="3086100" cy="365125"/>
          </a:xfrm>
        </p:spPr>
        <p:txBody>
          <a:bodyPr>
            <a:normAutofit/>
          </a:bodyPr>
          <a:lstStyle/>
          <a:p>
            <a:pPr algn="l">
              <a:spcAft>
                <a:spcPts val="600"/>
              </a:spcAft>
              <a:defRPr/>
            </a:pPr>
            <a:r>
              <a:rPr lang="en-US">
                <a:solidFill>
                  <a:srgbClr val="FFFFFF"/>
                </a:solidFill>
              </a:rPr>
              <a:t>Civic Hospital Neighbourhood Association</a:t>
            </a:r>
          </a:p>
        </p:txBody>
      </p:sp>
      <p:pic>
        <p:nvPicPr>
          <p:cNvPr id="9" name="Picture 8" descr="A green cocoon on a leaf">
            <a:extLst>
              <a:ext uri="{FF2B5EF4-FFF2-40B4-BE49-F238E27FC236}">
                <a16:creationId xmlns:a16="http://schemas.microsoft.com/office/drawing/2014/main" id="{828CEE1C-FF06-9BF2-2EAE-DCAEDDB72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706" y="0"/>
            <a:ext cx="4791294" cy="6858000"/>
          </a:xfrm>
          <a:prstGeom prst="rect">
            <a:avLst/>
          </a:prstGeom>
        </p:spPr>
      </p:pic>
    </p:spTree>
    <p:extLst>
      <p:ext uri="{BB962C8B-B14F-4D97-AF65-F5344CB8AC3E}">
        <p14:creationId xmlns:p14="http://schemas.microsoft.com/office/powerpoint/2010/main" val="277197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30"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4" name="Freeform: Shape 3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21C9A7-35DD-1BF2-5D6C-E5E323318EF9}"/>
              </a:ext>
            </a:extLst>
          </p:cNvPr>
          <p:cNvSpPr>
            <a:spLocks noGrp="1"/>
          </p:cNvSpPr>
          <p:nvPr>
            <p:ph type="title"/>
          </p:nvPr>
        </p:nvSpPr>
        <p:spPr>
          <a:xfrm>
            <a:off x="592281" y="1014574"/>
            <a:ext cx="7294297" cy="2226769"/>
          </a:xfrm>
        </p:spPr>
        <p:txBody>
          <a:bodyPr vert="horz" lIns="91440" tIns="45720" rIns="91440" bIns="45720" rtlCol="0" anchor="ctr">
            <a:normAutofit/>
          </a:bodyPr>
          <a:lstStyle/>
          <a:p>
            <a:pPr eaLnBrk="1" hangingPunct="1">
              <a:lnSpc>
                <a:spcPct val="90000"/>
              </a:lnSpc>
            </a:pPr>
            <a:r>
              <a:rPr lang="en-US" sz="4200" kern="1200" dirty="0">
                <a:solidFill>
                  <a:schemeClr val="bg1"/>
                </a:solidFill>
                <a:latin typeface="+mj-lt"/>
                <a:ea typeface="+mj-ea"/>
                <a:cs typeface="+mj-cs"/>
              </a:rPr>
              <a:t>Home Security and Fraud Prevention</a:t>
            </a:r>
            <a:br>
              <a:rPr lang="en-US" sz="4200" kern="1200" dirty="0">
                <a:solidFill>
                  <a:schemeClr val="bg1"/>
                </a:solidFill>
                <a:latin typeface="+mj-lt"/>
                <a:ea typeface="+mj-ea"/>
                <a:cs typeface="+mj-cs"/>
              </a:rPr>
            </a:br>
            <a:r>
              <a:rPr lang="en-US" sz="4200" kern="1200" dirty="0">
                <a:solidFill>
                  <a:schemeClr val="bg1"/>
                </a:solidFill>
                <a:latin typeface="+mj-lt"/>
                <a:ea typeface="+mj-ea"/>
                <a:cs typeface="+mj-cs"/>
              </a:rPr>
              <a:t> – </a:t>
            </a:r>
            <a:r>
              <a:rPr lang="en-US" sz="4200" i="1" kern="1200" dirty="0">
                <a:solidFill>
                  <a:schemeClr val="bg1"/>
                </a:solidFill>
                <a:latin typeface="+mj-lt"/>
                <a:ea typeface="+mj-ea"/>
                <a:cs typeface="+mj-cs"/>
              </a:rPr>
              <a:t>Shane Quinn</a:t>
            </a:r>
          </a:p>
        </p:txBody>
      </p:sp>
      <p:sp>
        <p:nvSpPr>
          <p:cNvPr id="4" name="Footer Placeholder 3">
            <a:extLst>
              <a:ext uri="{FF2B5EF4-FFF2-40B4-BE49-F238E27FC236}">
                <a16:creationId xmlns:a16="http://schemas.microsoft.com/office/drawing/2014/main" id="{BB296A5C-ADDB-565E-BA00-011C848D3353}"/>
              </a:ext>
            </a:extLst>
          </p:cNvPr>
          <p:cNvSpPr>
            <a:spLocks noGrp="1"/>
          </p:cNvSpPr>
          <p:nvPr>
            <p:ph type="ftr" sz="quarter" idx="11"/>
          </p:nvPr>
        </p:nvSpPr>
        <p:spPr>
          <a:xfrm rot="5400000">
            <a:off x="7529634" y="4033684"/>
            <a:ext cx="2743200" cy="640080"/>
          </a:xfrm>
        </p:spPr>
        <p:txBody>
          <a:bodyPr vert="horz" lIns="91440" tIns="45720" rIns="91440" bIns="45720" rtlCol="0" anchor="ctr">
            <a:normAutofit/>
          </a:bodyPr>
          <a:lstStyle/>
          <a:p>
            <a:pPr>
              <a:spcAft>
                <a:spcPts val="600"/>
              </a:spcAft>
              <a:defRPr/>
            </a:pPr>
            <a:r>
              <a:rPr lang="en-US" sz="900" kern="1200">
                <a:solidFill>
                  <a:schemeClr val="tx2"/>
                </a:solidFill>
                <a:latin typeface="+mn-lt"/>
                <a:ea typeface="+mn-ea"/>
                <a:cs typeface="+mn-cs"/>
              </a:rPr>
              <a:t>Civic Hospital Neighbourhood Association</a:t>
            </a:r>
          </a:p>
        </p:txBody>
      </p:sp>
    </p:spTree>
    <p:extLst>
      <p:ext uri="{BB962C8B-B14F-4D97-AF65-F5344CB8AC3E}">
        <p14:creationId xmlns:p14="http://schemas.microsoft.com/office/powerpoint/2010/main" val="20771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52" name="Rectangle 133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kern="1200">
                <a:solidFill>
                  <a:srgbClr val="FFFFFF"/>
                </a:solidFill>
                <a:latin typeface="+mn-lt"/>
                <a:ea typeface="+mn-ea"/>
                <a:cs typeface="+mn-cs"/>
              </a:rPr>
              <a:t>Civic Hospital Neighbourhood Association</a:t>
            </a:r>
          </a:p>
        </p:txBody>
      </p:sp>
      <p:graphicFrame>
        <p:nvGraphicFramePr>
          <p:cNvPr id="13332" name="Rectangle 3">
            <a:extLst>
              <a:ext uri="{FF2B5EF4-FFF2-40B4-BE49-F238E27FC236}">
                <a16:creationId xmlns:a16="http://schemas.microsoft.com/office/drawing/2014/main" id="{DB456BA9-D658-967E-1CB0-8930CCC2664F}"/>
              </a:ext>
            </a:extLst>
          </p:cNvPr>
          <p:cNvGraphicFramePr>
            <a:graphicFrameLocks noGrp="1"/>
          </p:cNvGraphicFramePr>
          <p:nvPr>
            <p:ph idx="1"/>
            <p:extLst>
              <p:ext uri="{D42A27DB-BD31-4B8C-83A1-F6EECF244321}">
                <p14:modId xmlns:p14="http://schemas.microsoft.com/office/powerpoint/2010/main" val="1394230465"/>
              </p:ext>
            </p:extLst>
          </p:nvPr>
        </p:nvGraphicFramePr>
        <p:xfrm>
          <a:off x="1114926" y="451215"/>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83262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52" name="Rectangle 133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4" name="Rectangle 1335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solidFill>
                  <a:srgbClr val="FFFFFF"/>
                </a:solidFill>
                <a:ea typeface="Lucida Sans Unicode" panose="020B0602030504020204" pitchFamily="34" charset="0"/>
                <a:cs typeface="Tahoma" panose="020B0604030504040204" pitchFamily="34" charset="0"/>
              </a:rPr>
              <a:t>Civic Hospital Neighbourhood Association</a:t>
            </a:r>
          </a:p>
        </p:txBody>
      </p:sp>
      <p:graphicFrame>
        <p:nvGraphicFramePr>
          <p:cNvPr id="13332" name="Rectangle 3">
            <a:extLst>
              <a:ext uri="{FF2B5EF4-FFF2-40B4-BE49-F238E27FC236}">
                <a16:creationId xmlns:a16="http://schemas.microsoft.com/office/drawing/2014/main" id="{DB456BA9-D658-967E-1CB0-8930CCC2664F}"/>
              </a:ext>
            </a:extLst>
          </p:cNvPr>
          <p:cNvGraphicFramePr>
            <a:graphicFrameLocks noGrp="1"/>
          </p:cNvGraphicFramePr>
          <p:nvPr>
            <p:ph idx="1"/>
            <p:extLst>
              <p:ext uri="{D42A27DB-BD31-4B8C-83A1-F6EECF244321}">
                <p14:modId xmlns:p14="http://schemas.microsoft.com/office/powerpoint/2010/main" val="2921538420"/>
              </p:ext>
            </p:extLst>
          </p:nvPr>
        </p:nvGraphicFramePr>
        <p:xfrm>
          <a:off x="227869" y="362337"/>
          <a:ext cx="2732385" cy="1318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F913FB5-CBF4-5215-715A-87E77C5B17F8}"/>
              </a:ext>
            </a:extLst>
          </p:cNvPr>
          <p:cNvPicPr>
            <a:picLocks noChangeAspect="1"/>
          </p:cNvPicPr>
          <p:nvPr/>
        </p:nvPicPr>
        <p:blipFill>
          <a:blip r:embed="rId8">
            <a:extLst>
              <a:ext uri="{28A0092B-C50C-407E-A947-70E740481C1C}">
                <a14:useLocalDpi xmlns:a14="http://schemas.microsoft.com/office/drawing/2010/main" val="0"/>
              </a:ext>
            </a:extLst>
          </a:blip>
          <a:srcRect t="2718" b="2718"/>
          <a:stretch/>
        </p:blipFill>
        <p:spPr>
          <a:xfrm>
            <a:off x="2960254" y="729049"/>
            <a:ext cx="6098115" cy="5766614"/>
          </a:xfrm>
          <a:prstGeom prst="rect">
            <a:avLst/>
          </a:prstGeom>
        </p:spPr>
      </p:pic>
    </p:spTree>
    <p:extLst>
      <p:ext uri="{BB962C8B-B14F-4D97-AF65-F5344CB8AC3E}">
        <p14:creationId xmlns:p14="http://schemas.microsoft.com/office/powerpoint/2010/main" val="311462248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9EB1-B4C1-3CFB-85E6-CFFFA404F8CD}"/>
              </a:ext>
            </a:extLst>
          </p:cNvPr>
          <p:cNvSpPr>
            <a:spLocks noGrp="1"/>
          </p:cNvSpPr>
          <p:nvPr>
            <p:ph type="title"/>
          </p:nvPr>
        </p:nvSpPr>
        <p:spPr>
          <a:xfrm>
            <a:off x="5271372" y="1783959"/>
            <a:ext cx="3580528" cy="2889114"/>
          </a:xfrm>
        </p:spPr>
        <p:txBody>
          <a:bodyPr vert="horz" lIns="91440" tIns="45720" rIns="91440" bIns="45720" rtlCol="0" anchor="b">
            <a:normAutofit/>
          </a:bodyPr>
          <a:lstStyle/>
          <a:p>
            <a:pPr eaLnBrk="1" hangingPunct="1">
              <a:lnSpc>
                <a:spcPct val="90000"/>
              </a:lnSpc>
            </a:pPr>
            <a:r>
              <a:rPr lang="en-US" sz="4700" dirty="0">
                <a:solidFill>
                  <a:schemeClr val="accent1">
                    <a:lumMod val="75000"/>
                  </a:schemeClr>
                </a:solidFill>
                <a:latin typeface="+mj-lt"/>
                <a:ea typeface="+mj-ea"/>
                <a:cs typeface="+mj-cs"/>
              </a:rPr>
              <a:t>2023 CHNA Openings</a:t>
            </a:r>
            <a:br>
              <a:rPr lang="en-US" sz="4700" dirty="0">
                <a:solidFill>
                  <a:schemeClr val="accent1">
                    <a:lumMod val="75000"/>
                  </a:schemeClr>
                </a:solidFill>
                <a:latin typeface="+mj-lt"/>
                <a:ea typeface="+mj-ea"/>
                <a:cs typeface="+mj-cs"/>
              </a:rPr>
            </a:br>
            <a:br>
              <a:rPr lang="en-US" sz="4700" dirty="0">
                <a:solidFill>
                  <a:schemeClr val="accent1">
                    <a:lumMod val="75000"/>
                  </a:schemeClr>
                </a:solidFill>
                <a:latin typeface="+mj-lt"/>
                <a:ea typeface="+mj-ea"/>
                <a:cs typeface="+mj-cs"/>
              </a:rPr>
            </a:br>
            <a:r>
              <a:rPr lang="en-US" sz="3100" i="1" dirty="0">
                <a:solidFill>
                  <a:schemeClr val="accent1">
                    <a:lumMod val="75000"/>
                  </a:schemeClr>
                </a:solidFill>
                <a:latin typeface="+mj-lt"/>
                <a:ea typeface="+mj-ea"/>
                <a:cs typeface="+mj-cs"/>
              </a:rPr>
              <a:t>Karen Wright</a:t>
            </a:r>
          </a:p>
        </p:txBody>
      </p:sp>
      <p:pic>
        <p:nvPicPr>
          <p:cNvPr id="6" name="Content Placeholder 5">
            <a:extLst>
              <a:ext uri="{FF2B5EF4-FFF2-40B4-BE49-F238E27FC236}">
                <a16:creationId xmlns:a16="http://schemas.microsoft.com/office/drawing/2014/main" id="{86FFCEAE-9AFC-29F6-BC49-987F2771D5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26818"/>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Footer Placeholder 3">
            <a:extLst>
              <a:ext uri="{FF2B5EF4-FFF2-40B4-BE49-F238E27FC236}">
                <a16:creationId xmlns:a16="http://schemas.microsoft.com/office/drawing/2014/main" id="{7F85E860-2D51-6A5E-8CE3-0EF517018CDE}"/>
              </a:ext>
            </a:extLst>
          </p:cNvPr>
          <p:cNvSpPr>
            <a:spLocks noGrp="1"/>
          </p:cNvSpPr>
          <p:nvPr>
            <p:ph type="ftr" sz="quarter" idx="11"/>
          </p:nvPr>
        </p:nvSpPr>
        <p:spPr>
          <a:xfrm>
            <a:off x="5598459" y="6199631"/>
            <a:ext cx="3065478" cy="365760"/>
          </a:xfrm>
        </p:spPr>
        <p:txBody>
          <a:bodyPr vert="horz" lIns="91440" tIns="45720" rIns="91440" bIns="45720" rtlCol="0" anchor="ctr">
            <a:normAutofit/>
          </a:bodyPr>
          <a:lstStyle/>
          <a:p>
            <a:pPr algn="l">
              <a:spcAft>
                <a:spcPts val="600"/>
              </a:spcAft>
              <a:defRPr/>
            </a:pPr>
            <a:r>
              <a:rPr lang="en-US" sz="1000"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168125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6" name="Rectangle 13335">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8" name="Rectangle 13337">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40" name="Rectangle 13339">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2" name="Freeform: Shape 13341">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15" name="Rectangle 2"/>
          <p:cNvSpPr txBox="1">
            <a:spLocks noGrp="1"/>
          </p:cNvSpPr>
          <p:nvPr>
            <p:ph type="title"/>
          </p:nvPr>
        </p:nvSpPr>
        <p:spPr>
          <a:xfrm>
            <a:off x="400854" y="2950387"/>
            <a:ext cx="2289220" cy="3531403"/>
          </a:xfrm>
        </p:spPr>
        <p:txBody>
          <a:bodyPr vert="horz" lIns="91440" tIns="45720" rIns="91440" bIns="45720" rtlCol="0" anchor="t">
            <a:normAutofit/>
          </a:bodyPr>
          <a:lstStyle/>
          <a:p>
            <a:pPr algn="r" eaLnBrk="1" hangingPunct="1">
              <a:lnSpc>
                <a:spcPct val="90000"/>
              </a:lnSpc>
            </a:pPr>
            <a:r>
              <a:rPr lang="en-US" altLang="en-US" sz="3500" dirty="0">
                <a:solidFill>
                  <a:srgbClr val="FFFFFF"/>
                </a:solidFill>
                <a:latin typeface="+mj-lt"/>
                <a:ea typeface="+mj-ea"/>
                <a:cs typeface="+mj-cs"/>
              </a:rPr>
              <a:t>2023 CHNA Openings</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rot="5400000">
            <a:off x="-1366771" y="2005663"/>
            <a:ext cx="3086099" cy="44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sz="1000" kern="1200">
                <a:solidFill>
                  <a:srgbClr val="FFFFFF"/>
                </a:solidFill>
                <a:latin typeface="Calibri" panose="020F0502020204030204"/>
                <a:ea typeface="+mn-ea"/>
                <a:cs typeface="+mn-cs"/>
              </a:rPr>
              <a:t>Civic Hospital Neighbourhood Association</a:t>
            </a:r>
          </a:p>
        </p:txBody>
      </p:sp>
      <p:graphicFrame>
        <p:nvGraphicFramePr>
          <p:cNvPr id="13318" name="Rectangle 3">
            <a:extLst>
              <a:ext uri="{FF2B5EF4-FFF2-40B4-BE49-F238E27FC236}">
                <a16:creationId xmlns:a16="http://schemas.microsoft.com/office/drawing/2014/main" id="{EEFACBF6-46A6-D7BB-B4BD-9DE737100D52}"/>
              </a:ext>
            </a:extLst>
          </p:cNvPr>
          <p:cNvGraphicFramePr>
            <a:graphicFrameLocks noGrp="1"/>
          </p:cNvGraphicFramePr>
          <p:nvPr>
            <p:ph idx="1"/>
            <p:extLst>
              <p:ext uri="{D42A27DB-BD31-4B8C-83A1-F6EECF244321}">
                <p14:modId xmlns:p14="http://schemas.microsoft.com/office/powerpoint/2010/main" val="3453704508"/>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0945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3" name="Rectangle 1332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4" name="Rectangle 1332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5" name="Rectangle 133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6" name="Freeform: Shape 133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15" name="Rectangle 2"/>
          <p:cNvSpPr txBox="1">
            <a:spLocks noGrp="1"/>
          </p:cNvSpPr>
          <p:nvPr>
            <p:ph type="title"/>
          </p:nvPr>
        </p:nvSpPr>
        <p:spPr>
          <a:xfrm>
            <a:off x="400854" y="2950387"/>
            <a:ext cx="2289220" cy="3531403"/>
          </a:xfrm>
        </p:spPr>
        <p:txBody>
          <a:bodyPr vert="horz" lIns="91440" tIns="45720" rIns="91440" bIns="45720" rtlCol="0" anchor="t">
            <a:normAutofit/>
          </a:bodyPr>
          <a:lstStyle/>
          <a:p>
            <a:pPr algn="r" eaLnBrk="1" hangingPunct="1">
              <a:lnSpc>
                <a:spcPct val="90000"/>
              </a:lnSpc>
            </a:pPr>
            <a:r>
              <a:rPr lang="en-US" altLang="en-US" sz="3500" dirty="0">
                <a:solidFill>
                  <a:srgbClr val="FFFFFF"/>
                </a:solidFill>
                <a:latin typeface="+mj-lt"/>
                <a:ea typeface="+mj-ea"/>
                <a:cs typeface="+mj-cs"/>
              </a:rPr>
              <a:t>2023 CHNA Openings</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rot="5400000">
            <a:off x="-1366771" y="2005663"/>
            <a:ext cx="3086099" cy="44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sz="1000" kern="1200">
                <a:solidFill>
                  <a:srgbClr val="FFFFFF"/>
                </a:solidFill>
                <a:latin typeface="Calibri" panose="020F0502020204030204"/>
                <a:ea typeface="+mn-ea"/>
                <a:cs typeface="+mn-cs"/>
              </a:rPr>
              <a:t>Civic Hospital Neighbourhood Association</a:t>
            </a:r>
          </a:p>
        </p:txBody>
      </p:sp>
      <p:graphicFrame>
        <p:nvGraphicFramePr>
          <p:cNvPr id="13318" name="Rectangle 3">
            <a:extLst>
              <a:ext uri="{FF2B5EF4-FFF2-40B4-BE49-F238E27FC236}">
                <a16:creationId xmlns:a16="http://schemas.microsoft.com/office/drawing/2014/main" id="{B269B8FE-3111-A36F-74FA-63E0DAB99EAB}"/>
              </a:ext>
            </a:extLst>
          </p:cNvPr>
          <p:cNvGraphicFramePr>
            <a:graphicFrameLocks noGrp="1"/>
          </p:cNvGraphicFramePr>
          <p:nvPr>
            <p:ph idx="1"/>
            <p:extLst>
              <p:ext uri="{D42A27DB-BD31-4B8C-83A1-F6EECF244321}">
                <p14:modId xmlns:p14="http://schemas.microsoft.com/office/powerpoint/2010/main" val="47874330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36469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Rectangle 11273">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Title 1"/>
          <p:cNvSpPr txBox="1">
            <a:spLocks noGrp="1"/>
          </p:cNvSpPr>
          <p:nvPr>
            <p:ph type="title"/>
          </p:nvPr>
        </p:nvSpPr>
        <p:spPr>
          <a:xfrm>
            <a:off x="5749194" y="1562669"/>
            <a:ext cx="3394785" cy="2380681"/>
          </a:xfrm>
        </p:spPr>
        <p:txBody>
          <a:bodyPr vert="horz" lIns="91440" tIns="45720" rIns="91440" bIns="45720" rtlCol="0" anchor="b">
            <a:normAutofit/>
          </a:bodyPr>
          <a:lstStyle/>
          <a:p>
            <a:pPr algn="ctr" eaLnBrk="1" hangingPunct="1">
              <a:lnSpc>
                <a:spcPct val="90000"/>
              </a:lnSpc>
            </a:pPr>
            <a:r>
              <a:rPr lang="en-US" altLang="en-US" sz="3100" b="1" dirty="0" err="1">
                <a:solidFill>
                  <a:schemeClr val="tx1">
                    <a:lumMod val="85000"/>
                    <a:lumOff val="15000"/>
                  </a:schemeClr>
                </a:solidFill>
                <a:latin typeface="+mj-lt"/>
                <a:ea typeface="+mj-ea"/>
                <a:cs typeface="+mj-cs"/>
              </a:rPr>
              <a:t>Kitchissippi</a:t>
            </a:r>
            <a:r>
              <a:rPr lang="en-US" altLang="en-US" sz="3100" b="1" dirty="0">
                <a:solidFill>
                  <a:schemeClr val="tx1">
                    <a:lumMod val="85000"/>
                    <a:lumOff val="15000"/>
                  </a:schemeClr>
                </a:solidFill>
                <a:latin typeface="+mj-lt"/>
                <a:ea typeface="+mj-ea"/>
                <a:cs typeface="+mj-cs"/>
              </a:rPr>
              <a:t> Updates Q&amp;A</a:t>
            </a:r>
            <a:br>
              <a:rPr lang="en-US" altLang="en-US" sz="3100" dirty="0">
                <a:solidFill>
                  <a:schemeClr val="tx1">
                    <a:lumMod val="85000"/>
                    <a:lumOff val="15000"/>
                  </a:schemeClr>
                </a:solidFill>
                <a:latin typeface="+mj-lt"/>
                <a:ea typeface="+mj-ea"/>
                <a:cs typeface="+mj-cs"/>
              </a:rPr>
            </a:br>
            <a:br>
              <a:rPr lang="en-US" altLang="en-US" sz="3100" dirty="0">
                <a:solidFill>
                  <a:schemeClr val="tx1">
                    <a:lumMod val="85000"/>
                    <a:lumOff val="15000"/>
                  </a:schemeClr>
                </a:solidFill>
                <a:latin typeface="+mj-lt"/>
                <a:ea typeface="+mj-ea"/>
                <a:cs typeface="+mj-cs"/>
              </a:rPr>
            </a:br>
            <a:r>
              <a:rPr lang="en-US" altLang="en-US" sz="3100" i="1" dirty="0" err="1">
                <a:solidFill>
                  <a:schemeClr val="tx1">
                    <a:lumMod val="85000"/>
                    <a:lumOff val="15000"/>
                  </a:schemeClr>
                </a:solidFill>
                <a:latin typeface="+mj-lt"/>
                <a:ea typeface="+mj-ea"/>
                <a:cs typeface="+mj-cs"/>
              </a:rPr>
              <a:t>Councillor</a:t>
            </a:r>
            <a:r>
              <a:rPr lang="en-US" altLang="en-US" sz="3100" i="1" dirty="0">
                <a:solidFill>
                  <a:schemeClr val="tx1">
                    <a:lumMod val="85000"/>
                    <a:lumOff val="15000"/>
                  </a:schemeClr>
                </a:solidFill>
                <a:latin typeface="+mj-lt"/>
                <a:ea typeface="+mj-ea"/>
                <a:cs typeface="+mj-cs"/>
              </a:rPr>
              <a:t> Jeff Leiper</a:t>
            </a:r>
          </a:p>
        </p:txBody>
      </p:sp>
      <p:pic>
        <p:nvPicPr>
          <p:cNvPr id="2" name="Picture 1"/>
          <p:cNvPicPr>
            <a:picLocks noChangeAspect="1"/>
          </p:cNvPicPr>
          <p:nvPr/>
        </p:nvPicPr>
        <p:blipFill rotWithShape="1">
          <a:blip r:embed="rId3"/>
          <a:srcRect r="2669" b="2"/>
          <a:stretch/>
        </p:blipFill>
        <p:spPr>
          <a:xfrm>
            <a:off x="20" y="1"/>
            <a:ext cx="5749174"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11266" name="Footer Placeholder 2"/>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r>
              <a:rPr lang="en-US" altLang="en-US" sz="900" kern="1200">
                <a:solidFill>
                  <a:srgbClr val="FFFFFF"/>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14554877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267"/>
                                        </p:tgtEl>
                                        <p:attrNameLst>
                                          <p:attrName>style.visibility</p:attrName>
                                        </p:attrNameLst>
                                      </p:cBhvr>
                                      <p:to>
                                        <p:strVal val="visible"/>
                                      </p:to>
                                    </p:set>
                                    <p:animEffect transition="in" filter="fade">
                                      <p:cBhvr>
                                        <p:cTn id="7" dur="7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4478338"/>
            <a:ext cx="6858000" cy="1655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ADJOURNMENT</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8128704" cy="6096528"/>
          </a:xfrm>
          <a:prstGeom prst="rect">
            <a:avLst/>
          </a:prstGeom>
        </p:spPr>
      </p:pic>
    </p:spTree>
    <p:extLst>
      <p:ext uri="{BB962C8B-B14F-4D97-AF65-F5344CB8AC3E}">
        <p14:creationId xmlns:p14="http://schemas.microsoft.com/office/powerpoint/2010/main" val="39964293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5F6D-4BCD-6A23-986A-15EAF6365453}"/>
              </a:ext>
            </a:extLst>
          </p:cNvPr>
          <p:cNvSpPr>
            <a:spLocks noGrp="1"/>
          </p:cNvSpPr>
          <p:nvPr>
            <p:ph type="title"/>
          </p:nvPr>
        </p:nvSpPr>
        <p:spPr/>
        <p:txBody>
          <a:bodyPr/>
          <a:lstStyle/>
          <a:p>
            <a:r>
              <a:rPr lang="en-CA" b="1" dirty="0"/>
              <a:t>Community Climate Resiliency </a:t>
            </a:r>
          </a:p>
        </p:txBody>
      </p:sp>
      <p:sp>
        <p:nvSpPr>
          <p:cNvPr id="4" name="Footer Placeholder 3">
            <a:extLst>
              <a:ext uri="{FF2B5EF4-FFF2-40B4-BE49-F238E27FC236}">
                <a16:creationId xmlns:a16="http://schemas.microsoft.com/office/drawing/2014/main" id="{97682215-4DAB-15E3-9677-8C3B34782454}"/>
              </a:ext>
            </a:extLst>
          </p:cNvPr>
          <p:cNvSpPr>
            <a:spLocks noGrp="1"/>
          </p:cNvSpPr>
          <p:nvPr>
            <p:ph type="ftr" sz="quarter" idx="11"/>
          </p:nvPr>
        </p:nvSpPr>
        <p:spPr/>
        <p:txBody>
          <a:bodyPr/>
          <a:lstStyle/>
          <a:p>
            <a:pPr>
              <a:defRPr/>
            </a:pPr>
            <a:r>
              <a:rPr lang="en-US"/>
              <a:t>Civic Hospital Neighbourhood Association</a:t>
            </a:r>
            <a:endParaRPr lang="en-US" dirty="0"/>
          </a:p>
        </p:txBody>
      </p:sp>
      <p:sp>
        <p:nvSpPr>
          <p:cNvPr id="5" name="Slide Number Placeholder 4">
            <a:extLst>
              <a:ext uri="{FF2B5EF4-FFF2-40B4-BE49-F238E27FC236}">
                <a16:creationId xmlns:a16="http://schemas.microsoft.com/office/drawing/2014/main" id="{BF5B28B6-6207-E393-B7D6-B4685AA9A0D2}"/>
              </a:ext>
            </a:extLst>
          </p:cNvPr>
          <p:cNvSpPr>
            <a:spLocks noGrp="1"/>
          </p:cNvSpPr>
          <p:nvPr>
            <p:ph type="sldNum" sz="quarter" idx="12"/>
          </p:nvPr>
        </p:nvSpPr>
        <p:spPr/>
        <p:txBody>
          <a:bodyPr/>
          <a:lstStyle/>
          <a:p>
            <a:pPr>
              <a:defRPr/>
            </a:pPr>
            <a:fld id="{FE5BC5D8-D12C-46E6-9CC3-FEC6FAF473B2}" type="slidenum">
              <a:rPr lang="en-CA" smtClean="0"/>
              <a:pPr>
                <a:defRPr/>
              </a:pPr>
              <a:t>4</a:t>
            </a:fld>
            <a:endParaRPr lang="en-CA"/>
          </a:p>
        </p:txBody>
      </p:sp>
      <p:sp>
        <p:nvSpPr>
          <p:cNvPr id="8" name="TextBox 7">
            <a:extLst>
              <a:ext uri="{FF2B5EF4-FFF2-40B4-BE49-F238E27FC236}">
                <a16:creationId xmlns:a16="http://schemas.microsoft.com/office/drawing/2014/main" id="{03C6E7C2-CF6C-F8E7-7C72-89A8F8C39F0C}"/>
              </a:ext>
            </a:extLst>
          </p:cNvPr>
          <p:cNvSpPr txBox="1"/>
          <p:nvPr/>
        </p:nvSpPr>
        <p:spPr>
          <a:xfrm>
            <a:off x="685800" y="556592"/>
            <a:ext cx="2667000" cy="461665"/>
          </a:xfrm>
          <a:prstGeom prst="rect">
            <a:avLst/>
          </a:prstGeom>
          <a:noFill/>
        </p:spPr>
        <p:txBody>
          <a:bodyPr wrap="square" rtlCol="0">
            <a:spAutoFit/>
          </a:bodyPr>
          <a:lstStyle/>
          <a:p>
            <a:r>
              <a:rPr lang="en-CA" sz="2400" dirty="0">
                <a:solidFill>
                  <a:schemeClr val="accent2">
                    <a:lumMod val="75000"/>
                  </a:schemeClr>
                </a:solidFill>
              </a:rPr>
              <a:t>Loss of biodiversity</a:t>
            </a:r>
          </a:p>
        </p:txBody>
      </p:sp>
      <p:sp>
        <p:nvSpPr>
          <p:cNvPr id="10" name="TextBox 9">
            <a:extLst>
              <a:ext uri="{FF2B5EF4-FFF2-40B4-BE49-F238E27FC236}">
                <a16:creationId xmlns:a16="http://schemas.microsoft.com/office/drawing/2014/main" id="{4F4C8E01-7CDF-206D-D2AB-784D2DC47DA7}"/>
              </a:ext>
            </a:extLst>
          </p:cNvPr>
          <p:cNvSpPr txBox="1"/>
          <p:nvPr/>
        </p:nvSpPr>
        <p:spPr>
          <a:xfrm>
            <a:off x="6399144" y="876328"/>
            <a:ext cx="2667000" cy="461665"/>
          </a:xfrm>
          <a:prstGeom prst="rect">
            <a:avLst/>
          </a:prstGeom>
          <a:noFill/>
        </p:spPr>
        <p:txBody>
          <a:bodyPr wrap="square" rtlCol="0">
            <a:spAutoFit/>
          </a:bodyPr>
          <a:lstStyle/>
          <a:p>
            <a:r>
              <a:rPr lang="en-CA" sz="2400" dirty="0">
                <a:solidFill>
                  <a:schemeClr val="accent2">
                    <a:lumMod val="75000"/>
                  </a:schemeClr>
                </a:solidFill>
              </a:rPr>
              <a:t>High rainfall</a:t>
            </a:r>
          </a:p>
        </p:txBody>
      </p:sp>
      <p:sp>
        <p:nvSpPr>
          <p:cNvPr id="11" name="TextBox 10">
            <a:extLst>
              <a:ext uri="{FF2B5EF4-FFF2-40B4-BE49-F238E27FC236}">
                <a16:creationId xmlns:a16="http://schemas.microsoft.com/office/drawing/2014/main" id="{25C3B71F-AFA4-B641-0A93-52B42459FEDF}"/>
              </a:ext>
            </a:extLst>
          </p:cNvPr>
          <p:cNvSpPr txBox="1"/>
          <p:nvPr/>
        </p:nvSpPr>
        <p:spPr>
          <a:xfrm>
            <a:off x="3177209" y="1562339"/>
            <a:ext cx="2667000" cy="461665"/>
          </a:xfrm>
          <a:prstGeom prst="rect">
            <a:avLst/>
          </a:prstGeom>
          <a:noFill/>
        </p:spPr>
        <p:txBody>
          <a:bodyPr wrap="square" rtlCol="0">
            <a:spAutoFit/>
          </a:bodyPr>
          <a:lstStyle/>
          <a:p>
            <a:r>
              <a:rPr lang="en-CA" sz="2400" dirty="0">
                <a:solidFill>
                  <a:schemeClr val="accent2">
                    <a:lumMod val="75000"/>
                  </a:schemeClr>
                </a:solidFill>
              </a:rPr>
              <a:t>Heat</a:t>
            </a:r>
            <a:r>
              <a:rPr lang="en-CA" dirty="0"/>
              <a:t> </a:t>
            </a:r>
            <a:r>
              <a:rPr lang="en-CA" sz="2400" dirty="0">
                <a:solidFill>
                  <a:schemeClr val="accent2">
                    <a:lumMod val="75000"/>
                  </a:schemeClr>
                </a:solidFill>
              </a:rPr>
              <a:t>waves</a:t>
            </a:r>
          </a:p>
        </p:txBody>
      </p:sp>
      <p:sp>
        <p:nvSpPr>
          <p:cNvPr id="12" name="TextBox 11">
            <a:extLst>
              <a:ext uri="{FF2B5EF4-FFF2-40B4-BE49-F238E27FC236}">
                <a16:creationId xmlns:a16="http://schemas.microsoft.com/office/drawing/2014/main" id="{81E97BB7-3912-5C3F-62C3-2AFA5826DDAD}"/>
              </a:ext>
            </a:extLst>
          </p:cNvPr>
          <p:cNvSpPr txBox="1"/>
          <p:nvPr/>
        </p:nvSpPr>
        <p:spPr>
          <a:xfrm>
            <a:off x="913831" y="3880819"/>
            <a:ext cx="2692642" cy="461665"/>
          </a:xfrm>
          <a:prstGeom prst="rect">
            <a:avLst/>
          </a:prstGeom>
          <a:noFill/>
        </p:spPr>
        <p:txBody>
          <a:bodyPr wrap="square" rtlCol="0">
            <a:spAutoFit/>
          </a:bodyPr>
          <a:lstStyle/>
          <a:p>
            <a:r>
              <a:rPr lang="en-CA" sz="2400" dirty="0">
                <a:solidFill>
                  <a:schemeClr val="accent2">
                    <a:lumMod val="75000"/>
                  </a:schemeClr>
                </a:solidFill>
              </a:rPr>
              <a:t>Apathy</a:t>
            </a:r>
            <a:r>
              <a:rPr lang="en-CA" dirty="0"/>
              <a:t> </a:t>
            </a:r>
            <a:r>
              <a:rPr lang="en-CA" sz="2400" dirty="0">
                <a:solidFill>
                  <a:schemeClr val="accent2">
                    <a:lumMod val="75000"/>
                  </a:schemeClr>
                </a:solidFill>
              </a:rPr>
              <a:t>or despair</a:t>
            </a:r>
          </a:p>
        </p:txBody>
      </p:sp>
      <p:sp>
        <p:nvSpPr>
          <p:cNvPr id="13" name="TextBox 12">
            <a:extLst>
              <a:ext uri="{FF2B5EF4-FFF2-40B4-BE49-F238E27FC236}">
                <a16:creationId xmlns:a16="http://schemas.microsoft.com/office/drawing/2014/main" id="{208767CB-ED9B-68DA-A942-5D54B6A9E7BB}"/>
              </a:ext>
            </a:extLst>
          </p:cNvPr>
          <p:cNvSpPr txBox="1"/>
          <p:nvPr/>
        </p:nvSpPr>
        <p:spPr>
          <a:xfrm>
            <a:off x="5406680" y="3429000"/>
            <a:ext cx="2667000" cy="461665"/>
          </a:xfrm>
          <a:prstGeom prst="rect">
            <a:avLst/>
          </a:prstGeom>
          <a:noFill/>
        </p:spPr>
        <p:txBody>
          <a:bodyPr wrap="square" rtlCol="0">
            <a:spAutoFit/>
          </a:bodyPr>
          <a:lstStyle/>
          <a:p>
            <a:r>
              <a:rPr lang="en-CA" sz="2400" dirty="0">
                <a:solidFill>
                  <a:schemeClr val="accent2">
                    <a:lumMod val="75000"/>
                  </a:schemeClr>
                </a:solidFill>
              </a:rPr>
              <a:t>Extreme Weather</a:t>
            </a:r>
          </a:p>
        </p:txBody>
      </p:sp>
      <p:sp>
        <p:nvSpPr>
          <p:cNvPr id="14" name="TextBox 13">
            <a:extLst>
              <a:ext uri="{FF2B5EF4-FFF2-40B4-BE49-F238E27FC236}">
                <a16:creationId xmlns:a16="http://schemas.microsoft.com/office/drawing/2014/main" id="{ACB7DFFB-3988-C953-7537-4BB3792E75ED}"/>
              </a:ext>
            </a:extLst>
          </p:cNvPr>
          <p:cNvSpPr txBox="1"/>
          <p:nvPr/>
        </p:nvSpPr>
        <p:spPr>
          <a:xfrm>
            <a:off x="554935" y="870839"/>
            <a:ext cx="2928730" cy="830997"/>
          </a:xfrm>
          <a:prstGeom prst="rect">
            <a:avLst/>
          </a:prstGeom>
          <a:noFill/>
        </p:spPr>
        <p:txBody>
          <a:bodyPr wrap="square" rtlCol="0">
            <a:spAutoFit/>
          </a:bodyPr>
          <a:lstStyle/>
          <a:p>
            <a:pPr algn="ctr"/>
            <a:r>
              <a:rPr lang="en-CA" sz="2400" b="1" dirty="0">
                <a:solidFill>
                  <a:schemeClr val="accent6">
                    <a:lumMod val="75000"/>
                  </a:schemeClr>
                </a:solidFill>
              </a:rPr>
              <a:t>Support native plants &amp; wildlife </a:t>
            </a:r>
          </a:p>
        </p:txBody>
      </p:sp>
      <p:sp>
        <p:nvSpPr>
          <p:cNvPr id="15" name="TextBox 14">
            <a:extLst>
              <a:ext uri="{FF2B5EF4-FFF2-40B4-BE49-F238E27FC236}">
                <a16:creationId xmlns:a16="http://schemas.microsoft.com/office/drawing/2014/main" id="{4F9FF290-1424-4716-3CEE-71518B3248D7}"/>
              </a:ext>
            </a:extLst>
          </p:cNvPr>
          <p:cNvSpPr txBox="1"/>
          <p:nvPr/>
        </p:nvSpPr>
        <p:spPr>
          <a:xfrm>
            <a:off x="5864916" y="1281852"/>
            <a:ext cx="2928730" cy="830997"/>
          </a:xfrm>
          <a:prstGeom prst="rect">
            <a:avLst/>
          </a:prstGeom>
          <a:noFill/>
        </p:spPr>
        <p:txBody>
          <a:bodyPr wrap="square" rtlCol="0">
            <a:spAutoFit/>
          </a:bodyPr>
          <a:lstStyle/>
          <a:p>
            <a:pPr algn="ctr"/>
            <a:r>
              <a:rPr lang="en-CA" sz="2400" b="1" dirty="0">
                <a:solidFill>
                  <a:schemeClr val="accent6">
                    <a:lumMod val="75000"/>
                  </a:schemeClr>
                </a:solidFill>
              </a:rPr>
              <a:t>Increase porous surfaces</a:t>
            </a:r>
          </a:p>
        </p:txBody>
      </p:sp>
      <p:sp>
        <p:nvSpPr>
          <p:cNvPr id="16" name="TextBox 15">
            <a:extLst>
              <a:ext uri="{FF2B5EF4-FFF2-40B4-BE49-F238E27FC236}">
                <a16:creationId xmlns:a16="http://schemas.microsoft.com/office/drawing/2014/main" id="{5A0825CC-A055-FA7B-4347-42BAC5A31AD6}"/>
              </a:ext>
            </a:extLst>
          </p:cNvPr>
          <p:cNvSpPr txBox="1"/>
          <p:nvPr/>
        </p:nvSpPr>
        <p:spPr>
          <a:xfrm>
            <a:off x="1858618" y="1948967"/>
            <a:ext cx="4006298" cy="461665"/>
          </a:xfrm>
          <a:prstGeom prst="rect">
            <a:avLst/>
          </a:prstGeom>
          <a:noFill/>
        </p:spPr>
        <p:txBody>
          <a:bodyPr wrap="square" rtlCol="0">
            <a:spAutoFit/>
          </a:bodyPr>
          <a:lstStyle/>
          <a:p>
            <a:pPr algn="ctr"/>
            <a:r>
              <a:rPr lang="en-CA" sz="2400" b="1" dirty="0">
                <a:solidFill>
                  <a:schemeClr val="accent6">
                    <a:lumMod val="75000"/>
                  </a:schemeClr>
                </a:solidFill>
              </a:rPr>
              <a:t>Plant and nurture shade trees</a:t>
            </a:r>
          </a:p>
        </p:txBody>
      </p:sp>
      <p:sp>
        <p:nvSpPr>
          <p:cNvPr id="17" name="TextBox 16">
            <a:extLst>
              <a:ext uri="{FF2B5EF4-FFF2-40B4-BE49-F238E27FC236}">
                <a16:creationId xmlns:a16="http://schemas.microsoft.com/office/drawing/2014/main" id="{5BC53DC8-7A81-BF8B-065B-2BCD3A53FB83}"/>
              </a:ext>
            </a:extLst>
          </p:cNvPr>
          <p:cNvSpPr txBox="1"/>
          <p:nvPr/>
        </p:nvSpPr>
        <p:spPr>
          <a:xfrm>
            <a:off x="5144950" y="3837261"/>
            <a:ext cx="2928730" cy="830997"/>
          </a:xfrm>
          <a:prstGeom prst="rect">
            <a:avLst/>
          </a:prstGeom>
          <a:noFill/>
        </p:spPr>
        <p:txBody>
          <a:bodyPr wrap="square" rtlCol="0">
            <a:spAutoFit/>
          </a:bodyPr>
          <a:lstStyle/>
          <a:p>
            <a:pPr algn="ctr"/>
            <a:r>
              <a:rPr lang="en-CA" sz="2400" b="1" dirty="0">
                <a:solidFill>
                  <a:schemeClr val="accent6">
                    <a:lumMod val="75000"/>
                  </a:schemeClr>
                </a:solidFill>
              </a:rPr>
              <a:t>Know your neighbours</a:t>
            </a:r>
          </a:p>
        </p:txBody>
      </p:sp>
      <p:sp>
        <p:nvSpPr>
          <p:cNvPr id="18" name="TextBox 17">
            <a:extLst>
              <a:ext uri="{FF2B5EF4-FFF2-40B4-BE49-F238E27FC236}">
                <a16:creationId xmlns:a16="http://schemas.microsoft.com/office/drawing/2014/main" id="{1C9E48DC-0207-6335-1179-D98BC142D98D}"/>
              </a:ext>
            </a:extLst>
          </p:cNvPr>
          <p:cNvSpPr txBox="1"/>
          <p:nvPr/>
        </p:nvSpPr>
        <p:spPr>
          <a:xfrm>
            <a:off x="677743" y="4364405"/>
            <a:ext cx="2928730" cy="830997"/>
          </a:xfrm>
          <a:prstGeom prst="rect">
            <a:avLst/>
          </a:prstGeom>
          <a:noFill/>
        </p:spPr>
        <p:txBody>
          <a:bodyPr wrap="square" rtlCol="0">
            <a:spAutoFit/>
          </a:bodyPr>
          <a:lstStyle/>
          <a:p>
            <a:pPr algn="ctr"/>
            <a:r>
              <a:rPr lang="en-CA" sz="2400" b="1" dirty="0">
                <a:solidFill>
                  <a:schemeClr val="accent6">
                    <a:lumMod val="75000"/>
                  </a:schemeClr>
                </a:solidFill>
              </a:rPr>
              <a:t>Stay informed &amp; share successes</a:t>
            </a:r>
          </a:p>
        </p:txBody>
      </p:sp>
    </p:spTree>
    <p:extLst>
      <p:ext uri="{BB962C8B-B14F-4D97-AF65-F5344CB8AC3E}">
        <p14:creationId xmlns:p14="http://schemas.microsoft.com/office/powerpoint/2010/main" val="35354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1000"/>
                                        <p:tgtEl>
                                          <p:spTgt spid="14">
                                            <p:txEl>
                                              <p:pRg st="0" end="0"/>
                                            </p:txEl>
                                          </p:spTgt>
                                        </p:tgtEl>
                                      </p:cBhvr>
                                    </p:animEffect>
                                    <p:anim calcmode="lin" valueType="num">
                                      <p:cBhvr>
                                        <p:cTn id="3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1000"/>
                                        <p:tgtEl>
                                          <p:spTgt spid="15">
                                            <p:txEl>
                                              <p:pRg st="0" end="0"/>
                                            </p:txEl>
                                          </p:spTgt>
                                        </p:tgtEl>
                                      </p:cBhvr>
                                    </p:animEffect>
                                    <p:anim calcmode="lin" valueType="num">
                                      <p:cBhvr>
                                        <p:cTn id="4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1000"/>
                                        <p:tgtEl>
                                          <p:spTgt spid="16">
                                            <p:txEl>
                                              <p:pRg st="0" end="0"/>
                                            </p:txEl>
                                          </p:spTgt>
                                        </p:tgtEl>
                                      </p:cBhvr>
                                    </p:animEffect>
                                    <p:anim calcmode="lin" valueType="num">
                                      <p:cBhvr>
                                        <p:cTn id="4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fade">
                                      <p:cBhvr>
                                        <p:cTn id="53" dur="1000"/>
                                        <p:tgtEl>
                                          <p:spTgt spid="17">
                                            <p:txEl>
                                              <p:pRg st="0" end="0"/>
                                            </p:txEl>
                                          </p:spTgt>
                                        </p:tgtEl>
                                      </p:cBhvr>
                                    </p:animEffect>
                                    <p:anim calcmode="lin" valueType="num">
                                      <p:cBhvr>
                                        <p:cTn id="5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fade">
                                      <p:cBhvr>
                                        <p:cTn id="60" dur="1000"/>
                                        <p:tgtEl>
                                          <p:spTgt spid="18">
                                            <p:txEl>
                                              <p:pRg st="0" end="0"/>
                                            </p:txEl>
                                          </p:spTgt>
                                        </p:tgtEl>
                                      </p:cBhvr>
                                    </p:animEffect>
                                    <p:anim calcmode="lin" valueType="num">
                                      <p:cBhvr>
                                        <p:cTn id="6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30"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4" name="Freeform: Shape 3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21C9A7-35DD-1BF2-5D6C-E5E323318EF9}"/>
              </a:ext>
            </a:extLst>
          </p:cNvPr>
          <p:cNvSpPr>
            <a:spLocks noGrp="1"/>
          </p:cNvSpPr>
          <p:nvPr>
            <p:ph type="title"/>
          </p:nvPr>
        </p:nvSpPr>
        <p:spPr>
          <a:xfrm>
            <a:off x="592281" y="1014574"/>
            <a:ext cx="7294297" cy="2226769"/>
          </a:xfrm>
        </p:spPr>
        <p:txBody>
          <a:bodyPr vert="horz" lIns="91440" tIns="45720" rIns="91440" bIns="45720" rtlCol="0" anchor="ctr">
            <a:normAutofit/>
          </a:bodyPr>
          <a:lstStyle/>
          <a:p>
            <a:pPr eaLnBrk="1" hangingPunct="1">
              <a:lnSpc>
                <a:spcPct val="90000"/>
              </a:lnSpc>
            </a:pPr>
            <a:r>
              <a:rPr lang="en-US" sz="4200" kern="1200" dirty="0">
                <a:solidFill>
                  <a:schemeClr val="bg1"/>
                </a:solidFill>
                <a:latin typeface="+mj-lt"/>
                <a:ea typeface="+mj-ea"/>
                <a:cs typeface="+mj-cs"/>
              </a:rPr>
              <a:t>Membership</a:t>
            </a:r>
            <a:br>
              <a:rPr lang="en-US" sz="4200" kern="1200" dirty="0">
                <a:solidFill>
                  <a:schemeClr val="bg1"/>
                </a:solidFill>
                <a:latin typeface="+mj-lt"/>
                <a:ea typeface="+mj-ea"/>
                <a:cs typeface="+mj-cs"/>
              </a:rPr>
            </a:br>
            <a:r>
              <a:rPr lang="en-US" sz="4200" kern="1200" dirty="0">
                <a:solidFill>
                  <a:schemeClr val="bg1"/>
                </a:solidFill>
                <a:latin typeface="+mj-lt"/>
                <a:ea typeface="+mj-ea"/>
                <a:cs typeface="+mj-cs"/>
              </a:rPr>
              <a:t> – </a:t>
            </a:r>
            <a:r>
              <a:rPr lang="en-US" sz="4200" i="1" kern="1200" dirty="0">
                <a:solidFill>
                  <a:schemeClr val="bg1"/>
                </a:solidFill>
                <a:latin typeface="+mj-lt"/>
                <a:ea typeface="+mj-ea"/>
                <a:cs typeface="+mj-cs"/>
              </a:rPr>
              <a:t>Susan </a:t>
            </a:r>
            <a:r>
              <a:rPr lang="en-US" sz="4200" i="1" kern="1200" dirty="0" err="1">
                <a:solidFill>
                  <a:schemeClr val="bg1"/>
                </a:solidFill>
                <a:latin typeface="+mj-lt"/>
                <a:ea typeface="+mj-ea"/>
                <a:cs typeface="+mj-cs"/>
              </a:rPr>
              <a:t>Chell</a:t>
            </a:r>
            <a:endParaRPr lang="en-US" sz="4200" i="1" kern="1200" dirty="0">
              <a:solidFill>
                <a:schemeClr val="bg1"/>
              </a:solidFill>
              <a:latin typeface="+mj-lt"/>
              <a:ea typeface="+mj-ea"/>
              <a:cs typeface="+mj-cs"/>
            </a:endParaRPr>
          </a:p>
        </p:txBody>
      </p:sp>
      <p:sp>
        <p:nvSpPr>
          <p:cNvPr id="4" name="Footer Placeholder 3">
            <a:extLst>
              <a:ext uri="{FF2B5EF4-FFF2-40B4-BE49-F238E27FC236}">
                <a16:creationId xmlns:a16="http://schemas.microsoft.com/office/drawing/2014/main" id="{BB296A5C-ADDB-565E-BA00-011C848D3353}"/>
              </a:ext>
            </a:extLst>
          </p:cNvPr>
          <p:cNvSpPr>
            <a:spLocks noGrp="1"/>
          </p:cNvSpPr>
          <p:nvPr>
            <p:ph type="ftr" sz="quarter" idx="11"/>
          </p:nvPr>
        </p:nvSpPr>
        <p:spPr>
          <a:xfrm rot="5400000">
            <a:off x="7529634" y="4033684"/>
            <a:ext cx="2743200" cy="640080"/>
          </a:xfrm>
        </p:spPr>
        <p:txBody>
          <a:bodyPr vert="horz" lIns="91440" tIns="45720" rIns="91440" bIns="45720" rtlCol="0" anchor="ctr">
            <a:normAutofit/>
          </a:bodyPr>
          <a:lstStyle/>
          <a:p>
            <a:pPr>
              <a:spcAft>
                <a:spcPts val="600"/>
              </a:spcAft>
              <a:defRPr/>
            </a:pPr>
            <a:r>
              <a:rPr lang="en-US" sz="900" kern="1200">
                <a:solidFill>
                  <a:schemeClr val="tx2"/>
                </a:solidFill>
                <a:latin typeface="+mn-lt"/>
                <a:ea typeface="+mn-ea"/>
                <a:cs typeface="+mn-cs"/>
              </a:rPr>
              <a:t>Civic Hospital Neighbourhood Association</a:t>
            </a:r>
          </a:p>
        </p:txBody>
      </p:sp>
    </p:spTree>
    <p:extLst>
      <p:ext uri="{BB962C8B-B14F-4D97-AF65-F5344CB8AC3E}">
        <p14:creationId xmlns:p14="http://schemas.microsoft.com/office/powerpoint/2010/main" val="34313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E28F8-A0FF-16AD-C9D9-990FC77A79EA}"/>
              </a:ext>
            </a:extLst>
          </p:cNvPr>
          <p:cNvSpPr>
            <a:spLocks noGrp="1"/>
          </p:cNvSpPr>
          <p:nvPr>
            <p:ph type="dt" sz="half" idx="10"/>
          </p:nvPr>
        </p:nvSpPr>
        <p:spPr/>
        <p:txBody>
          <a:bodyPr/>
          <a:lstStyle/>
          <a:p>
            <a:pPr>
              <a:defRPr/>
            </a:pPr>
            <a:r>
              <a:rPr lang="en-US"/>
              <a:t>November 8, 2016</a:t>
            </a:r>
            <a:endParaRPr lang="en-US" dirty="0"/>
          </a:p>
        </p:txBody>
      </p:sp>
      <p:sp>
        <p:nvSpPr>
          <p:cNvPr id="3" name="Footer Placeholder 2">
            <a:extLst>
              <a:ext uri="{FF2B5EF4-FFF2-40B4-BE49-F238E27FC236}">
                <a16:creationId xmlns:a16="http://schemas.microsoft.com/office/drawing/2014/main" id="{42606C71-0A6C-CF38-0BDF-34A18D96FEFF}"/>
              </a:ext>
            </a:extLst>
          </p:cNvPr>
          <p:cNvSpPr>
            <a:spLocks noGrp="1"/>
          </p:cNvSpPr>
          <p:nvPr>
            <p:ph type="ftr" sz="quarter" idx="11"/>
          </p:nvPr>
        </p:nvSpPr>
        <p:spPr/>
        <p:txBody>
          <a:bodyPr/>
          <a:lstStyle/>
          <a:p>
            <a:pPr>
              <a:defRPr/>
            </a:pPr>
            <a:r>
              <a:rPr lang="en-US"/>
              <a:t>Civic Hospital Neighbourhood Association</a:t>
            </a:r>
            <a:endParaRPr lang="en-US" dirty="0"/>
          </a:p>
        </p:txBody>
      </p:sp>
      <p:sp>
        <p:nvSpPr>
          <p:cNvPr id="4" name="Slide Number Placeholder 3">
            <a:extLst>
              <a:ext uri="{FF2B5EF4-FFF2-40B4-BE49-F238E27FC236}">
                <a16:creationId xmlns:a16="http://schemas.microsoft.com/office/drawing/2014/main" id="{F9B050AA-F855-7A76-E936-8C6A03D8287C}"/>
              </a:ext>
            </a:extLst>
          </p:cNvPr>
          <p:cNvSpPr>
            <a:spLocks noGrp="1"/>
          </p:cNvSpPr>
          <p:nvPr>
            <p:ph type="sldNum" sz="quarter" idx="12"/>
          </p:nvPr>
        </p:nvSpPr>
        <p:spPr/>
        <p:txBody>
          <a:bodyPr/>
          <a:lstStyle/>
          <a:p>
            <a:pPr>
              <a:defRPr/>
            </a:pPr>
            <a:fld id="{51482710-2D0B-4AF9-B9E8-C7D485126C4C}" type="slidenum">
              <a:rPr lang="en-CA" smtClean="0"/>
              <a:pPr>
                <a:defRPr/>
              </a:pPr>
              <a:t>6</a:t>
            </a:fld>
            <a:endParaRPr lang="en-CA"/>
          </a:p>
        </p:txBody>
      </p:sp>
      <p:pic>
        <p:nvPicPr>
          <p:cNvPr id="6" name="Picture 5" descr="A picture containing text, screenshot, website, online advertising&#10;&#10;Description automatically generated">
            <a:extLst>
              <a:ext uri="{FF2B5EF4-FFF2-40B4-BE49-F238E27FC236}">
                <a16:creationId xmlns:a16="http://schemas.microsoft.com/office/drawing/2014/main" id="{0293C680-DFDB-8803-91EC-0C63DAB1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96" y="1"/>
            <a:ext cx="9313396" cy="7250302"/>
          </a:xfrm>
          <a:prstGeom prst="rect">
            <a:avLst/>
          </a:prstGeom>
        </p:spPr>
      </p:pic>
    </p:spTree>
    <p:extLst>
      <p:ext uri="{BB962C8B-B14F-4D97-AF65-F5344CB8AC3E}">
        <p14:creationId xmlns:p14="http://schemas.microsoft.com/office/powerpoint/2010/main" val="344870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01FA9-E2B0-AF34-51AE-816442BC5048}"/>
              </a:ext>
            </a:extLst>
          </p:cNvPr>
          <p:cNvSpPr>
            <a:spLocks noGrp="1"/>
          </p:cNvSpPr>
          <p:nvPr>
            <p:ph type="dt" sz="half" idx="10"/>
          </p:nvPr>
        </p:nvSpPr>
        <p:spPr/>
        <p:txBody>
          <a:bodyPr/>
          <a:lstStyle/>
          <a:p>
            <a:pPr>
              <a:defRPr/>
            </a:pPr>
            <a:r>
              <a:rPr lang="en-US"/>
              <a:t>November 8, 2016</a:t>
            </a:r>
            <a:endParaRPr lang="en-US" dirty="0"/>
          </a:p>
        </p:txBody>
      </p:sp>
      <p:sp>
        <p:nvSpPr>
          <p:cNvPr id="3" name="Footer Placeholder 2">
            <a:extLst>
              <a:ext uri="{FF2B5EF4-FFF2-40B4-BE49-F238E27FC236}">
                <a16:creationId xmlns:a16="http://schemas.microsoft.com/office/drawing/2014/main" id="{BFCB584B-9820-C4A2-19F5-96AF50B95943}"/>
              </a:ext>
            </a:extLst>
          </p:cNvPr>
          <p:cNvSpPr>
            <a:spLocks noGrp="1"/>
          </p:cNvSpPr>
          <p:nvPr>
            <p:ph type="ftr" sz="quarter" idx="11"/>
          </p:nvPr>
        </p:nvSpPr>
        <p:spPr/>
        <p:txBody>
          <a:bodyPr/>
          <a:lstStyle/>
          <a:p>
            <a:pPr>
              <a:defRPr/>
            </a:pPr>
            <a:r>
              <a:rPr lang="en-US"/>
              <a:t>Civic Hospital Neighbourhood Association</a:t>
            </a:r>
            <a:endParaRPr lang="en-US" dirty="0"/>
          </a:p>
        </p:txBody>
      </p:sp>
      <p:sp>
        <p:nvSpPr>
          <p:cNvPr id="4" name="Slide Number Placeholder 3">
            <a:extLst>
              <a:ext uri="{FF2B5EF4-FFF2-40B4-BE49-F238E27FC236}">
                <a16:creationId xmlns:a16="http://schemas.microsoft.com/office/drawing/2014/main" id="{F7F63784-B50E-4FA9-9BA7-7B92A133FE09}"/>
              </a:ext>
            </a:extLst>
          </p:cNvPr>
          <p:cNvSpPr>
            <a:spLocks noGrp="1"/>
          </p:cNvSpPr>
          <p:nvPr>
            <p:ph type="sldNum" sz="quarter" idx="12"/>
          </p:nvPr>
        </p:nvSpPr>
        <p:spPr/>
        <p:txBody>
          <a:bodyPr/>
          <a:lstStyle/>
          <a:p>
            <a:pPr>
              <a:defRPr/>
            </a:pPr>
            <a:fld id="{51482710-2D0B-4AF9-B9E8-C7D485126C4C}" type="slidenum">
              <a:rPr lang="en-CA" smtClean="0"/>
              <a:pPr>
                <a:defRPr/>
              </a:pPr>
              <a:t>7</a:t>
            </a:fld>
            <a:endParaRPr lang="en-CA"/>
          </a:p>
        </p:txBody>
      </p:sp>
      <p:pic>
        <p:nvPicPr>
          <p:cNvPr id="6" name="Picture 5" descr="A close-up of a website&#10;&#10;Description automatically generated with low confidence">
            <a:extLst>
              <a:ext uri="{FF2B5EF4-FFF2-40B4-BE49-F238E27FC236}">
                <a16:creationId xmlns:a16="http://schemas.microsoft.com/office/drawing/2014/main" id="{9D504A78-D7CD-1523-43DB-7FB918286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7053473"/>
          </a:xfrm>
          <a:prstGeom prst="rect">
            <a:avLst/>
          </a:prstGeom>
        </p:spPr>
      </p:pic>
    </p:spTree>
    <p:extLst>
      <p:ext uri="{BB962C8B-B14F-4D97-AF65-F5344CB8AC3E}">
        <p14:creationId xmlns:p14="http://schemas.microsoft.com/office/powerpoint/2010/main" val="387397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7" name="Rectangle 133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high angle view of a city&#10;&#10;Description automatically generated with low confidence">
            <a:extLst>
              <a:ext uri="{FF2B5EF4-FFF2-40B4-BE49-F238E27FC236}">
                <a16:creationId xmlns:a16="http://schemas.microsoft.com/office/drawing/2014/main" id="{1CEB7699-2AD0-E96A-0529-B2FE54FBE3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772" t="6483" r="35474" b="1"/>
          <a:stretch/>
        </p:blipFill>
        <p:spPr bwMode="auto">
          <a:xfrm>
            <a:off x="2642616" y="10"/>
            <a:ext cx="6501384" cy="6857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33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58485" y="1122363"/>
            <a:ext cx="3017520" cy="3204134"/>
          </a:xfrm>
        </p:spPr>
        <p:txBody>
          <a:bodyPr vert="horz" lIns="91440" tIns="45720" rIns="91440" bIns="45720" rtlCol="0" anchor="b">
            <a:normAutofit/>
          </a:bodyPr>
          <a:lstStyle/>
          <a:p>
            <a:pPr eaLnBrk="1" hangingPunct="1">
              <a:lnSpc>
                <a:spcPct val="90000"/>
              </a:lnSpc>
            </a:pPr>
            <a:r>
              <a:rPr lang="en-US" sz="3600" b="1" dirty="0">
                <a:solidFill>
                  <a:schemeClr val="accent1">
                    <a:lumMod val="75000"/>
                  </a:schemeClr>
                </a:solidFill>
                <a:latin typeface="+mj-lt"/>
                <a:ea typeface="+mj-ea"/>
                <a:cs typeface="+mj-cs"/>
              </a:rPr>
              <a:t>New Ottawa Hospital </a:t>
            </a:r>
            <a:r>
              <a:rPr lang="en-US" sz="3600" b="1" dirty="0">
                <a:solidFill>
                  <a:schemeClr val="accent1">
                    <a:lumMod val="75000"/>
                  </a:schemeClr>
                </a:solidFill>
                <a:effectLst/>
                <a:latin typeface="+mj-lt"/>
                <a:ea typeface="+mj-ea"/>
                <a:cs typeface="+mj-cs"/>
              </a:rPr>
              <a:t>Advisory Council</a:t>
            </a:r>
            <a:br>
              <a:rPr lang="en-US" altLang="en-US" sz="3600" dirty="0">
                <a:solidFill>
                  <a:schemeClr val="accent1">
                    <a:lumMod val="75000"/>
                  </a:schemeClr>
                </a:solidFill>
                <a:latin typeface="+mj-lt"/>
                <a:ea typeface="+mj-ea"/>
                <a:cs typeface="+mj-cs"/>
              </a:rPr>
            </a:br>
            <a:br>
              <a:rPr lang="en-US" altLang="en-US" sz="3600" dirty="0">
                <a:solidFill>
                  <a:schemeClr val="accent1">
                    <a:lumMod val="75000"/>
                  </a:schemeClr>
                </a:solidFill>
                <a:latin typeface="+mj-lt"/>
                <a:ea typeface="+mj-ea"/>
                <a:cs typeface="+mj-cs"/>
              </a:rPr>
            </a:br>
            <a:r>
              <a:rPr lang="en-US" altLang="en-US" sz="3600" i="1" dirty="0">
                <a:solidFill>
                  <a:schemeClr val="accent1">
                    <a:lumMod val="75000"/>
                  </a:schemeClr>
                </a:solidFill>
                <a:latin typeface="+mj-lt"/>
                <a:ea typeface="+mj-ea"/>
                <a:cs typeface="+mj-cs"/>
              </a:rPr>
              <a:t>Alison Taylor</a:t>
            </a:r>
          </a:p>
        </p:txBody>
      </p:sp>
      <p:sp>
        <p:nvSpPr>
          <p:cNvPr id="13331" name="Rectangle 133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33" name="Rectangle 133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1269240" y="6356350"/>
            <a:ext cx="210676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Aft>
                <a:spcPts val="600"/>
              </a:spcAft>
              <a:defRPr/>
            </a:pPr>
            <a:r>
              <a:rPr lang="en-US" altLang="en-US" sz="900" kern="1200">
                <a:solidFill>
                  <a:schemeClr val="tx1">
                    <a:lumMod val="50000"/>
                    <a:lumOff val="5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52599755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30"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4" name="Freeform: Shape 3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21C9A7-35DD-1BF2-5D6C-E5E323318EF9}"/>
              </a:ext>
            </a:extLst>
          </p:cNvPr>
          <p:cNvSpPr>
            <a:spLocks noGrp="1"/>
          </p:cNvSpPr>
          <p:nvPr>
            <p:ph type="title"/>
          </p:nvPr>
        </p:nvSpPr>
        <p:spPr>
          <a:xfrm>
            <a:off x="592281" y="1014574"/>
            <a:ext cx="7294297" cy="2226769"/>
          </a:xfrm>
        </p:spPr>
        <p:txBody>
          <a:bodyPr vert="horz" lIns="91440" tIns="45720" rIns="91440" bIns="45720" rtlCol="0" anchor="ctr">
            <a:normAutofit/>
          </a:bodyPr>
          <a:lstStyle/>
          <a:p>
            <a:pPr eaLnBrk="1" hangingPunct="1">
              <a:lnSpc>
                <a:spcPct val="90000"/>
              </a:lnSpc>
            </a:pPr>
            <a:r>
              <a:rPr lang="en-US" sz="4200" kern="1200" dirty="0">
                <a:solidFill>
                  <a:schemeClr val="bg1"/>
                </a:solidFill>
                <a:latin typeface="+mj-lt"/>
                <a:ea typeface="+mj-ea"/>
                <a:cs typeface="+mj-cs"/>
              </a:rPr>
              <a:t>Transportation</a:t>
            </a:r>
            <a:br>
              <a:rPr lang="en-US" sz="4200" kern="1200" dirty="0">
                <a:solidFill>
                  <a:schemeClr val="bg1"/>
                </a:solidFill>
                <a:latin typeface="+mj-lt"/>
                <a:ea typeface="+mj-ea"/>
                <a:cs typeface="+mj-cs"/>
              </a:rPr>
            </a:br>
            <a:r>
              <a:rPr lang="en-US" sz="4200" kern="1200" dirty="0">
                <a:solidFill>
                  <a:schemeClr val="bg1"/>
                </a:solidFill>
                <a:latin typeface="+mj-lt"/>
                <a:ea typeface="+mj-ea"/>
                <a:cs typeface="+mj-cs"/>
              </a:rPr>
              <a:t> – </a:t>
            </a:r>
            <a:r>
              <a:rPr lang="en-US" sz="4200" i="1" kern="1200" dirty="0">
                <a:solidFill>
                  <a:schemeClr val="bg1"/>
                </a:solidFill>
                <a:latin typeface="+mj-lt"/>
                <a:ea typeface="+mj-ea"/>
                <a:cs typeface="+mj-cs"/>
              </a:rPr>
              <a:t>Luanne </a:t>
            </a:r>
            <a:r>
              <a:rPr lang="en-US" sz="4200" i="1" kern="1200" dirty="0" err="1">
                <a:solidFill>
                  <a:schemeClr val="bg1"/>
                </a:solidFill>
                <a:latin typeface="+mj-lt"/>
                <a:ea typeface="+mj-ea"/>
                <a:cs typeface="+mj-cs"/>
              </a:rPr>
              <a:t>Calcutt</a:t>
            </a:r>
            <a:endParaRPr lang="en-US" sz="4200" i="1" kern="1200" dirty="0">
              <a:solidFill>
                <a:schemeClr val="bg1"/>
              </a:solidFill>
              <a:latin typeface="+mj-lt"/>
              <a:ea typeface="+mj-ea"/>
              <a:cs typeface="+mj-cs"/>
            </a:endParaRPr>
          </a:p>
        </p:txBody>
      </p:sp>
      <p:sp>
        <p:nvSpPr>
          <p:cNvPr id="4" name="Footer Placeholder 3">
            <a:extLst>
              <a:ext uri="{FF2B5EF4-FFF2-40B4-BE49-F238E27FC236}">
                <a16:creationId xmlns:a16="http://schemas.microsoft.com/office/drawing/2014/main" id="{BB296A5C-ADDB-565E-BA00-011C848D3353}"/>
              </a:ext>
            </a:extLst>
          </p:cNvPr>
          <p:cNvSpPr>
            <a:spLocks noGrp="1"/>
          </p:cNvSpPr>
          <p:nvPr>
            <p:ph type="ftr" sz="quarter" idx="11"/>
          </p:nvPr>
        </p:nvSpPr>
        <p:spPr>
          <a:xfrm rot="5400000">
            <a:off x="7529634" y="4033684"/>
            <a:ext cx="2743200" cy="640080"/>
          </a:xfrm>
        </p:spPr>
        <p:txBody>
          <a:bodyPr vert="horz" lIns="91440" tIns="45720" rIns="91440" bIns="45720" rtlCol="0" anchor="ctr">
            <a:normAutofit/>
          </a:bodyPr>
          <a:lstStyle/>
          <a:p>
            <a:pPr>
              <a:spcAft>
                <a:spcPts val="600"/>
              </a:spcAft>
              <a:defRPr/>
            </a:pPr>
            <a:r>
              <a:rPr lang="en-US" sz="900" kern="1200">
                <a:solidFill>
                  <a:schemeClr val="tx2"/>
                </a:solidFill>
                <a:latin typeface="+mn-lt"/>
                <a:ea typeface="+mn-ea"/>
                <a:cs typeface="+mn-cs"/>
              </a:rPr>
              <a:t>Civic Hospital Neighbourhood Association</a:t>
            </a:r>
          </a:p>
        </p:txBody>
      </p:sp>
    </p:spTree>
    <p:extLst>
      <p:ext uri="{BB962C8B-B14F-4D97-AF65-F5344CB8AC3E}">
        <p14:creationId xmlns:p14="http://schemas.microsoft.com/office/powerpoint/2010/main" val="15792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Titl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TotalTime>
  <Words>1634</Words>
  <Application>Microsoft Office PowerPoint</Application>
  <PresentationFormat>On-screen Show (4:3)</PresentationFormat>
  <Paragraphs>195</Paragraphs>
  <Slides>37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vt:lpstr>
      <vt:lpstr>Calibri Light</vt:lpstr>
      <vt:lpstr>Cambria</vt:lpstr>
      <vt:lpstr>Roboto</vt:lpstr>
      <vt:lpstr>(Default) Title Master</vt:lpstr>
      <vt:lpstr>PowerPoint Presentation</vt:lpstr>
      <vt:lpstr>CHNA Agenda</vt:lpstr>
      <vt:lpstr>Environment – Laurel McIvor</vt:lpstr>
      <vt:lpstr>Community Climate Resiliency </vt:lpstr>
      <vt:lpstr>Membership  – Susan Chell</vt:lpstr>
      <vt:lpstr>PowerPoint Presentation</vt:lpstr>
      <vt:lpstr>PowerPoint Presentation</vt:lpstr>
      <vt:lpstr>New Ottawa Hospital Advisory Council  Alison Taylor</vt:lpstr>
      <vt:lpstr>Transportation  – Luanne Calcutt</vt:lpstr>
      <vt:lpstr>CHNA Transportation Committee</vt:lpstr>
      <vt:lpstr>Sherwood Neighbourhood Traffic Calming Luanne Calcutt</vt:lpstr>
      <vt:lpstr>PowerPoint Presentation</vt:lpstr>
      <vt:lpstr>PowerPoint Presentation</vt:lpstr>
      <vt:lpstr>   New Campus Development (NCD) Transportation Strategies  CHNA Response - Luanne Calcutt</vt:lpstr>
      <vt:lpstr>1. Neighbourhood Traffic Management (NTMS)</vt:lpstr>
      <vt:lpstr>2. Transportation Demand Management Strategy (TDM)</vt:lpstr>
      <vt:lpstr>3. Off Site Parking Strategy (OPS)</vt:lpstr>
      <vt:lpstr>PowerPoint Presentation</vt:lpstr>
      <vt:lpstr>4. Transportation Monitoring Strategy (TMS)</vt:lpstr>
      <vt:lpstr>History and Heritage  – Matt Lemay</vt:lpstr>
      <vt:lpstr>History and Heritage - Matt Lemay </vt:lpstr>
      <vt:lpstr>2023 CHNA Planning and Development Tool Kit Updated  Karen Wright for Linda Niksic</vt:lpstr>
      <vt:lpstr>PowerPoint Presentation</vt:lpstr>
      <vt:lpstr>PowerPoint Presentation</vt:lpstr>
      <vt:lpstr>1081 Carling Subcommittee  Co-chair: Nicholas Eisner  CHNA Executive Liaison: Luanne Calcutt</vt:lpstr>
      <vt:lpstr>Issue</vt:lpstr>
      <vt:lpstr>PowerPoint Presentation</vt:lpstr>
      <vt:lpstr>Shadow Impacts on the Central Experimental Farm</vt:lpstr>
      <vt:lpstr>CHNA Lobbying and Outreach</vt:lpstr>
      <vt:lpstr>Home Security and Fraud Prevention  – Shane Quinn</vt:lpstr>
      <vt:lpstr>PowerPoint Presentation</vt:lpstr>
      <vt:lpstr>PowerPoint Presentation</vt:lpstr>
      <vt:lpstr>2023 CHNA Openings  Karen Wright</vt:lpstr>
      <vt:lpstr>2023 CHNA Openings</vt:lpstr>
      <vt:lpstr>2023 CHNA Openings</vt:lpstr>
      <vt:lpstr>Kitchissippi Updates Q&amp;A  Councillor Jeff Leiper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Wright</dc:creator>
  <cp:lastModifiedBy>Karen Wright</cp:lastModifiedBy>
  <cp:revision>84</cp:revision>
  <cp:lastPrinted>2023-06-06T17:38:05Z</cp:lastPrinted>
  <dcterms:created xsi:type="dcterms:W3CDTF">2019-11-13T16:41:46Z</dcterms:created>
  <dcterms:modified xsi:type="dcterms:W3CDTF">2023-06-07T17:51:10Z</dcterms:modified>
</cp:coreProperties>
</file>