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27"/>
  </p:notesMasterIdLst>
  <p:sldIdLst>
    <p:sldId id="256" r:id="rId2"/>
    <p:sldId id="257" r:id="rId3"/>
    <p:sldId id="262" r:id="rId4"/>
    <p:sldId id="259" r:id="rId5"/>
    <p:sldId id="261" r:id="rId6"/>
    <p:sldId id="265" r:id="rId7"/>
    <p:sldId id="260" r:id="rId8"/>
    <p:sldId id="258" r:id="rId9"/>
    <p:sldId id="264" r:id="rId10"/>
    <p:sldId id="270" r:id="rId11"/>
    <p:sldId id="268" r:id="rId12"/>
    <p:sldId id="277" r:id="rId13"/>
    <p:sldId id="282" r:id="rId14"/>
    <p:sldId id="267" r:id="rId15"/>
    <p:sldId id="263" r:id="rId16"/>
    <p:sldId id="278" r:id="rId17"/>
    <p:sldId id="272" r:id="rId18"/>
    <p:sldId id="273" r:id="rId19"/>
    <p:sldId id="275" r:id="rId20"/>
    <p:sldId id="276" r:id="rId21"/>
    <p:sldId id="271" r:id="rId22"/>
    <p:sldId id="279" r:id="rId23"/>
    <p:sldId id="28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65" autoAdjust="0"/>
  </p:normalViewPr>
  <p:slideViewPr>
    <p:cSldViewPr snapToGrid="0" snapToObjects="1">
      <p:cViewPr varScale="1">
        <p:scale>
          <a:sx n="93" d="100"/>
          <a:sy n="93" d="100"/>
        </p:scale>
        <p:origin x="13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C4DBB2-FFD5-4D5F-B40F-4BB90A81032E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57E99A-C88F-4E31-908A-4771DB945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24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7E99A-C88F-4E31-908A-4771DB945B1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94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617780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7E99A-C88F-4E31-908A-4771DB945B1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5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7437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3367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11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40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7E99A-C88F-4E31-908A-4771DB945B1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91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506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7E99A-C88F-4E31-908A-4771DB945B1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1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7E99A-C88F-4E31-908A-4771DB945B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1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7E99A-C88F-4E31-908A-4771DB945B1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9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7E99A-C88F-4E31-908A-4771DB945B1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94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4120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8972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72940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56295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ivicLettersHomePa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54950" y="6286500"/>
            <a:ext cx="8318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4447A-34F9-4238-8275-08BCBEB824CA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0A69-00D0-4E84-8A6D-32BC91EB3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41AF2-5D1B-45B0-9251-5BC782DD9EB1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FB804-E312-437D-AA69-E7C24D3C9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ivicLettersHomePa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54950" y="6286500"/>
            <a:ext cx="8318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04E85-2A45-4B41-8F53-3DC54DBA771A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A945C-7500-483E-9E77-B285DD4CB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112A2-8BE4-4716-A9A6-65952BE6F7CC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75E5-15E5-4C31-9B7A-7FC153AAE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73E88-944A-4787-B961-558251269C3F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1EB60-4477-44C4-9296-1D6DF6EFF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B8980-E8B7-41B8-858B-6A21AA246322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722F0-0010-4360-919A-40AC9E10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0EC8-D1EA-4043-8110-6159F96D7F0F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FADF-B107-4EA4-BC74-43493A1E2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1B37-59E7-4C4B-9092-D2D9699C789D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73DE8-C459-4D2E-9B58-85BF998CF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3927D-7B86-49F4-A8B3-EEA0104ACDF6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3877-F09D-4890-AA7A-8BA817E9E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052C8-656D-42B1-A772-9BE568B69F80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271A-96BC-480D-B003-A543C6B54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vicLettersHomePage.jpg"/>
          <p:cNvPicPr>
            <a:picLocks noChangeAspect="1"/>
          </p:cNvPicPr>
          <p:nvPr userDrawn="1"/>
        </p:nvPicPr>
        <p:blipFill>
          <a:blip r:embed="rId12">
            <a:alphaModFix amt="8000"/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tretch>
            <a:fillRect/>
          </a:stretch>
        </p:blipFill>
        <p:spPr>
          <a:xfrm>
            <a:off x="-398242" y="99882"/>
            <a:ext cx="11453493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606D4C-0083-44B2-9C67-278DC57E5CAB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4325" y="6356350"/>
            <a:ext cx="3360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C64C6B-7F93-4AB9-AF22-7A3279CC2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7" descr="CivicLettersHomePage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54950" y="6286500"/>
            <a:ext cx="8318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E939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ivicLettersHomeP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457200"/>
            <a:ext cx="677703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806450" y="4222750"/>
            <a:ext cx="7594600" cy="1752600"/>
          </a:xfrm>
        </p:spPr>
        <p:txBody>
          <a:bodyPr/>
          <a:lstStyle/>
          <a:p>
            <a:pPr eaLnBrk="1" hangingPunct="1"/>
            <a:r>
              <a:rPr lang="en-CA" b="1" dirty="0" smtClean="0">
                <a:solidFill>
                  <a:schemeClr val="tx1"/>
                </a:solidFill>
              </a:rPr>
              <a:t>Civic Hospital Neighbourhood Association Annual General Meeting</a:t>
            </a:r>
          </a:p>
          <a:p>
            <a:pPr eaLnBrk="1" hangingPunct="1"/>
            <a:r>
              <a:rPr lang="en-CA" b="1" dirty="0" smtClean="0">
                <a:solidFill>
                  <a:schemeClr val="tx1"/>
                </a:solidFill>
              </a:rPr>
              <a:t>Nov. 26, 2014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News: Parkdale Beautification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$22,000 in “Section 37” funds from developments on Parkdale </a:t>
            </a:r>
          </a:p>
          <a:p>
            <a:r>
              <a:rPr lang="en-US" dirty="0" smtClean="0"/>
              <a:t>Options: Benches, Welcome Signs, Flowers, Banners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News: TOH Community Advisory Council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If you want an insight to what is happening at the Ottawa Hospital, read the regular CAC report by our own Dr. Gisele </a:t>
            </a:r>
            <a:r>
              <a:rPr lang="en-US" dirty="0" err="1" smtClean="0"/>
              <a:t>Microys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5603" name="Picture 5" descr="o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8863" y="3533775"/>
            <a:ext cx="440372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News: A New Civic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 3. Announcement by Feds, Ag Canada and NCC</a:t>
            </a:r>
          </a:p>
          <a:p>
            <a:r>
              <a:rPr lang="en-US" dirty="0" smtClean="0"/>
              <a:t>Lease </a:t>
            </a:r>
            <a:r>
              <a:rPr lang="en-US" dirty="0"/>
              <a:t>of 60 acres </a:t>
            </a:r>
            <a:r>
              <a:rPr lang="en-US" dirty="0" smtClean="0"/>
              <a:t>of the Experimental Farm to </a:t>
            </a:r>
            <a:r>
              <a:rPr lang="en-US" dirty="0"/>
              <a:t>the Ottawa Hospital to build a new Civic </a:t>
            </a:r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3774017"/>
            <a:ext cx="2857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67" y="250205"/>
            <a:ext cx="4989689" cy="645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News: Hospital Parking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On Hold since February.  </a:t>
            </a:r>
          </a:p>
          <a:p>
            <a:r>
              <a:rPr lang="en-US" dirty="0" smtClean="0"/>
              <a:t>November announcement. </a:t>
            </a:r>
          </a:p>
          <a:p>
            <a:r>
              <a:rPr lang="en-US" dirty="0" smtClean="0"/>
              <a:t>Ruskin Garage application will </a:t>
            </a:r>
            <a:r>
              <a:rPr lang="en-US" b="1" dirty="0" smtClean="0"/>
              <a:t>not </a:t>
            </a:r>
            <a:r>
              <a:rPr lang="en-US" dirty="0" smtClean="0"/>
              <a:t>proceed.</a:t>
            </a:r>
          </a:p>
          <a:p>
            <a:pPr lvl="1"/>
            <a:r>
              <a:rPr lang="en-US" dirty="0" smtClean="0"/>
              <a:t>Expanding on campus parking</a:t>
            </a:r>
          </a:p>
          <a:p>
            <a:pPr lvl="1"/>
            <a:r>
              <a:rPr lang="en-US" dirty="0" smtClean="0"/>
              <a:t>Sept. 1, moved hundreds of staff offsite and out of P1, making space available to patients and visitors</a:t>
            </a:r>
          </a:p>
          <a:p>
            <a:pPr lvl="1"/>
            <a:r>
              <a:rPr lang="en-US" dirty="0" smtClean="0"/>
              <a:t> Focus is on the HI expansion and their 2020 Master Plan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50" y="704266"/>
            <a:ext cx="2697914" cy="2023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2014-2015 CHNA Executive Committee Election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b="1" dirty="0" smtClean="0"/>
              <a:t>Roles and Nominees (*returning)</a:t>
            </a:r>
          </a:p>
          <a:p>
            <a:pPr lvl="1"/>
            <a:r>
              <a:rPr lang="en-US" sz="2400" i="1" dirty="0" smtClean="0"/>
              <a:t>President – Karen Wright *</a:t>
            </a:r>
          </a:p>
          <a:p>
            <a:pPr lvl="1"/>
            <a:r>
              <a:rPr lang="en-US" sz="2400" i="1" dirty="0" smtClean="0"/>
              <a:t>Vice President – Peter </a:t>
            </a:r>
            <a:r>
              <a:rPr lang="en-US" sz="2400" i="1" dirty="0" err="1" smtClean="0"/>
              <a:t>Eady</a:t>
            </a:r>
            <a:r>
              <a:rPr lang="en-US" sz="2400" i="1" dirty="0" smtClean="0"/>
              <a:t>*</a:t>
            </a:r>
          </a:p>
          <a:p>
            <a:pPr lvl="1"/>
            <a:r>
              <a:rPr lang="en-US" sz="2400" i="1" dirty="0" smtClean="0"/>
              <a:t>Treasurer – Julie </a:t>
            </a:r>
            <a:r>
              <a:rPr lang="en-US" sz="2400" i="1" dirty="0" err="1" smtClean="0"/>
              <a:t>Westall</a:t>
            </a:r>
            <a:r>
              <a:rPr lang="en-US" sz="2400" i="1" dirty="0" smtClean="0"/>
              <a:t>*</a:t>
            </a:r>
          </a:p>
          <a:p>
            <a:pPr lvl="1"/>
            <a:r>
              <a:rPr lang="en-US" sz="2400" i="1" dirty="0" smtClean="0"/>
              <a:t>Development – Kathy Kennedy*</a:t>
            </a:r>
          </a:p>
          <a:p>
            <a:pPr lvl="1"/>
            <a:r>
              <a:rPr lang="en-US" sz="2400" i="1" dirty="0" smtClean="0"/>
              <a:t>Safety – Shane Quinn*</a:t>
            </a:r>
          </a:p>
          <a:p>
            <a:pPr lvl="1"/>
            <a:r>
              <a:rPr lang="en-US" sz="2400" i="1" dirty="0" smtClean="0"/>
              <a:t>Traffic  -  Luanne </a:t>
            </a:r>
            <a:r>
              <a:rPr lang="en-US" sz="2400" i="1" dirty="0" err="1" smtClean="0"/>
              <a:t>Calcutt</a:t>
            </a:r>
            <a:endParaRPr lang="en-US" sz="2400" i="1" dirty="0" smtClean="0"/>
          </a:p>
          <a:p>
            <a:pPr lvl="1"/>
            <a:r>
              <a:rPr lang="en-US" sz="2400" i="1" dirty="0" smtClean="0"/>
              <a:t>Communications  - Alyson Queen</a:t>
            </a:r>
          </a:p>
          <a:p>
            <a:pPr lvl="1"/>
            <a:r>
              <a:rPr lang="en-US" sz="2400" i="1" dirty="0" smtClean="0"/>
              <a:t>Secretary – Katherine Steinhoff </a:t>
            </a:r>
          </a:p>
          <a:p>
            <a:pPr lvl="1"/>
            <a:r>
              <a:rPr lang="en-US" sz="2400" i="1" dirty="0" smtClean="0"/>
              <a:t>NEW Role:  Fundraising and Membership – Shelley Mullins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 and Traffic –Peter </a:t>
            </a:r>
            <a:r>
              <a:rPr lang="en-US" dirty="0" err="1" smtClean="0"/>
              <a:t>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Planning – Kathy Kennedy</a:t>
            </a:r>
          </a:p>
        </p:txBody>
      </p:sp>
      <p:pic>
        <p:nvPicPr>
          <p:cNvPr id="14340" name="Picture 1028" descr="illustration-of-a-collage-of-words-strategic-planning-version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913" y="1263650"/>
            <a:ext cx="5716587" cy="433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92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Planning (con’t) – Kathy Kennedy</a:t>
            </a:r>
          </a:p>
        </p:txBody>
      </p:sp>
      <p:sp>
        <p:nvSpPr>
          <p:cNvPr id="21508" name="Rectangle 1028"/>
          <p:cNvSpPr>
            <a:spLocks noChangeArrowheads="1"/>
          </p:cNvSpPr>
          <p:nvPr/>
        </p:nvSpPr>
        <p:spPr bwMode="auto">
          <a:xfrm>
            <a:off x="2800350" y="2752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9" name="Picture 1029" descr="Ottawas-oldest-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562100"/>
            <a:ext cx="7161212" cy="4068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64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alibri" pitchFamily="-72" charset="0"/>
              </a:rPr>
              <a:t>Motions - George Laing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Arial" pitchFamily="-72" charset="0"/>
              <a:buNone/>
            </a:pPr>
            <a:endParaRPr lang="en-US" sz="1000" dirty="0">
              <a:solidFill>
                <a:srgbClr val="000000"/>
              </a:solidFill>
              <a:latin typeface="Calibri" pitchFamily="-72" charset="0"/>
            </a:endParaRPr>
          </a:p>
          <a:p>
            <a:endParaRPr lang="en-US" sz="1000" dirty="0">
              <a:solidFill>
                <a:srgbClr val="000000"/>
              </a:solidFill>
              <a:latin typeface="Calibri" pitchFamily="-72" charset="0"/>
            </a:endParaRPr>
          </a:p>
          <a:p>
            <a:pPr eaLnBrk="1" hangingPunct="1"/>
            <a:r>
              <a:rPr lang="en-US" sz="2800" b="1" dirty="0">
                <a:solidFill>
                  <a:srgbClr val="000000"/>
                </a:solidFill>
              </a:rPr>
              <a:t>Motion 1:  That the CHNA resolves that municipal campaign financing by corporations and unions must be prohibited</a:t>
            </a:r>
            <a:r>
              <a:rPr lang="en-US" sz="2800" b="1" dirty="0" smtClean="0">
                <a:solidFill>
                  <a:srgbClr val="000000"/>
                </a:solidFill>
              </a:rPr>
              <a:t>. </a:t>
            </a:r>
            <a:r>
              <a:rPr lang="en-US" sz="2800" b="1" dirty="0" smtClean="0">
                <a:solidFill>
                  <a:srgbClr val="FF0000"/>
                </a:solidFill>
              </a:rPr>
              <a:t>-NOT Approved</a:t>
            </a:r>
          </a:p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Alternate wording proposed: </a:t>
            </a:r>
            <a:r>
              <a:rPr lang="en-US" sz="2800" b="1" dirty="0" smtClean="0"/>
              <a:t>That the CHNA resolves that municipal campaign financing shall be by individual citizens only; corporations and unions must be excluded.  </a:t>
            </a:r>
            <a:r>
              <a:rPr lang="en-US" sz="2800" b="1" dirty="0" smtClean="0">
                <a:solidFill>
                  <a:srgbClr val="FF0000"/>
                </a:solidFill>
              </a:rPr>
              <a:t>- Approved.</a:t>
            </a: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/>
            <a:endParaRPr lang="en-US" sz="1200" dirty="0">
              <a:solidFill>
                <a:srgbClr val="000000"/>
              </a:solidFill>
              <a:latin typeface="Helvetica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CHNA </a:t>
            </a:r>
            <a:br>
              <a:rPr lang="en-US" sz="4000" smtClean="0"/>
            </a:br>
            <a:r>
              <a:rPr lang="en-US" sz="3200" smtClean="0">
                <a:solidFill>
                  <a:srgbClr val="558ED5"/>
                </a:solidFill>
              </a:rPr>
              <a:t>Agenda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1800" b="1" dirty="0"/>
              <a:t>7:00 pm Introductions and Annual Review:</a:t>
            </a:r>
            <a:r>
              <a:rPr lang="en-CA" sz="1800" dirty="0"/>
              <a:t> Karen Wright, President CHNA</a:t>
            </a:r>
          </a:p>
          <a:p>
            <a:pPr lvl="1" eaLnBrk="1" hangingPunct="1"/>
            <a:r>
              <a:rPr lang="en-CA" sz="1600" b="1" dirty="0"/>
              <a:t>2014 Events, </a:t>
            </a:r>
            <a:r>
              <a:rPr lang="en-CA" sz="1600" b="1" dirty="0" smtClean="0"/>
              <a:t>News: Reid </a:t>
            </a:r>
            <a:r>
              <a:rPr lang="en-CA" sz="1600" b="1" dirty="0"/>
              <a:t>Park, TOH Community Advisory Council , Comings and Goings, </a:t>
            </a:r>
            <a:r>
              <a:rPr lang="en-CA" sz="1600" b="1" dirty="0" smtClean="0"/>
              <a:t>Civic Announcement, </a:t>
            </a:r>
            <a:r>
              <a:rPr lang="en-CA" sz="1600" b="1" dirty="0"/>
              <a:t>CHNA </a:t>
            </a:r>
            <a:r>
              <a:rPr lang="en-CA" sz="1600" b="1" dirty="0" smtClean="0"/>
              <a:t>Election</a:t>
            </a:r>
            <a:endParaRPr lang="en-CA" sz="1600" b="1" dirty="0"/>
          </a:p>
          <a:p>
            <a:pPr eaLnBrk="1" hangingPunct="1"/>
            <a:r>
              <a:rPr lang="en-CA" sz="1800" b="1" dirty="0"/>
              <a:t>7:30 pm Key Reports: </a:t>
            </a:r>
          </a:p>
          <a:p>
            <a:pPr lvl="1" eaLnBrk="1" hangingPunct="1"/>
            <a:r>
              <a:rPr lang="en-CA" sz="1600" b="1" dirty="0"/>
              <a:t>Constitution and Traffic</a:t>
            </a:r>
            <a:r>
              <a:rPr lang="en-CA" sz="1600" dirty="0"/>
              <a:t>– Peter </a:t>
            </a:r>
            <a:r>
              <a:rPr lang="en-CA" sz="1600" dirty="0" err="1"/>
              <a:t>Eady</a:t>
            </a:r>
            <a:r>
              <a:rPr lang="en-CA" sz="1600" dirty="0"/>
              <a:t>, Vice President </a:t>
            </a:r>
            <a:endParaRPr lang="en-CA" sz="1600" b="1" dirty="0"/>
          </a:p>
          <a:p>
            <a:pPr lvl="1" eaLnBrk="1" hangingPunct="1"/>
            <a:r>
              <a:rPr lang="en-CA" sz="1600" b="1" dirty="0"/>
              <a:t>Planning and Development</a:t>
            </a:r>
            <a:r>
              <a:rPr lang="en-CA" sz="1600" dirty="0"/>
              <a:t> – Kathy Kennedy, Development </a:t>
            </a:r>
            <a:r>
              <a:rPr lang="en-CA" sz="1600" dirty="0" smtClean="0"/>
              <a:t>Chair</a:t>
            </a:r>
          </a:p>
          <a:p>
            <a:pPr lvl="2" eaLnBrk="1" hangingPunct="1"/>
            <a:r>
              <a:rPr lang="en-CA" sz="1600" b="1" dirty="0" smtClean="0"/>
              <a:t>2 Motions –</a:t>
            </a:r>
            <a:r>
              <a:rPr lang="en-CA" sz="1600" dirty="0" smtClean="0"/>
              <a:t> George Laing</a:t>
            </a:r>
            <a:endParaRPr lang="en-CA" sz="1600" dirty="0"/>
          </a:p>
          <a:p>
            <a:pPr lvl="1" eaLnBrk="1" hangingPunct="1"/>
            <a:r>
              <a:rPr lang="en-CA" sz="1600" b="1" dirty="0"/>
              <a:t>Treasurer</a:t>
            </a:r>
            <a:r>
              <a:rPr lang="en-CA" sz="1600" dirty="0"/>
              <a:t>– Julie </a:t>
            </a:r>
            <a:r>
              <a:rPr lang="en-CA" sz="1600" dirty="0" err="1"/>
              <a:t>Westall</a:t>
            </a:r>
            <a:r>
              <a:rPr lang="en-CA" sz="1600" dirty="0"/>
              <a:t>, Treasurer  </a:t>
            </a:r>
            <a:endParaRPr lang="en-CA" sz="1600" b="1" dirty="0"/>
          </a:p>
          <a:p>
            <a:pPr lvl="1" eaLnBrk="1" hangingPunct="1"/>
            <a:r>
              <a:rPr lang="en-CA" sz="1600" b="1" dirty="0"/>
              <a:t>Safety </a:t>
            </a:r>
            <a:r>
              <a:rPr lang="en-CA" sz="1600" dirty="0"/>
              <a:t>- </a:t>
            </a:r>
            <a:r>
              <a:rPr lang="en-US" altLang="ja-JP" sz="1600" dirty="0"/>
              <a:t>Shane Quinn, Safety Chair</a:t>
            </a:r>
            <a:endParaRPr lang="en-CA" altLang="ja-JP" sz="1600" b="1" dirty="0"/>
          </a:p>
          <a:p>
            <a:pPr eaLnBrk="1" hangingPunct="1"/>
            <a:r>
              <a:rPr lang="en-CA" altLang="ja-JP" sz="1800" b="1" dirty="0"/>
              <a:t>7:55 pm Last Call for Candidates and Vote</a:t>
            </a:r>
          </a:p>
          <a:p>
            <a:pPr eaLnBrk="1" hangingPunct="1"/>
            <a:r>
              <a:rPr lang="en-CA" altLang="ja-JP" sz="1800" b="1" dirty="0"/>
              <a:t>8:05 pm Councillor Elect Jeff </a:t>
            </a:r>
            <a:r>
              <a:rPr lang="en-CA" altLang="ja-JP" sz="1800" b="1" dirty="0" err="1"/>
              <a:t>Leiper</a:t>
            </a:r>
            <a:endParaRPr lang="en-CA" altLang="ja-JP" sz="1800" b="1" dirty="0"/>
          </a:p>
          <a:p>
            <a:pPr eaLnBrk="1" hangingPunct="1"/>
            <a:r>
              <a:rPr lang="en-CA" altLang="ja-JP" sz="1800" b="1" dirty="0"/>
              <a:t>8:15 pm Q&amp;A with Councillor Elect </a:t>
            </a:r>
            <a:r>
              <a:rPr lang="en-CA" altLang="ja-JP" sz="1800" b="1" dirty="0" err="1"/>
              <a:t>Leiper</a:t>
            </a:r>
            <a:endParaRPr lang="en-CA" altLang="ja-JP" sz="1800" b="1" dirty="0"/>
          </a:p>
          <a:p>
            <a:pPr eaLnBrk="1" hangingPunct="1"/>
            <a:r>
              <a:rPr lang="en-CA" altLang="ja-JP" sz="1800" b="1" dirty="0"/>
              <a:t>8:45 pm Adjournment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alibri" pitchFamily="-72" charset="0"/>
              </a:rPr>
              <a:t>Motions - George Laing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2850"/>
            <a:ext cx="8229600" cy="4525963"/>
          </a:xfrm>
        </p:spPr>
        <p:txBody>
          <a:bodyPr/>
          <a:lstStyle/>
          <a:p>
            <a:pPr eaLnBrk="1" hangingPunct="1"/>
            <a:endParaRPr lang="en-US" sz="2900" b="1" dirty="0">
              <a:solidFill>
                <a:srgbClr val="000000"/>
              </a:solidFill>
              <a:latin typeface="Calibri" pitchFamily="-72" charset="0"/>
            </a:endParaRPr>
          </a:p>
          <a:p>
            <a:pPr eaLnBrk="1" hangingPunct="1"/>
            <a:r>
              <a:rPr lang="en-US" sz="2900" b="1" dirty="0">
                <a:solidFill>
                  <a:srgbClr val="000000"/>
                </a:solidFill>
                <a:latin typeface="Calibri" pitchFamily="-72" charset="0"/>
              </a:rPr>
              <a:t>Motion 2: T</a:t>
            </a:r>
            <a:r>
              <a:rPr lang="en-US" sz="2900" b="1" dirty="0">
                <a:latin typeface="Calibri" pitchFamily="-72" charset="0"/>
              </a:rPr>
              <a:t>hat the CHNA resolves that members of the City Planning Committee and City Council must recuse themselves from votes and discussions on any </a:t>
            </a:r>
            <a:r>
              <a:rPr lang="en-US" sz="2900" b="1" dirty="0" smtClean="0">
                <a:latin typeface="Calibri" pitchFamily="-72" charset="0"/>
              </a:rPr>
              <a:t>agenda items </a:t>
            </a:r>
            <a:r>
              <a:rPr lang="en-US" sz="2900" b="1" dirty="0">
                <a:latin typeface="Calibri" pitchFamily="-72" charset="0"/>
              </a:rPr>
              <a:t>where they have a conflict of interest, and that a conflict of interest includes accepting campaign donations from individuals or businesses associated with those </a:t>
            </a:r>
            <a:r>
              <a:rPr lang="en-US" sz="2900" b="1" dirty="0" smtClean="0">
                <a:latin typeface="Calibri" pitchFamily="-72" charset="0"/>
              </a:rPr>
              <a:t>items</a:t>
            </a:r>
            <a:r>
              <a:rPr lang="en-US" sz="2900" b="1" dirty="0" smtClean="0">
                <a:latin typeface="Calibri" pitchFamily="-72" charset="0"/>
              </a:rPr>
              <a:t>. -</a:t>
            </a:r>
            <a:r>
              <a:rPr lang="en-US" sz="2900" b="1" dirty="0" smtClean="0">
                <a:solidFill>
                  <a:srgbClr val="FF0000"/>
                </a:solidFill>
                <a:latin typeface="Calibri" pitchFamily="-72" charset="0"/>
              </a:rPr>
              <a:t> Tabled</a:t>
            </a:r>
            <a:r>
              <a:rPr lang="en-US" sz="1200" dirty="0" smtClean="0">
                <a:solidFill>
                  <a:srgbClr val="FF0000"/>
                </a:solidFill>
                <a:latin typeface="Helvetica" pitchFamily="-72" charset="0"/>
              </a:rPr>
              <a:t> </a:t>
            </a:r>
            <a:endParaRPr lang="en-US" sz="1200" dirty="0">
              <a:solidFill>
                <a:srgbClr val="FF0000"/>
              </a:solidFill>
              <a:latin typeface="Helvetica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2013/2014 Treasurer Report – Julie </a:t>
            </a:r>
            <a:r>
              <a:rPr lang="en-US" dirty="0" err="1" smtClean="0"/>
              <a:t>Westall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$1163.94 - Revenues </a:t>
            </a:r>
            <a:r>
              <a:rPr lang="en-US" sz="2400" dirty="0" smtClean="0"/>
              <a:t>(membership, donations, cash sponsorships) </a:t>
            </a:r>
          </a:p>
          <a:p>
            <a:r>
              <a:rPr lang="en-US" dirty="0" smtClean="0"/>
              <a:t>$3998.60 - Expenses </a:t>
            </a:r>
            <a:r>
              <a:rPr lang="en-US" sz="2400" dirty="0" smtClean="0"/>
              <a:t>(events, Church rentals, membership dues, webhosting, Ruskin lot, signage etc.)</a:t>
            </a:r>
          </a:p>
          <a:p>
            <a:r>
              <a:rPr lang="en-US" dirty="0" smtClean="0"/>
              <a:t>$4188 - Balance carry-forward* 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Some of the balance may be used towards </a:t>
            </a:r>
            <a:r>
              <a:rPr lang="en-US" sz="2800" dirty="0" smtClean="0"/>
              <a:t>purchasing equipment for the new Reid Park Fieldhouse and running additional events. </a:t>
            </a:r>
          </a:p>
        </p:txBody>
      </p:sp>
    </p:spTree>
    <p:extLst>
      <p:ext uri="{BB962C8B-B14F-4D97-AF65-F5344CB8AC3E}">
        <p14:creationId xmlns:p14="http://schemas.microsoft.com/office/powerpoint/2010/main" val="7758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– Shane Quinn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 smtClean="0"/>
              <a:t>2014-2015 CHNA Executive Committee </a:t>
            </a:r>
            <a:r>
              <a:rPr lang="en-US" sz="4000" dirty="0" smtClean="0"/>
              <a:t>Election </a:t>
            </a:r>
            <a:r>
              <a:rPr lang="en-US" sz="4000" dirty="0" smtClean="0">
                <a:solidFill>
                  <a:srgbClr val="FF0000"/>
                </a:solidFill>
              </a:rPr>
              <a:t>– ALL Elected by Acclamation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b="1" dirty="0" smtClean="0"/>
              <a:t>Roles and Nominees (*returning)</a:t>
            </a:r>
          </a:p>
          <a:p>
            <a:pPr lvl="1"/>
            <a:r>
              <a:rPr lang="en-US" sz="2400" i="1" dirty="0" smtClean="0"/>
              <a:t>President – Karen Wright *</a:t>
            </a:r>
          </a:p>
          <a:p>
            <a:pPr lvl="1"/>
            <a:r>
              <a:rPr lang="en-US" sz="2400" i="1" dirty="0" smtClean="0"/>
              <a:t>Vice President – Peter </a:t>
            </a:r>
            <a:r>
              <a:rPr lang="en-US" sz="2400" i="1" dirty="0" err="1" smtClean="0"/>
              <a:t>Eady</a:t>
            </a:r>
            <a:r>
              <a:rPr lang="en-US" sz="2400" i="1" dirty="0" smtClean="0"/>
              <a:t>*</a:t>
            </a:r>
          </a:p>
          <a:p>
            <a:pPr lvl="1"/>
            <a:r>
              <a:rPr lang="en-US" sz="2400" i="1" dirty="0" smtClean="0"/>
              <a:t>Treasurer – Julie </a:t>
            </a:r>
            <a:r>
              <a:rPr lang="en-US" sz="2400" i="1" dirty="0" err="1" smtClean="0"/>
              <a:t>Westall</a:t>
            </a:r>
            <a:r>
              <a:rPr lang="en-US" sz="2400" i="1" dirty="0" smtClean="0"/>
              <a:t>*</a:t>
            </a:r>
          </a:p>
          <a:p>
            <a:pPr lvl="1"/>
            <a:r>
              <a:rPr lang="en-US" sz="2400" i="1" dirty="0" smtClean="0"/>
              <a:t>Development – Kathy Kennedy*</a:t>
            </a:r>
          </a:p>
          <a:p>
            <a:pPr lvl="1"/>
            <a:r>
              <a:rPr lang="en-US" sz="2400" i="1" dirty="0" smtClean="0"/>
              <a:t>Safety – Shane Quinn*</a:t>
            </a:r>
          </a:p>
          <a:p>
            <a:pPr lvl="1"/>
            <a:r>
              <a:rPr lang="en-US" sz="2400" i="1" dirty="0" smtClean="0"/>
              <a:t>Traffic  -  Luanne </a:t>
            </a:r>
            <a:r>
              <a:rPr lang="en-US" sz="2400" i="1" dirty="0" err="1" smtClean="0"/>
              <a:t>Calcutt</a:t>
            </a:r>
            <a:endParaRPr lang="en-US" sz="2400" i="1" dirty="0" smtClean="0"/>
          </a:p>
          <a:p>
            <a:pPr lvl="1"/>
            <a:r>
              <a:rPr lang="en-US" sz="2400" i="1" dirty="0" smtClean="0"/>
              <a:t>Communications  - Alyson Queen</a:t>
            </a:r>
          </a:p>
          <a:p>
            <a:pPr lvl="1"/>
            <a:r>
              <a:rPr lang="en-US" sz="2400" i="1" dirty="0" smtClean="0"/>
              <a:t>Secretary – Katherine Steinhoff </a:t>
            </a:r>
          </a:p>
          <a:p>
            <a:pPr lvl="1"/>
            <a:r>
              <a:rPr lang="en-US" sz="2400" i="1" dirty="0" smtClean="0"/>
              <a:t>NEW Role:  Fundraising and Membership – Shelley Mullins</a:t>
            </a:r>
          </a:p>
        </p:txBody>
      </p:sp>
    </p:spTree>
    <p:extLst>
      <p:ext uri="{BB962C8B-B14F-4D97-AF65-F5344CB8AC3E}">
        <p14:creationId xmlns:p14="http://schemas.microsoft.com/office/powerpoint/2010/main" val="17786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Speaker – Councillor Elect Jeff </a:t>
            </a:r>
            <a:r>
              <a:rPr lang="en-US" dirty="0" err="1" smtClean="0"/>
              <a:t>Leiper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717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Discussion and Feedback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Events May – Karen Wright 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Clean up the Capital!</a:t>
            </a:r>
          </a:p>
          <a:p>
            <a:endParaRPr lang="en-US" sz="2400" smtClean="0"/>
          </a:p>
          <a:p>
            <a:endParaRPr lang="en-US" sz="2400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17411" name="Picture 6" descr="scouts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2279650"/>
            <a:ext cx="548005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capital clean up gu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8850" y="1309553"/>
            <a:ext cx="3048000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Di_Rienzos_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96225" y="5083175"/>
            <a:ext cx="852488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logo-bridgehead-bh-wordmarksmall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6225" y="4883150"/>
            <a:ext cx="11350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Events May  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Phil Jenkins- An Anecdotal History of Ottawa</a:t>
            </a:r>
          </a:p>
        </p:txBody>
      </p:sp>
      <p:pic>
        <p:nvPicPr>
          <p:cNvPr id="18435" name="Picture 14" descr="phil-jenki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2224088"/>
            <a:ext cx="2287587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5" descr="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8025" y="2224088"/>
            <a:ext cx="5059363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6" descr="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063" y="4067175"/>
            <a:ext cx="248602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7" descr="StMatthi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063" y="6126163"/>
            <a:ext cx="13731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Events June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Fraud Prevention Seminar</a:t>
            </a:r>
          </a:p>
          <a:p>
            <a:r>
              <a:rPr lang="en-US" sz="2000" dirty="0" smtClean="0"/>
              <a:t>“ABCs of Fraud” by Rotary Club and Ottawa Police Services</a:t>
            </a:r>
          </a:p>
          <a:p>
            <a:endParaRPr lang="en-US" sz="1800" i="1" dirty="0" smtClean="0"/>
          </a:p>
          <a:p>
            <a:r>
              <a:rPr lang="en-US" sz="1800" i="1" dirty="0" smtClean="0"/>
              <a:t>Rip-off renovators, Shady salespeople, Bogus Charities, E-mail or phone scams, Con artists and Fraudsters!  Don’t be caught napping!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pic>
        <p:nvPicPr>
          <p:cNvPr id="19459" name="Picture 8" descr="NW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1375" y="4103688"/>
            <a:ext cx="4149725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9" descr="NW righ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7558" y="595905"/>
            <a:ext cx="1819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Events October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58212"/>
            <a:ext cx="8229600" cy="4525963"/>
          </a:xfrm>
        </p:spPr>
        <p:txBody>
          <a:bodyPr/>
          <a:lstStyle/>
          <a:p>
            <a:r>
              <a:rPr lang="en-US" smtClean="0"/>
              <a:t> All Candidates Oct. 1.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6" y="2187222"/>
            <a:ext cx="5621867" cy="421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Events October  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15363" name="Picture 4" descr="Best Costu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2546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umpkins by sus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0225" y="1600200"/>
            <a:ext cx="43465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0213" y="1600200"/>
            <a:ext cx="137001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mayor and p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96050" y="4035425"/>
            <a:ext cx="219075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bounc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0213" y="4035425"/>
            <a:ext cx="3525837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logo-bridgehead-bh-wordmarksmall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0213" y="1600200"/>
            <a:ext cx="137001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News: Comings and Goings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/>
            <a:r>
              <a:rPr lang="en-CA" sz="3200" b="1" dirty="0" smtClean="0"/>
              <a:t>Amanda Farris , CHNA former President</a:t>
            </a:r>
          </a:p>
          <a:p>
            <a:pPr lvl="1" eaLnBrk="1" hangingPunct="1"/>
            <a:r>
              <a:rPr lang="en-CA" sz="3200" b="1" dirty="0" smtClean="0"/>
              <a:t>Officer Andrew Milton</a:t>
            </a:r>
          </a:p>
          <a:p>
            <a:pPr lvl="1" eaLnBrk="1" hangingPunct="1"/>
            <a:r>
              <a:rPr lang="en-CA" sz="3200" b="1" dirty="0" smtClean="0"/>
              <a:t>Officer Dawn </a:t>
            </a:r>
            <a:r>
              <a:rPr lang="en-CA" sz="3200" b="1" dirty="0" err="1" smtClean="0"/>
              <a:t>Neilly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Sylvestre</a:t>
            </a:r>
            <a:endParaRPr lang="en-C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News: Reid Park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Field House Construction Delayed to Spring</a:t>
            </a:r>
          </a:p>
        </p:txBody>
      </p:sp>
      <p:pic>
        <p:nvPicPr>
          <p:cNvPr id="22531" name="Picture 4" descr="Park Final Conce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7288" y="2227263"/>
            <a:ext cx="553402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2410</TotalTime>
  <Words>701</Words>
  <Application>Microsoft Office PowerPoint</Application>
  <PresentationFormat>On-screen Show (4:3)</PresentationFormat>
  <Paragraphs>97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Helvetica</vt:lpstr>
      <vt:lpstr>Office Theme</vt:lpstr>
      <vt:lpstr>PowerPoint Presentation</vt:lpstr>
      <vt:lpstr>CHNA  Agenda</vt:lpstr>
      <vt:lpstr>Events May – Karen Wright </vt:lpstr>
      <vt:lpstr>Events May  </vt:lpstr>
      <vt:lpstr>Events June</vt:lpstr>
      <vt:lpstr>Events October</vt:lpstr>
      <vt:lpstr>Events October  </vt:lpstr>
      <vt:lpstr>News: Comings and Goings</vt:lpstr>
      <vt:lpstr>News: Reid Park</vt:lpstr>
      <vt:lpstr>News: Parkdale Beautification</vt:lpstr>
      <vt:lpstr>News: TOH Community Advisory Council</vt:lpstr>
      <vt:lpstr>News: A New Civic Campus</vt:lpstr>
      <vt:lpstr>PowerPoint Presentation</vt:lpstr>
      <vt:lpstr>News: Hospital Parking</vt:lpstr>
      <vt:lpstr>2014-2015 CHNA Executive Committee Election</vt:lpstr>
      <vt:lpstr>Constitution and Traffic –Peter Eady</vt:lpstr>
      <vt:lpstr>Planning – Kathy Kennedy</vt:lpstr>
      <vt:lpstr>Planning (con’t) – Kathy Kennedy</vt:lpstr>
      <vt:lpstr>Motions - George Laing</vt:lpstr>
      <vt:lpstr>Motions - George Laing</vt:lpstr>
      <vt:lpstr>2013/2014 Treasurer Report – Julie Westall</vt:lpstr>
      <vt:lpstr>Safety – Shane Quinn</vt:lpstr>
      <vt:lpstr>2014-2015 CHNA Executive Committee Election – ALL Elected by Acclamation</vt:lpstr>
      <vt:lpstr>Guest Speaker – Councillor Elect Jeff Leiper</vt:lpstr>
      <vt:lpstr>Open Discussion and Feedback </vt:lpstr>
    </vt:vector>
  </TitlesOfParts>
  <Company>Cadence Design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Goss</dc:creator>
  <cp:lastModifiedBy>IBM_ADMIN</cp:lastModifiedBy>
  <cp:revision>82</cp:revision>
  <dcterms:created xsi:type="dcterms:W3CDTF">2013-11-02T14:04:25Z</dcterms:created>
  <dcterms:modified xsi:type="dcterms:W3CDTF">2014-11-27T21:23:17Z</dcterms:modified>
</cp:coreProperties>
</file>