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6" r:id="rId3"/>
    <p:sldId id="337" r:id="rId4"/>
    <p:sldId id="330" r:id="rId5"/>
    <p:sldId id="338" r:id="rId6"/>
    <p:sldId id="332" r:id="rId7"/>
    <p:sldId id="326" r:id="rId8"/>
    <p:sldId id="333" r:id="rId9"/>
    <p:sldId id="335" r:id="rId10"/>
    <p:sldId id="331" r:id="rId11"/>
    <p:sldId id="334" r:id="rId12"/>
    <p:sldId id="300" r:id="rId13"/>
    <p:sldId id="336" r:id="rId14"/>
    <p:sldId id="325" r:id="rId15"/>
    <p:sldId id="297" r:id="rId16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5412" autoAdjust="0"/>
  </p:normalViewPr>
  <p:slideViewPr>
    <p:cSldViewPr snapToGrid="0">
      <p:cViewPr varScale="1">
        <p:scale>
          <a:sx n="50" d="100"/>
          <a:sy n="50" d="100"/>
        </p:scale>
        <p:origin x="1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DDD4A-49DD-4911-8CBF-D849D954C7D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B731AD-3BB2-44A2-8C3B-94A77A9B4DF6}">
      <dgm:prSet/>
      <dgm:spPr/>
      <dgm:t>
        <a:bodyPr/>
        <a:lstStyle/>
        <a:p>
          <a:r>
            <a:rPr lang="en-US"/>
            <a:t>Neighbourhood Traffic Management Study</a:t>
          </a:r>
        </a:p>
      </dgm:t>
    </dgm:pt>
    <dgm:pt modelId="{12E57785-8996-4BDE-B9F1-B4DD3044DFB1}" type="parTrans" cxnId="{ED21C007-0D8B-454B-87F8-B4A1AEA72544}">
      <dgm:prSet/>
      <dgm:spPr/>
      <dgm:t>
        <a:bodyPr/>
        <a:lstStyle/>
        <a:p>
          <a:endParaRPr lang="en-US"/>
        </a:p>
      </dgm:t>
    </dgm:pt>
    <dgm:pt modelId="{154E2C49-9FDD-4CD9-BB5F-7C76E9A50323}" type="sibTrans" cxnId="{ED21C007-0D8B-454B-87F8-B4A1AEA72544}">
      <dgm:prSet/>
      <dgm:spPr/>
      <dgm:t>
        <a:bodyPr/>
        <a:lstStyle/>
        <a:p>
          <a:endParaRPr lang="en-US"/>
        </a:p>
      </dgm:t>
    </dgm:pt>
    <dgm:pt modelId="{52BA2DFE-7A79-439A-96DD-53B62A23D0DE}">
      <dgm:prSet/>
      <dgm:spPr/>
      <dgm:t>
        <a:bodyPr/>
        <a:lstStyle/>
        <a:p>
          <a:r>
            <a:rPr lang="en-US"/>
            <a:t>Off Site Parking Strategy</a:t>
          </a:r>
        </a:p>
      </dgm:t>
    </dgm:pt>
    <dgm:pt modelId="{2C5D1A61-1199-4FD1-8A78-6EC1E3AFA99B}" type="parTrans" cxnId="{478DC424-9A56-47EA-99BC-267B0DEBD760}">
      <dgm:prSet/>
      <dgm:spPr/>
      <dgm:t>
        <a:bodyPr/>
        <a:lstStyle/>
        <a:p>
          <a:endParaRPr lang="en-US"/>
        </a:p>
      </dgm:t>
    </dgm:pt>
    <dgm:pt modelId="{DADFADFE-CDC6-4952-8317-6F806F4DCF94}" type="sibTrans" cxnId="{478DC424-9A56-47EA-99BC-267B0DEBD760}">
      <dgm:prSet/>
      <dgm:spPr/>
      <dgm:t>
        <a:bodyPr/>
        <a:lstStyle/>
        <a:p>
          <a:endParaRPr lang="en-US"/>
        </a:p>
      </dgm:t>
    </dgm:pt>
    <dgm:pt modelId="{F4514E58-DF2B-4BA1-BFD2-5DE42EE62405}">
      <dgm:prSet/>
      <dgm:spPr/>
      <dgm:t>
        <a:bodyPr/>
        <a:lstStyle/>
        <a:p>
          <a:r>
            <a:rPr lang="en-US"/>
            <a:t>Transportation Demand Management Program</a:t>
          </a:r>
        </a:p>
      </dgm:t>
    </dgm:pt>
    <dgm:pt modelId="{550572E3-76B8-46F5-91B5-FD44C848BE3C}" type="parTrans" cxnId="{1FC77223-A1E2-43AD-932A-6AC866132824}">
      <dgm:prSet/>
      <dgm:spPr/>
      <dgm:t>
        <a:bodyPr/>
        <a:lstStyle/>
        <a:p>
          <a:endParaRPr lang="en-US"/>
        </a:p>
      </dgm:t>
    </dgm:pt>
    <dgm:pt modelId="{CC857AB6-A580-405B-94A1-0A7CD5527D13}" type="sibTrans" cxnId="{1FC77223-A1E2-43AD-932A-6AC866132824}">
      <dgm:prSet/>
      <dgm:spPr/>
      <dgm:t>
        <a:bodyPr/>
        <a:lstStyle/>
        <a:p>
          <a:endParaRPr lang="en-US"/>
        </a:p>
      </dgm:t>
    </dgm:pt>
    <dgm:pt modelId="{23C7AC5F-126F-4BEE-9F7A-BADFE58D2B1B}">
      <dgm:prSet/>
      <dgm:spPr/>
      <dgm:t>
        <a:bodyPr/>
        <a:lstStyle/>
        <a:p>
          <a:r>
            <a:rPr lang="en-US"/>
            <a:t>Transportation Monitoring Strategy</a:t>
          </a:r>
        </a:p>
      </dgm:t>
    </dgm:pt>
    <dgm:pt modelId="{F78CDB89-B2DD-49C7-B6B4-2B9408E84BDB}" type="parTrans" cxnId="{A2CB4F2D-BD7C-4ABE-BDE5-7F67C92DFA5A}">
      <dgm:prSet/>
      <dgm:spPr/>
      <dgm:t>
        <a:bodyPr/>
        <a:lstStyle/>
        <a:p>
          <a:endParaRPr lang="en-US"/>
        </a:p>
      </dgm:t>
    </dgm:pt>
    <dgm:pt modelId="{E6166070-E6C5-4AD9-AE57-61B3AA38A862}" type="sibTrans" cxnId="{A2CB4F2D-BD7C-4ABE-BDE5-7F67C92DFA5A}">
      <dgm:prSet/>
      <dgm:spPr/>
      <dgm:t>
        <a:bodyPr/>
        <a:lstStyle/>
        <a:p>
          <a:endParaRPr lang="en-US"/>
        </a:p>
      </dgm:t>
    </dgm:pt>
    <dgm:pt modelId="{0C4B7AB9-528A-44CA-BC74-B4B163997E24}" type="pres">
      <dgm:prSet presAssocID="{A92DDD4A-49DD-4911-8CBF-D849D954C7D0}" presName="vert0" presStyleCnt="0">
        <dgm:presLayoutVars>
          <dgm:dir/>
          <dgm:animOne val="branch"/>
          <dgm:animLvl val="lvl"/>
        </dgm:presLayoutVars>
      </dgm:prSet>
      <dgm:spPr/>
    </dgm:pt>
    <dgm:pt modelId="{1C164E4B-9078-4AA5-9BEE-5F8BC43B604B}" type="pres">
      <dgm:prSet presAssocID="{DDB731AD-3BB2-44A2-8C3B-94A77A9B4DF6}" presName="thickLine" presStyleLbl="alignNode1" presStyleIdx="0" presStyleCnt="4"/>
      <dgm:spPr/>
    </dgm:pt>
    <dgm:pt modelId="{8E8C7193-7F9F-442B-B18C-50C999203561}" type="pres">
      <dgm:prSet presAssocID="{DDB731AD-3BB2-44A2-8C3B-94A77A9B4DF6}" presName="horz1" presStyleCnt="0"/>
      <dgm:spPr/>
    </dgm:pt>
    <dgm:pt modelId="{9A57A19A-3CCE-4E13-9BF2-9925F8D6D2C0}" type="pres">
      <dgm:prSet presAssocID="{DDB731AD-3BB2-44A2-8C3B-94A77A9B4DF6}" presName="tx1" presStyleLbl="revTx" presStyleIdx="0" presStyleCnt="4"/>
      <dgm:spPr/>
    </dgm:pt>
    <dgm:pt modelId="{8671B7FB-4BAA-44AE-A4E9-DC1C8A5024E9}" type="pres">
      <dgm:prSet presAssocID="{DDB731AD-3BB2-44A2-8C3B-94A77A9B4DF6}" presName="vert1" presStyleCnt="0"/>
      <dgm:spPr/>
    </dgm:pt>
    <dgm:pt modelId="{C6B8E92A-6E40-443C-A49A-0F6C23B30E19}" type="pres">
      <dgm:prSet presAssocID="{52BA2DFE-7A79-439A-96DD-53B62A23D0DE}" presName="thickLine" presStyleLbl="alignNode1" presStyleIdx="1" presStyleCnt="4"/>
      <dgm:spPr/>
    </dgm:pt>
    <dgm:pt modelId="{DE111D33-E819-4C71-B22E-5C05FA95C59A}" type="pres">
      <dgm:prSet presAssocID="{52BA2DFE-7A79-439A-96DD-53B62A23D0DE}" presName="horz1" presStyleCnt="0"/>
      <dgm:spPr/>
    </dgm:pt>
    <dgm:pt modelId="{F86F2B11-0995-4985-B3A3-AA8CBB4B0D04}" type="pres">
      <dgm:prSet presAssocID="{52BA2DFE-7A79-439A-96DD-53B62A23D0DE}" presName="tx1" presStyleLbl="revTx" presStyleIdx="1" presStyleCnt="4"/>
      <dgm:spPr/>
    </dgm:pt>
    <dgm:pt modelId="{5B99EBC0-3228-4976-A83C-05D3FB29371F}" type="pres">
      <dgm:prSet presAssocID="{52BA2DFE-7A79-439A-96DD-53B62A23D0DE}" presName="vert1" presStyleCnt="0"/>
      <dgm:spPr/>
    </dgm:pt>
    <dgm:pt modelId="{DDB5A16C-BDC2-450E-BBAF-41D052DD6B19}" type="pres">
      <dgm:prSet presAssocID="{F4514E58-DF2B-4BA1-BFD2-5DE42EE62405}" presName="thickLine" presStyleLbl="alignNode1" presStyleIdx="2" presStyleCnt="4"/>
      <dgm:spPr/>
    </dgm:pt>
    <dgm:pt modelId="{A541B318-1FA6-4A33-ABE0-3FFE21FAB450}" type="pres">
      <dgm:prSet presAssocID="{F4514E58-DF2B-4BA1-BFD2-5DE42EE62405}" presName="horz1" presStyleCnt="0"/>
      <dgm:spPr/>
    </dgm:pt>
    <dgm:pt modelId="{556C4FF3-F9DD-4201-880B-6F9455FDB8AC}" type="pres">
      <dgm:prSet presAssocID="{F4514E58-DF2B-4BA1-BFD2-5DE42EE62405}" presName="tx1" presStyleLbl="revTx" presStyleIdx="2" presStyleCnt="4"/>
      <dgm:spPr/>
    </dgm:pt>
    <dgm:pt modelId="{83FEA734-CFF0-4021-A23E-87086BF4A4CD}" type="pres">
      <dgm:prSet presAssocID="{F4514E58-DF2B-4BA1-BFD2-5DE42EE62405}" presName="vert1" presStyleCnt="0"/>
      <dgm:spPr/>
    </dgm:pt>
    <dgm:pt modelId="{B021FFD6-74B6-4CD6-BE60-CBECE1F00E11}" type="pres">
      <dgm:prSet presAssocID="{23C7AC5F-126F-4BEE-9F7A-BADFE58D2B1B}" presName="thickLine" presStyleLbl="alignNode1" presStyleIdx="3" presStyleCnt="4"/>
      <dgm:spPr/>
    </dgm:pt>
    <dgm:pt modelId="{42A10D5C-5B44-4C44-B3B5-FE793D58F768}" type="pres">
      <dgm:prSet presAssocID="{23C7AC5F-126F-4BEE-9F7A-BADFE58D2B1B}" presName="horz1" presStyleCnt="0"/>
      <dgm:spPr/>
    </dgm:pt>
    <dgm:pt modelId="{F1333584-F527-42E8-95A9-1EAC816AC83E}" type="pres">
      <dgm:prSet presAssocID="{23C7AC5F-126F-4BEE-9F7A-BADFE58D2B1B}" presName="tx1" presStyleLbl="revTx" presStyleIdx="3" presStyleCnt="4"/>
      <dgm:spPr/>
    </dgm:pt>
    <dgm:pt modelId="{844F4BF6-8FBC-495E-82E8-B13F6E68C3EC}" type="pres">
      <dgm:prSet presAssocID="{23C7AC5F-126F-4BEE-9F7A-BADFE58D2B1B}" presName="vert1" presStyleCnt="0"/>
      <dgm:spPr/>
    </dgm:pt>
  </dgm:ptLst>
  <dgm:cxnLst>
    <dgm:cxn modelId="{ED21C007-0D8B-454B-87F8-B4A1AEA72544}" srcId="{A92DDD4A-49DD-4911-8CBF-D849D954C7D0}" destId="{DDB731AD-3BB2-44A2-8C3B-94A77A9B4DF6}" srcOrd="0" destOrd="0" parTransId="{12E57785-8996-4BDE-B9F1-B4DD3044DFB1}" sibTransId="{154E2C49-9FDD-4CD9-BB5F-7C76E9A50323}"/>
    <dgm:cxn modelId="{1FC77223-A1E2-43AD-932A-6AC866132824}" srcId="{A92DDD4A-49DD-4911-8CBF-D849D954C7D0}" destId="{F4514E58-DF2B-4BA1-BFD2-5DE42EE62405}" srcOrd="2" destOrd="0" parTransId="{550572E3-76B8-46F5-91B5-FD44C848BE3C}" sibTransId="{CC857AB6-A580-405B-94A1-0A7CD5527D13}"/>
    <dgm:cxn modelId="{478DC424-9A56-47EA-99BC-267B0DEBD760}" srcId="{A92DDD4A-49DD-4911-8CBF-D849D954C7D0}" destId="{52BA2DFE-7A79-439A-96DD-53B62A23D0DE}" srcOrd="1" destOrd="0" parTransId="{2C5D1A61-1199-4FD1-8A78-6EC1E3AFA99B}" sibTransId="{DADFADFE-CDC6-4952-8317-6F806F4DCF94}"/>
    <dgm:cxn modelId="{A2CB4F2D-BD7C-4ABE-BDE5-7F67C92DFA5A}" srcId="{A92DDD4A-49DD-4911-8CBF-D849D954C7D0}" destId="{23C7AC5F-126F-4BEE-9F7A-BADFE58D2B1B}" srcOrd="3" destOrd="0" parTransId="{F78CDB89-B2DD-49C7-B6B4-2B9408E84BDB}" sibTransId="{E6166070-E6C5-4AD9-AE57-61B3AA38A862}"/>
    <dgm:cxn modelId="{1B477A2D-C6AB-46A3-A9D6-78D7F43DE948}" type="presOf" srcId="{52BA2DFE-7A79-439A-96DD-53B62A23D0DE}" destId="{F86F2B11-0995-4985-B3A3-AA8CBB4B0D04}" srcOrd="0" destOrd="0" presId="urn:microsoft.com/office/officeart/2008/layout/LinedList"/>
    <dgm:cxn modelId="{2DCB0C85-58F3-44A7-8543-EC5E2A9514A4}" type="presOf" srcId="{F4514E58-DF2B-4BA1-BFD2-5DE42EE62405}" destId="{556C4FF3-F9DD-4201-880B-6F9455FDB8AC}" srcOrd="0" destOrd="0" presId="urn:microsoft.com/office/officeart/2008/layout/LinedList"/>
    <dgm:cxn modelId="{D5490898-232F-4136-A763-70B3AFDA5010}" type="presOf" srcId="{A92DDD4A-49DD-4911-8CBF-D849D954C7D0}" destId="{0C4B7AB9-528A-44CA-BC74-B4B163997E24}" srcOrd="0" destOrd="0" presId="urn:microsoft.com/office/officeart/2008/layout/LinedList"/>
    <dgm:cxn modelId="{B30449AC-5231-41AF-87EC-A13AAB65659D}" type="presOf" srcId="{DDB731AD-3BB2-44A2-8C3B-94A77A9B4DF6}" destId="{9A57A19A-3CCE-4E13-9BF2-9925F8D6D2C0}" srcOrd="0" destOrd="0" presId="urn:microsoft.com/office/officeart/2008/layout/LinedList"/>
    <dgm:cxn modelId="{471E52FB-6242-445A-A58E-77E2D3780DCC}" type="presOf" srcId="{23C7AC5F-126F-4BEE-9F7A-BADFE58D2B1B}" destId="{F1333584-F527-42E8-95A9-1EAC816AC83E}" srcOrd="0" destOrd="0" presId="urn:microsoft.com/office/officeart/2008/layout/LinedList"/>
    <dgm:cxn modelId="{93560623-93E8-41B7-B80B-A6CC7711DB5E}" type="presParOf" srcId="{0C4B7AB9-528A-44CA-BC74-B4B163997E24}" destId="{1C164E4B-9078-4AA5-9BEE-5F8BC43B604B}" srcOrd="0" destOrd="0" presId="urn:microsoft.com/office/officeart/2008/layout/LinedList"/>
    <dgm:cxn modelId="{CDDBC8EE-3594-4D22-8B22-68D6CB99FF33}" type="presParOf" srcId="{0C4B7AB9-528A-44CA-BC74-B4B163997E24}" destId="{8E8C7193-7F9F-442B-B18C-50C999203561}" srcOrd="1" destOrd="0" presId="urn:microsoft.com/office/officeart/2008/layout/LinedList"/>
    <dgm:cxn modelId="{12F596EA-D127-4154-998B-A087C99703BE}" type="presParOf" srcId="{8E8C7193-7F9F-442B-B18C-50C999203561}" destId="{9A57A19A-3CCE-4E13-9BF2-9925F8D6D2C0}" srcOrd="0" destOrd="0" presId="urn:microsoft.com/office/officeart/2008/layout/LinedList"/>
    <dgm:cxn modelId="{6E61ACF6-EBA4-42F0-B5A9-038C2C5DB456}" type="presParOf" srcId="{8E8C7193-7F9F-442B-B18C-50C999203561}" destId="{8671B7FB-4BAA-44AE-A4E9-DC1C8A5024E9}" srcOrd="1" destOrd="0" presId="urn:microsoft.com/office/officeart/2008/layout/LinedList"/>
    <dgm:cxn modelId="{5D736851-F3A2-4B89-BEB6-4F7741ECC739}" type="presParOf" srcId="{0C4B7AB9-528A-44CA-BC74-B4B163997E24}" destId="{C6B8E92A-6E40-443C-A49A-0F6C23B30E19}" srcOrd="2" destOrd="0" presId="urn:microsoft.com/office/officeart/2008/layout/LinedList"/>
    <dgm:cxn modelId="{30C791B1-00CD-4A2B-BBE8-B38E5FED7530}" type="presParOf" srcId="{0C4B7AB9-528A-44CA-BC74-B4B163997E24}" destId="{DE111D33-E819-4C71-B22E-5C05FA95C59A}" srcOrd="3" destOrd="0" presId="urn:microsoft.com/office/officeart/2008/layout/LinedList"/>
    <dgm:cxn modelId="{3C3EC761-7541-4BDB-900A-B59FE44F5927}" type="presParOf" srcId="{DE111D33-E819-4C71-B22E-5C05FA95C59A}" destId="{F86F2B11-0995-4985-B3A3-AA8CBB4B0D04}" srcOrd="0" destOrd="0" presId="urn:microsoft.com/office/officeart/2008/layout/LinedList"/>
    <dgm:cxn modelId="{B59E9481-C1BE-4B37-B3CF-4080D145D771}" type="presParOf" srcId="{DE111D33-E819-4C71-B22E-5C05FA95C59A}" destId="{5B99EBC0-3228-4976-A83C-05D3FB29371F}" srcOrd="1" destOrd="0" presId="urn:microsoft.com/office/officeart/2008/layout/LinedList"/>
    <dgm:cxn modelId="{3D23E4D0-26BB-4BA5-9241-F60AFAF1336D}" type="presParOf" srcId="{0C4B7AB9-528A-44CA-BC74-B4B163997E24}" destId="{DDB5A16C-BDC2-450E-BBAF-41D052DD6B19}" srcOrd="4" destOrd="0" presId="urn:microsoft.com/office/officeart/2008/layout/LinedList"/>
    <dgm:cxn modelId="{6C0067A3-D44F-4FA3-8C6F-A9EDC727A9F6}" type="presParOf" srcId="{0C4B7AB9-528A-44CA-BC74-B4B163997E24}" destId="{A541B318-1FA6-4A33-ABE0-3FFE21FAB450}" srcOrd="5" destOrd="0" presId="urn:microsoft.com/office/officeart/2008/layout/LinedList"/>
    <dgm:cxn modelId="{ED83B1C7-5A5B-4158-8F68-7D4571F19C3B}" type="presParOf" srcId="{A541B318-1FA6-4A33-ABE0-3FFE21FAB450}" destId="{556C4FF3-F9DD-4201-880B-6F9455FDB8AC}" srcOrd="0" destOrd="0" presId="urn:microsoft.com/office/officeart/2008/layout/LinedList"/>
    <dgm:cxn modelId="{92B47D39-92A3-4D52-8C17-B2781908296D}" type="presParOf" srcId="{A541B318-1FA6-4A33-ABE0-3FFE21FAB450}" destId="{83FEA734-CFF0-4021-A23E-87086BF4A4CD}" srcOrd="1" destOrd="0" presId="urn:microsoft.com/office/officeart/2008/layout/LinedList"/>
    <dgm:cxn modelId="{C914FB53-4D4D-4DF5-B2B5-FC9CC1955C89}" type="presParOf" srcId="{0C4B7AB9-528A-44CA-BC74-B4B163997E24}" destId="{B021FFD6-74B6-4CD6-BE60-CBECE1F00E11}" srcOrd="6" destOrd="0" presId="urn:microsoft.com/office/officeart/2008/layout/LinedList"/>
    <dgm:cxn modelId="{845A9086-A417-476F-921B-B1291C58E9E5}" type="presParOf" srcId="{0C4B7AB9-528A-44CA-BC74-B4B163997E24}" destId="{42A10D5C-5B44-4C44-B3B5-FE793D58F768}" srcOrd="7" destOrd="0" presId="urn:microsoft.com/office/officeart/2008/layout/LinedList"/>
    <dgm:cxn modelId="{E28A91F8-0BB9-49E0-80F6-01A41332224A}" type="presParOf" srcId="{42A10D5C-5B44-4C44-B3B5-FE793D58F768}" destId="{F1333584-F527-42E8-95A9-1EAC816AC83E}" srcOrd="0" destOrd="0" presId="urn:microsoft.com/office/officeart/2008/layout/LinedList"/>
    <dgm:cxn modelId="{E41C4126-3655-4B7B-8187-23EEA89B3EAC}" type="presParOf" srcId="{42A10D5C-5B44-4C44-B3B5-FE793D58F768}" destId="{844F4BF6-8FBC-495E-82E8-B13F6E68C3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8AD1F-E7AC-4DE8-B31D-9126714D71D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83BEB4-B54A-4B7A-A81D-F9B2AC5CAF90}">
      <dgm:prSet/>
      <dgm:spPr/>
      <dgm:t>
        <a:bodyPr/>
        <a:lstStyle/>
        <a:p>
          <a:r>
            <a:rPr lang="en-US" b="1"/>
            <a:t>Social Media</a:t>
          </a:r>
          <a:endParaRPr lang="en-US"/>
        </a:p>
      </dgm:t>
    </dgm:pt>
    <dgm:pt modelId="{DD8E2346-3CA6-4ABD-93B8-DCC74ACB539D}" type="parTrans" cxnId="{D89EA67F-99B6-4789-A843-0E81123B92F6}">
      <dgm:prSet/>
      <dgm:spPr/>
      <dgm:t>
        <a:bodyPr/>
        <a:lstStyle/>
        <a:p>
          <a:endParaRPr lang="en-US"/>
        </a:p>
      </dgm:t>
    </dgm:pt>
    <dgm:pt modelId="{14BDEFFC-C1CE-40DD-B6E5-6C806219504C}" type="sibTrans" cxnId="{D89EA67F-99B6-4789-A843-0E81123B92F6}">
      <dgm:prSet/>
      <dgm:spPr/>
      <dgm:t>
        <a:bodyPr/>
        <a:lstStyle/>
        <a:p>
          <a:endParaRPr lang="en-US"/>
        </a:p>
      </dgm:t>
    </dgm:pt>
    <dgm:pt modelId="{E6484EBB-9F35-4D7A-AE60-E8A36C64BD27}">
      <dgm:prSet/>
      <dgm:spPr/>
      <dgm:t>
        <a:bodyPr/>
        <a:lstStyle/>
        <a:p>
          <a:r>
            <a:rPr lang="en-US" i="1"/>
            <a:t>Alerts</a:t>
          </a:r>
          <a:endParaRPr lang="en-US"/>
        </a:p>
      </dgm:t>
    </dgm:pt>
    <dgm:pt modelId="{58113B51-53FE-471B-AB84-650E6B04E25B}" type="parTrans" cxnId="{2D15F984-A9A9-428C-9910-5DA09E83BCB6}">
      <dgm:prSet/>
      <dgm:spPr/>
      <dgm:t>
        <a:bodyPr/>
        <a:lstStyle/>
        <a:p>
          <a:endParaRPr lang="en-US"/>
        </a:p>
      </dgm:t>
    </dgm:pt>
    <dgm:pt modelId="{A4F958C6-C8D5-4321-9656-31C63EC922F5}" type="sibTrans" cxnId="{2D15F984-A9A9-428C-9910-5DA09E83BCB6}">
      <dgm:prSet/>
      <dgm:spPr/>
      <dgm:t>
        <a:bodyPr/>
        <a:lstStyle/>
        <a:p>
          <a:endParaRPr lang="en-US"/>
        </a:p>
      </dgm:t>
    </dgm:pt>
    <dgm:pt modelId="{73872AAE-424C-43D8-91A6-5D9BBD701B70}">
      <dgm:prSet/>
      <dgm:spPr/>
      <dgm:t>
        <a:bodyPr/>
        <a:lstStyle/>
        <a:p>
          <a:r>
            <a:rPr lang="en-US" b="1"/>
            <a:t>Website</a:t>
          </a:r>
          <a:endParaRPr lang="en-US"/>
        </a:p>
      </dgm:t>
    </dgm:pt>
    <dgm:pt modelId="{D61CC70E-75BA-4BC2-9D24-3DE700AB5EF3}" type="parTrans" cxnId="{666C57CC-7903-4973-A202-228D0DED52AC}">
      <dgm:prSet/>
      <dgm:spPr/>
      <dgm:t>
        <a:bodyPr/>
        <a:lstStyle/>
        <a:p>
          <a:endParaRPr lang="en-US"/>
        </a:p>
      </dgm:t>
    </dgm:pt>
    <dgm:pt modelId="{5A73C388-EE8E-49A6-934A-25BE7A458EFF}" type="sibTrans" cxnId="{666C57CC-7903-4973-A202-228D0DED52AC}">
      <dgm:prSet/>
      <dgm:spPr/>
      <dgm:t>
        <a:bodyPr/>
        <a:lstStyle/>
        <a:p>
          <a:endParaRPr lang="en-US"/>
        </a:p>
      </dgm:t>
    </dgm:pt>
    <dgm:pt modelId="{57BA0F62-ECDC-4A8F-8C6D-FBD60389A51C}">
      <dgm:prSet/>
      <dgm:spPr/>
      <dgm:t>
        <a:bodyPr/>
        <a:lstStyle/>
        <a:p>
          <a:r>
            <a:rPr lang="en-US" i="1"/>
            <a:t>Mandate</a:t>
          </a:r>
          <a:endParaRPr lang="en-US"/>
        </a:p>
      </dgm:t>
    </dgm:pt>
    <dgm:pt modelId="{65382484-09CD-4DEC-B108-C8AEFE44FC9F}" type="parTrans" cxnId="{92B72B83-98EA-4CF0-8871-4AF987493A45}">
      <dgm:prSet/>
      <dgm:spPr/>
      <dgm:t>
        <a:bodyPr/>
        <a:lstStyle/>
        <a:p>
          <a:endParaRPr lang="en-US"/>
        </a:p>
      </dgm:t>
    </dgm:pt>
    <dgm:pt modelId="{D66FE675-25E7-45FA-BC5D-E2D24D50B42A}" type="sibTrans" cxnId="{92B72B83-98EA-4CF0-8871-4AF987493A45}">
      <dgm:prSet/>
      <dgm:spPr/>
      <dgm:t>
        <a:bodyPr/>
        <a:lstStyle/>
        <a:p>
          <a:endParaRPr lang="en-US"/>
        </a:p>
      </dgm:t>
    </dgm:pt>
    <dgm:pt modelId="{2CF8104F-95EF-45DD-9D4C-2EB42AA20DD6}">
      <dgm:prSet/>
      <dgm:spPr/>
      <dgm:t>
        <a:bodyPr/>
        <a:lstStyle/>
        <a:p>
          <a:r>
            <a:rPr lang="en-US" i="1"/>
            <a:t>Crime Prevention Resources</a:t>
          </a:r>
          <a:endParaRPr lang="en-US"/>
        </a:p>
      </dgm:t>
    </dgm:pt>
    <dgm:pt modelId="{0EB90FCF-D819-437E-866E-D8C87CD7AF18}" type="parTrans" cxnId="{A4679A39-46A9-4582-8119-80F8F877E177}">
      <dgm:prSet/>
      <dgm:spPr/>
      <dgm:t>
        <a:bodyPr/>
        <a:lstStyle/>
        <a:p>
          <a:endParaRPr lang="en-US"/>
        </a:p>
      </dgm:t>
    </dgm:pt>
    <dgm:pt modelId="{E552B929-ED30-4559-8186-33BE2D249672}" type="sibTrans" cxnId="{A4679A39-46A9-4582-8119-80F8F877E177}">
      <dgm:prSet/>
      <dgm:spPr/>
      <dgm:t>
        <a:bodyPr/>
        <a:lstStyle/>
        <a:p>
          <a:endParaRPr lang="en-US"/>
        </a:p>
      </dgm:t>
    </dgm:pt>
    <dgm:pt modelId="{0F91F54F-68A3-4563-AE0E-E4BF3EFE7D98}">
      <dgm:prSet/>
      <dgm:spPr/>
      <dgm:t>
        <a:bodyPr/>
        <a:lstStyle/>
        <a:p>
          <a:r>
            <a:rPr lang="en-US" i="1"/>
            <a:t>Incident reporting</a:t>
          </a:r>
          <a:endParaRPr lang="en-US"/>
        </a:p>
      </dgm:t>
    </dgm:pt>
    <dgm:pt modelId="{9DE1442F-50BA-4766-84E6-CDC1AA0ECC9B}" type="parTrans" cxnId="{03D0A0A9-02E9-46B9-9319-591602C235F8}">
      <dgm:prSet/>
      <dgm:spPr/>
      <dgm:t>
        <a:bodyPr/>
        <a:lstStyle/>
        <a:p>
          <a:endParaRPr lang="en-US"/>
        </a:p>
      </dgm:t>
    </dgm:pt>
    <dgm:pt modelId="{3FE34431-AA82-4A15-B984-E5033D04B58A}" type="sibTrans" cxnId="{03D0A0A9-02E9-46B9-9319-591602C235F8}">
      <dgm:prSet/>
      <dgm:spPr/>
      <dgm:t>
        <a:bodyPr/>
        <a:lstStyle/>
        <a:p>
          <a:endParaRPr lang="en-US"/>
        </a:p>
      </dgm:t>
    </dgm:pt>
    <dgm:pt modelId="{446BA065-40D7-4602-96F0-419F6F9695B7}" type="pres">
      <dgm:prSet presAssocID="{FBA8AD1F-E7AC-4DE8-B31D-9126714D71D9}" presName="linear" presStyleCnt="0">
        <dgm:presLayoutVars>
          <dgm:dir/>
          <dgm:animLvl val="lvl"/>
          <dgm:resizeHandles val="exact"/>
        </dgm:presLayoutVars>
      </dgm:prSet>
      <dgm:spPr/>
    </dgm:pt>
    <dgm:pt modelId="{4776B7BD-2154-4539-953B-13DD73BC1D7E}" type="pres">
      <dgm:prSet presAssocID="{A183BEB4-B54A-4B7A-A81D-F9B2AC5CAF90}" presName="parentLin" presStyleCnt="0"/>
      <dgm:spPr/>
    </dgm:pt>
    <dgm:pt modelId="{00B3E677-5F7A-4A52-AA72-8B5E663A3A55}" type="pres">
      <dgm:prSet presAssocID="{A183BEB4-B54A-4B7A-A81D-F9B2AC5CAF90}" presName="parentLeftMargin" presStyleLbl="node1" presStyleIdx="0" presStyleCnt="2"/>
      <dgm:spPr/>
    </dgm:pt>
    <dgm:pt modelId="{881CB101-4D65-4443-A3F0-334946B42ECD}" type="pres">
      <dgm:prSet presAssocID="{A183BEB4-B54A-4B7A-A81D-F9B2AC5CAF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D145A9-577A-42B9-943E-F4FE0661EBB0}" type="pres">
      <dgm:prSet presAssocID="{A183BEB4-B54A-4B7A-A81D-F9B2AC5CAF90}" presName="negativeSpace" presStyleCnt="0"/>
      <dgm:spPr/>
    </dgm:pt>
    <dgm:pt modelId="{4A542C52-3BD5-4B02-A254-0DBFB60FA35F}" type="pres">
      <dgm:prSet presAssocID="{A183BEB4-B54A-4B7A-A81D-F9B2AC5CAF90}" presName="childText" presStyleLbl="conFgAcc1" presStyleIdx="0" presStyleCnt="2">
        <dgm:presLayoutVars>
          <dgm:bulletEnabled val="1"/>
        </dgm:presLayoutVars>
      </dgm:prSet>
      <dgm:spPr/>
    </dgm:pt>
    <dgm:pt modelId="{AF19F8FA-4B55-4F6C-A735-808A81032698}" type="pres">
      <dgm:prSet presAssocID="{14BDEFFC-C1CE-40DD-B6E5-6C806219504C}" presName="spaceBetweenRectangles" presStyleCnt="0"/>
      <dgm:spPr/>
    </dgm:pt>
    <dgm:pt modelId="{D8CDC44F-D40E-4296-A39D-EBFB313A5E4D}" type="pres">
      <dgm:prSet presAssocID="{73872AAE-424C-43D8-91A6-5D9BBD701B70}" presName="parentLin" presStyleCnt="0"/>
      <dgm:spPr/>
    </dgm:pt>
    <dgm:pt modelId="{93F343B8-10A6-4B9D-9480-053308A28F56}" type="pres">
      <dgm:prSet presAssocID="{73872AAE-424C-43D8-91A6-5D9BBD701B70}" presName="parentLeftMargin" presStyleLbl="node1" presStyleIdx="0" presStyleCnt="2"/>
      <dgm:spPr/>
    </dgm:pt>
    <dgm:pt modelId="{7CB5354A-C9D8-4E1B-AC23-F6B1F0862D45}" type="pres">
      <dgm:prSet presAssocID="{73872AAE-424C-43D8-91A6-5D9BBD701B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A1D0E0-F4F8-4EF2-A62C-2EE5DC4492CB}" type="pres">
      <dgm:prSet presAssocID="{73872AAE-424C-43D8-91A6-5D9BBD701B70}" presName="negativeSpace" presStyleCnt="0"/>
      <dgm:spPr/>
    </dgm:pt>
    <dgm:pt modelId="{7EB7CF63-19CA-47EC-A9CB-5279D5EE04C1}" type="pres">
      <dgm:prSet presAssocID="{73872AAE-424C-43D8-91A6-5D9BBD701B7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C89403-EE61-4906-BEF1-0F8DE8BADA05}" type="presOf" srcId="{A183BEB4-B54A-4B7A-A81D-F9B2AC5CAF90}" destId="{881CB101-4D65-4443-A3F0-334946B42ECD}" srcOrd="1" destOrd="0" presId="urn:microsoft.com/office/officeart/2005/8/layout/list1"/>
    <dgm:cxn modelId="{18B67F04-313E-410F-AB35-AC33F9047042}" type="presOf" srcId="{0F91F54F-68A3-4563-AE0E-E4BF3EFE7D98}" destId="{7EB7CF63-19CA-47EC-A9CB-5279D5EE04C1}" srcOrd="0" destOrd="2" presId="urn:microsoft.com/office/officeart/2005/8/layout/list1"/>
    <dgm:cxn modelId="{AD69E113-6E3E-436C-BD94-F007BA5BDA9F}" type="presOf" srcId="{57BA0F62-ECDC-4A8F-8C6D-FBD60389A51C}" destId="{7EB7CF63-19CA-47EC-A9CB-5279D5EE04C1}" srcOrd="0" destOrd="0" presId="urn:microsoft.com/office/officeart/2005/8/layout/list1"/>
    <dgm:cxn modelId="{A4679A39-46A9-4582-8119-80F8F877E177}" srcId="{73872AAE-424C-43D8-91A6-5D9BBD701B70}" destId="{2CF8104F-95EF-45DD-9D4C-2EB42AA20DD6}" srcOrd="1" destOrd="0" parTransId="{0EB90FCF-D819-437E-866E-D8C87CD7AF18}" sibTransId="{E552B929-ED30-4559-8186-33BE2D249672}"/>
    <dgm:cxn modelId="{063DB43B-619D-44EB-A326-D9ECE5513826}" type="presOf" srcId="{2CF8104F-95EF-45DD-9D4C-2EB42AA20DD6}" destId="{7EB7CF63-19CA-47EC-A9CB-5279D5EE04C1}" srcOrd="0" destOrd="1" presId="urn:microsoft.com/office/officeart/2005/8/layout/list1"/>
    <dgm:cxn modelId="{27AC173D-1408-41AC-AD67-1CCF10E0FE69}" type="presOf" srcId="{A183BEB4-B54A-4B7A-A81D-F9B2AC5CAF90}" destId="{00B3E677-5F7A-4A52-AA72-8B5E663A3A55}" srcOrd="0" destOrd="0" presId="urn:microsoft.com/office/officeart/2005/8/layout/list1"/>
    <dgm:cxn modelId="{61EB5D3F-0976-44D8-AB25-2BA706C7DA5D}" type="presOf" srcId="{E6484EBB-9F35-4D7A-AE60-E8A36C64BD27}" destId="{4A542C52-3BD5-4B02-A254-0DBFB60FA35F}" srcOrd="0" destOrd="0" presId="urn:microsoft.com/office/officeart/2005/8/layout/list1"/>
    <dgm:cxn modelId="{D89EA67F-99B6-4789-A843-0E81123B92F6}" srcId="{FBA8AD1F-E7AC-4DE8-B31D-9126714D71D9}" destId="{A183BEB4-B54A-4B7A-A81D-F9B2AC5CAF90}" srcOrd="0" destOrd="0" parTransId="{DD8E2346-3CA6-4ABD-93B8-DCC74ACB539D}" sibTransId="{14BDEFFC-C1CE-40DD-B6E5-6C806219504C}"/>
    <dgm:cxn modelId="{92B72B83-98EA-4CF0-8871-4AF987493A45}" srcId="{73872AAE-424C-43D8-91A6-5D9BBD701B70}" destId="{57BA0F62-ECDC-4A8F-8C6D-FBD60389A51C}" srcOrd="0" destOrd="0" parTransId="{65382484-09CD-4DEC-B108-C8AEFE44FC9F}" sibTransId="{D66FE675-25E7-45FA-BC5D-E2D24D50B42A}"/>
    <dgm:cxn modelId="{2D15F984-A9A9-428C-9910-5DA09E83BCB6}" srcId="{A183BEB4-B54A-4B7A-A81D-F9B2AC5CAF90}" destId="{E6484EBB-9F35-4D7A-AE60-E8A36C64BD27}" srcOrd="0" destOrd="0" parTransId="{58113B51-53FE-471B-AB84-650E6B04E25B}" sibTransId="{A4F958C6-C8D5-4321-9656-31C63EC922F5}"/>
    <dgm:cxn modelId="{4878F49B-263D-4849-BADA-7C0093184A12}" type="presOf" srcId="{FBA8AD1F-E7AC-4DE8-B31D-9126714D71D9}" destId="{446BA065-40D7-4602-96F0-419F6F9695B7}" srcOrd="0" destOrd="0" presId="urn:microsoft.com/office/officeart/2005/8/layout/list1"/>
    <dgm:cxn modelId="{802808A0-6EDE-4414-9D9B-21D2EC65C485}" type="presOf" srcId="{73872AAE-424C-43D8-91A6-5D9BBD701B70}" destId="{93F343B8-10A6-4B9D-9480-053308A28F56}" srcOrd="0" destOrd="0" presId="urn:microsoft.com/office/officeart/2005/8/layout/list1"/>
    <dgm:cxn modelId="{03D0A0A9-02E9-46B9-9319-591602C235F8}" srcId="{73872AAE-424C-43D8-91A6-5D9BBD701B70}" destId="{0F91F54F-68A3-4563-AE0E-E4BF3EFE7D98}" srcOrd="2" destOrd="0" parTransId="{9DE1442F-50BA-4766-84E6-CDC1AA0ECC9B}" sibTransId="{3FE34431-AA82-4A15-B984-E5033D04B58A}"/>
    <dgm:cxn modelId="{666C57CC-7903-4973-A202-228D0DED52AC}" srcId="{FBA8AD1F-E7AC-4DE8-B31D-9126714D71D9}" destId="{73872AAE-424C-43D8-91A6-5D9BBD701B70}" srcOrd="1" destOrd="0" parTransId="{D61CC70E-75BA-4BC2-9D24-3DE700AB5EF3}" sibTransId="{5A73C388-EE8E-49A6-934A-25BE7A458EFF}"/>
    <dgm:cxn modelId="{5CB6BAFC-5E49-4501-BB27-F5C514C3EF9A}" type="presOf" srcId="{73872AAE-424C-43D8-91A6-5D9BBD701B70}" destId="{7CB5354A-C9D8-4E1B-AC23-F6B1F0862D45}" srcOrd="1" destOrd="0" presId="urn:microsoft.com/office/officeart/2005/8/layout/list1"/>
    <dgm:cxn modelId="{067D930C-5391-4BEE-A86E-90C3EF2142F9}" type="presParOf" srcId="{446BA065-40D7-4602-96F0-419F6F9695B7}" destId="{4776B7BD-2154-4539-953B-13DD73BC1D7E}" srcOrd="0" destOrd="0" presId="urn:microsoft.com/office/officeart/2005/8/layout/list1"/>
    <dgm:cxn modelId="{5D8154D3-684E-4653-9064-B08FC0EDF8E5}" type="presParOf" srcId="{4776B7BD-2154-4539-953B-13DD73BC1D7E}" destId="{00B3E677-5F7A-4A52-AA72-8B5E663A3A55}" srcOrd="0" destOrd="0" presId="urn:microsoft.com/office/officeart/2005/8/layout/list1"/>
    <dgm:cxn modelId="{E8E722FD-2084-4832-B3A5-B535436F263D}" type="presParOf" srcId="{4776B7BD-2154-4539-953B-13DD73BC1D7E}" destId="{881CB101-4D65-4443-A3F0-334946B42ECD}" srcOrd="1" destOrd="0" presId="urn:microsoft.com/office/officeart/2005/8/layout/list1"/>
    <dgm:cxn modelId="{BC12E2FD-560E-4CBA-B616-B08261065D5D}" type="presParOf" srcId="{446BA065-40D7-4602-96F0-419F6F9695B7}" destId="{60D145A9-577A-42B9-943E-F4FE0661EBB0}" srcOrd="1" destOrd="0" presId="urn:microsoft.com/office/officeart/2005/8/layout/list1"/>
    <dgm:cxn modelId="{B38F9AEA-1E1C-4C48-A4E9-F8BD1AB38E03}" type="presParOf" srcId="{446BA065-40D7-4602-96F0-419F6F9695B7}" destId="{4A542C52-3BD5-4B02-A254-0DBFB60FA35F}" srcOrd="2" destOrd="0" presId="urn:microsoft.com/office/officeart/2005/8/layout/list1"/>
    <dgm:cxn modelId="{4E5B0C5C-1E21-48E7-B3F9-9F8602F50EAC}" type="presParOf" srcId="{446BA065-40D7-4602-96F0-419F6F9695B7}" destId="{AF19F8FA-4B55-4F6C-A735-808A81032698}" srcOrd="3" destOrd="0" presId="urn:microsoft.com/office/officeart/2005/8/layout/list1"/>
    <dgm:cxn modelId="{B2C5CB85-8F15-446E-939F-7C230227EF2E}" type="presParOf" srcId="{446BA065-40D7-4602-96F0-419F6F9695B7}" destId="{D8CDC44F-D40E-4296-A39D-EBFB313A5E4D}" srcOrd="4" destOrd="0" presId="urn:microsoft.com/office/officeart/2005/8/layout/list1"/>
    <dgm:cxn modelId="{5C3F4137-CCFA-4CCC-BFC3-9F6D31063BFB}" type="presParOf" srcId="{D8CDC44F-D40E-4296-A39D-EBFB313A5E4D}" destId="{93F343B8-10A6-4B9D-9480-053308A28F56}" srcOrd="0" destOrd="0" presId="urn:microsoft.com/office/officeart/2005/8/layout/list1"/>
    <dgm:cxn modelId="{E151170E-0A41-4946-B1A4-84D8E8E87527}" type="presParOf" srcId="{D8CDC44F-D40E-4296-A39D-EBFB313A5E4D}" destId="{7CB5354A-C9D8-4E1B-AC23-F6B1F0862D45}" srcOrd="1" destOrd="0" presId="urn:microsoft.com/office/officeart/2005/8/layout/list1"/>
    <dgm:cxn modelId="{AA730A77-22CA-4AD6-B224-DE08668B60A7}" type="presParOf" srcId="{446BA065-40D7-4602-96F0-419F6F9695B7}" destId="{A3A1D0E0-F4F8-4EF2-A62C-2EE5DC4492CB}" srcOrd="5" destOrd="0" presId="urn:microsoft.com/office/officeart/2005/8/layout/list1"/>
    <dgm:cxn modelId="{C5842237-9582-4450-85AE-310B9748A2A8}" type="presParOf" srcId="{446BA065-40D7-4602-96F0-419F6F9695B7}" destId="{7EB7CF63-19CA-47EC-A9CB-5279D5EE04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4E4B-9078-4AA5-9BEE-5F8BC43B604B}">
      <dsp:nvSpPr>
        <dsp:cNvPr id="0" name=""/>
        <dsp:cNvSpPr/>
      </dsp:nvSpPr>
      <dsp:spPr>
        <a:xfrm>
          <a:off x="0" y="0"/>
          <a:ext cx="53531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7A19A-3CCE-4E13-9BF2-9925F8D6D2C0}">
      <dsp:nvSpPr>
        <dsp:cNvPr id="0" name=""/>
        <dsp:cNvSpPr/>
      </dsp:nvSpPr>
      <dsp:spPr>
        <a:xfrm>
          <a:off x="0" y="0"/>
          <a:ext cx="5353187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Neighbourhood Traffic Management Study</a:t>
          </a:r>
        </a:p>
      </dsp:txBody>
      <dsp:txXfrm>
        <a:off x="0" y="0"/>
        <a:ext cx="5353187" cy="1384035"/>
      </dsp:txXfrm>
    </dsp:sp>
    <dsp:sp modelId="{C6B8E92A-6E40-443C-A49A-0F6C23B30E19}">
      <dsp:nvSpPr>
        <dsp:cNvPr id="0" name=""/>
        <dsp:cNvSpPr/>
      </dsp:nvSpPr>
      <dsp:spPr>
        <a:xfrm>
          <a:off x="0" y="1384035"/>
          <a:ext cx="5353187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F2B11-0995-4985-B3A3-AA8CBB4B0D04}">
      <dsp:nvSpPr>
        <dsp:cNvPr id="0" name=""/>
        <dsp:cNvSpPr/>
      </dsp:nvSpPr>
      <dsp:spPr>
        <a:xfrm>
          <a:off x="0" y="1384035"/>
          <a:ext cx="5353187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Off Site Parking Strategy</a:t>
          </a:r>
        </a:p>
      </dsp:txBody>
      <dsp:txXfrm>
        <a:off x="0" y="1384035"/>
        <a:ext cx="5353187" cy="1384035"/>
      </dsp:txXfrm>
    </dsp:sp>
    <dsp:sp modelId="{DDB5A16C-BDC2-450E-BBAF-41D052DD6B19}">
      <dsp:nvSpPr>
        <dsp:cNvPr id="0" name=""/>
        <dsp:cNvSpPr/>
      </dsp:nvSpPr>
      <dsp:spPr>
        <a:xfrm>
          <a:off x="0" y="2768070"/>
          <a:ext cx="5353187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C4FF3-F9DD-4201-880B-6F9455FDB8AC}">
      <dsp:nvSpPr>
        <dsp:cNvPr id="0" name=""/>
        <dsp:cNvSpPr/>
      </dsp:nvSpPr>
      <dsp:spPr>
        <a:xfrm>
          <a:off x="0" y="2768070"/>
          <a:ext cx="5353187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Transportation Demand Management Program</a:t>
          </a:r>
        </a:p>
      </dsp:txBody>
      <dsp:txXfrm>
        <a:off x="0" y="2768070"/>
        <a:ext cx="5353187" cy="1384035"/>
      </dsp:txXfrm>
    </dsp:sp>
    <dsp:sp modelId="{B021FFD6-74B6-4CD6-BE60-CBECE1F00E11}">
      <dsp:nvSpPr>
        <dsp:cNvPr id="0" name=""/>
        <dsp:cNvSpPr/>
      </dsp:nvSpPr>
      <dsp:spPr>
        <a:xfrm>
          <a:off x="0" y="4152105"/>
          <a:ext cx="535318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33584-F527-42E8-95A9-1EAC816AC83E}">
      <dsp:nvSpPr>
        <dsp:cNvPr id="0" name=""/>
        <dsp:cNvSpPr/>
      </dsp:nvSpPr>
      <dsp:spPr>
        <a:xfrm>
          <a:off x="0" y="4152105"/>
          <a:ext cx="5353187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Transportation Monitoring Strategy</a:t>
          </a:r>
        </a:p>
      </dsp:txBody>
      <dsp:txXfrm>
        <a:off x="0" y="4152105"/>
        <a:ext cx="5353187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42C52-3BD5-4B02-A254-0DBFB60FA35F}">
      <dsp:nvSpPr>
        <dsp:cNvPr id="0" name=""/>
        <dsp:cNvSpPr/>
      </dsp:nvSpPr>
      <dsp:spPr>
        <a:xfrm>
          <a:off x="0" y="523760"/>
          <a:ext cx="500012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666496" rIns="38806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/>
            <a:t>Alerts</a:t>
          </a:r>
          <a:endParaRPr lang="en-US" sz="3200" kern="1200"/>
        </a:p>
      </dsp:txBody>
      <dsp:txXfrm>
        <a:off x="0" y="523760"/>
        <a:ext cx="5000124" cy="1360800"/>
      </dsp:txXfrm>
    </dsp:sp>
    <dsp:sp modelId="{881CB101-4D65-4443-A3F0-334946B42ECD}">
      <dsp:nvSpPr>
        <dsp:cNvPr id="0" name=""/>
        <dsp:cNvSpPr/>
      </dsp:nvSpPr>
      <dsp:spPr>
        <a:xfrm>
          <a:off x="250006" y="51440"/>
          <a:ext cx="3500086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Social Media</a:t>
          </a:r>
          <a:endParaRPr lang="en-US" sz="3200" kern="1200"/>
        </a:p>
      </dsp:txBody>
      <dsp:txXfrm>
        <a:off x="296120" y="97554"/>
        <a:ext cx="3407858" cy="852412"/>
      </dsp:txXfrm>
    </dsp:sp>
    <dsp:sp modelId="{7EB7CF63-19CA-47EC-A9CB-5279D5EE04C1}">
      <dsp:nvSpPr>
        <dsp:cNvPr id="0" name=""/>
        <dsp:cNvSpPr/>
      </dsp:nvSpPr>
      <dsp:spPr>
        <a:xfrm>
          <a:off x="0" y="2529680"/>
          <a:ext cx="5000124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666496" rIns="388065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/>
            <a:t>Mandate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/>
            <a:t>Crime Prevention Resources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i="1" kern="1200"/>
            <a:t>Incident reporting</a:t>
          </a:r>
          <a:endParaRPr lang="en-US" sz="3200" kern="1200"/>
        </a:p>
      </dsp:txBody>
      <dsp:txXfrm>
        <a:off x="0" y="2529680"/>
        <a:ext cx="5000124" cy="2872800"/>
      </dsp:txXfrm>
    </dsp:sp>
    <dsp:sp modelId="{7CB5354A-C9D8-4E1B-AC23-F6B1F0862D45}">
      <dsp:nvSpPr>
        <dsp:cNvPr id="0" name=""/>
        <dsp:cNvSpPr/>
      </dsp:nvSpPr>
      <dsp:spPr>
        <a:xfrm>
          <a:off x="250006" y="2057360"/>
          <a:ext cx="3500086" cy="9446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Website</a:t>
          </a:r>
          <a:endParaRPr lang="en-US" sz="3200" kern="1200"/>
        </a:p>
      </dsp:txBody>
      <dsp:txXfrm>
        <a:off x="296120" y="2103474"/>
        <a:ext cx="3407858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2" y="0"/>
            <a:ext cx="3082672" cy="46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83213" tIns="41606" rIns="83213" bIns="41606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19804" y="0"/>
            <a:ext cx="3082671" cy="46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83213" tIns="41606" rIns="83213" bIns="41606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2" y="8919051"/>
            <a:ext cx="3082672" cy="46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83213" tIns="41606" rIns="83213" bIns="41606" anchor="b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19804" y="8919051"/>
            <a:ext cx="3082671" cy="469424"/>
          </a:xfrm>
          <a:prstGeom prst="rect">
            <a:avLst/>
          </a:prstGeom>
          <a:noFill/>
          <a:ln>
            <a:noFill/>
          </a:ln>
        </p:spPr>
        <p:txBody>
          <a:bodyPr vert="horz" wrap="square" lIns="83213" tIns="41606" rIns="83213" bIns="41606" anchor="b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>
              <a:defRPr sz="1400"/>
            </a:pPr>
            <a:fld id="{D345E4D4-3DCA-4E20-BBD8-8B814095C69D}" type="slidenum">
              <a:rPr lang="en-US"/>
              <a:pPr>
                <a:defRPr sz="14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04913" y="712788"/>
            <a:ext cx="4691062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/>
          <a:lstStyle/>
          <a:p>
            <a:pPr lvl="0"/>
            <a:endParaRPr lang="en-US" noProof="0" dirty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2" y="0"/>
            <a:ext cx="3082672" cy="4694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019804" y="0"/>
            <a:ext cx="3082671" cy="4694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2" y="8919051"/>
            <a:ext cx="3082672" cy="4694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19804" y="8919051"/>
            <a:ext cx="3082671" cy="4694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D1F90AA8-650D-4354-85D1-358AEC7E6F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7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MS Gothic" pitchFamily="2"/>
        <a:cs typeface="Ari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BE4AC-50BD-447A-B6A8-62C38F0AF62A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43038" y="784225"/>
            <a:ext cx="5164137" cy="38735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805605" y="4904501"/>
            <a:ext cx="6438262" cy="4648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9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5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99F144-60AC-4757-ADE1-C018A5F1B31F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12788"/>
            <a:ext cx="4691062" cy="35194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2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BE4AC-50BD-447A-B6A8-62C38F0AF62A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43038" y="784225"/>
            <a:ext cx="5164137" cy="38735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8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805605" y="4904501"/>
            <a:ext cx="6438262" cy="4648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9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7E99A-C88F-4E31-908A-4771DB945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31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0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90AA8-650D-4354-85D1-358AEC7E6F8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42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9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E1B7A340-3187-0936-368E-F13BCBDC9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175" indent="-293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6338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7825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313" indent="-2349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765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337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909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948113" indent="-234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D0B04-FF7E-4180-9D3A-51F8844D1588}" type="slidenum">
              <a:rPr altLang="en-US" sz="1400" smtClean="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3068B4-6626-AC6B-B8AA-EFC4265C1E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554FAA-AB5B-8952-71C7-2A4E52E279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  <a:lvl2pPr marL="765453" indent="-2944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77619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48667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119714" indent="-23552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90762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3061810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532859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4003906" indent="-2355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8E3873-D38E-472E-B29D-25EB027BF8FC}" type="slidenum">
              <a:rPr altLang="en-US" sz="1400">
                <a:solidFill>
                  <a:schemeClr val="tx1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en-US" sz="1400">
              <a:solidFill>
                <a:schemeClr val="tx1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4913" y="703263"/>
            <a:ext cx="4692650" cy="3521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40" name="Rectangle 3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0" tIns="94210" rIns="94210" bIns="47104" numCol="1" anchor="t" anchorCtr="0" compatLnSpc="1">
            <a:prstTxWarp prst="textNoShape">
              <a:avLst/>
            </a:prstTxWarp>
          </a:bodyPr>
          <a:lstStyle/>
          <a:p>
            <a:pPr eaLnBrk="1"/>
            <a:endParaRPr altLang="en-US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1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51A6-A777-4A87-BC12-D8CA2E2096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17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9" y="17621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4C1C5-C851-4718-A48C-1FEE45FA4B4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1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5D98-4F2B-4AE0-9518-8B4F435744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1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42" y="1651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44" y="1820092"/>
            <a:ext cx="7886700" cy="43513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4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429904" y="6349479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E559-ADD2-482D-8474-578B493BAA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63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62" y="17621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3B66-C118-4AD2-BFCF-A14A89B0AE7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69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E8711-BC44-4C13-A600-9328A38772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82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C5D8-D12C-46E6-9CC3-FEC6FAF473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58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2710-2D0B-4AF9-B9E8-C7D485126C4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5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BC80-55CA-4228-840D-6BB2E5B38E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10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8, 2016</a:t>
            </a: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7B6D-EAF1-4B3D-8959-BF667F80B3D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0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7" y="6286500"/>
            <a:ext cx="831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l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rPr lang="en-US"/>
              <a:t>November 8, 2016</a:t>
            </a: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854325" y="6356350"/>
            <a:ext cx="336073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CB784A94-C275-4908-9ECE-C456433FC0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 pitchFamily="18"/>
          <a:ea typeface="MS Gothic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MS Gothic" panose="020B0609070205080204" pitchFamily="49" charset="-128"/>
          <a:cs typeface="Arial" panose="020B0604020202020204" pitchFamily="34" charset="0"/>
        </a:defRPr>
      </a:lvl9pPr>
    </p:titleStyle>
    <p:bodyStyle>
      <a:lvl1pPr algn="ctr" rtl="0" eaLnBrk="0" fontAlgn="base" hangingPunct="0">
        <a:spcBef>
          <a:spcPts val="763"/>
        </a:spcBef>
        <a:spcAft>
          <a:spcPct val="0"/>
        </a:spcAft>
        <a:defRPr lang="en-US" sz="3200" kern="1200">
          <a:solidFill>
            <a:srgbClr val="8B8B8B"/>
          </a:solidFill>
          <a:latin typeface="Calibri" pitchFamily="18"/>
          <a:ea typeface="MS Gothic" pitchFamily="2"/>
          <a:cs typeface="Tahoma" pitchFamily="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Gothic" panose="020B0609070205080204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4478338"/>
            <a:ext cx="6858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eaLnBrk="1" hangingPunct="1"/>
            <a:r>
              <a:rPr lang="en-CA" altLang="en-US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Civic Hospital Neighbourhood Association </a:t>
            </a:r>
          </a:p>
          <a:p>
            <a:pPr eaLnBrk="1" hangingPunct="1"/>
            <a:r>
              <a:rPr lang="en-CA" altLang="en-US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Spring Information Meeting</a:t>
            </a:r>
          </a:p>
          <a:p>
            <a:pPr eaLnBrk="1" hangingPunct="1">
              <a:spcBef>
                <a:spcPts val="475"/>
              </a:spcBef>
            </a:pPr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June 8, 2022</a:t>
            </a:r>
          </a:p>
          <a:p>
            <a:pPr eaLnBrk="1" hangingPunct="1">
              <a:spcBef>
                <a:spcPts val="475"/>
              </a:spcBef>
            </a:pPr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www.chnaottawa.ca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-688709"/>
            <a:ext cx="8128704" cy="60965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5DEAD7-B12D-83E4-4746-B09721A3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9" y="136526"/>
            <a:ext cx="4680066" cy="60780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B5AAA-6327-FF11-09B6-9CFF2D34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Civic Hospital Neighbourhood Association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FD359-832B-4186-824F-7169D6784418}"/>
              </a:ext>
            </a:extLst>
          </p:cNvPr>
          <p:cNvSpPr/>
          <p:nvPr/>
        </p:nvSpPr>
        <p:spPr>
          <a:xfrm>
            <a:off x="2072640" y="274320"/>
            <a:ext cx="5882640" cy="5940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16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64" name="Rectangle 1336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6" name="Rectangle 1336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68" name="Rectangle 1336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EB7699-2AD0-E96A-0529-B2FE54FBE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r="24976"/>
          <a:stretch/>
        </p:blipFill>
        <p:spPr bwMode="auto">
          <a:xfrm>
            <a:off x="3028949" y="10"/>
            <a:ext cx="6120019" cy="6875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0" name="Freeform: Shape 1336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1081 Carling Ave</a:t>
            </a:r>
            <a:br>
              <a:rPr lang="en-US" sz="27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alt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7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Luanne </a:t>
            </a:r>
            <a:r>
              <a:rPr lang="en-US" altLang="en-US" sz="2700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Calcutt</a:t>
            </a:r>
            <a:endParaRPr lang="en-US" altLang="en-US" sz="2700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366771" y="2005663"/>
            <a:ext cx="3086099" cy="44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altLang="en-US" sz="10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93705165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7" name="Rectangle 133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9" name="Rectangle 1333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1" name="Rectangle 1334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3" name="Rectangle 1334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45" name="Freeform: Shape 1334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47" name="Rectangle 1334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 eaLnBrk="1">
              <a:lnSpc>
                <a:spcPct val="90000"/>
              </a:lnSpc>
            </a:pPr>
            <a:r>
              <a:rPr lang="en-US" altLang="en-US" sz="27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Home Security and Fraud Prevention</a:t>
            </a:r>
            <a:br>
              <a:rPr lang="en-US" altLang="en-US" sz="27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en-US" altLang="en-US" sz="27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altLang="en-US" sz="2700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</a:t>
            </a:r>
            <a:r>
              <a:rPr lang="en-US" altLang="en-US" sz="2700" i="1">
                <a:solidFill>
                  <a:srgbClr val="FFFFFF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Shane Quinn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371600" y="1984248"/>
            <a:ext cx="30861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1000">
                <a:solidFill>
                  <a:srgbClr val="FFFFFF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</a:p>
        </p:txBody>
      </p:sp>
      <p:graphicFrame>
        <p:nvGraphicFramePr>
          <p:cNvPr id="13332" name="Rectangle 3">
            <a:extLst>
              <a:ext uri="{FF2B5EF4-FFF2-40B4-BE49-F238E27FC236}">
                <a16:creationId xmlns:a16="http://schemas.microsoft.com/office/drawing/2014/main" id="{DB456BA9-D658-967E-1CB0-8930CCC26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96290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8326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9EB1-B4C1-3CFB-85E6-CFFFA404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 Positions </a:t>
            </a:r>
            <a:b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Karen Wright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FFCEAE-9AFC-29F6-BC49-987F2771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818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5E860-2D51-6A5E-8CE3-0EF5170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8459" y="6199631"/>
            <a:ext cx="306547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2664267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Kitchissippi</a:t>
            </a:r>
            <a:r>
              <a:rPr lang="en-US" alt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Update</a:t>
            </a:r>
            <a:br>
              <a:rPr lang="en-US" alt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700" i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Councillor</a:t>
            </a:r>
            <a:r>
              <a:rPr lang="en-US" altLang="en-US" sz="47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Jeff Leiper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79" r="8179" b="2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598459" y="6199631"/>
            <a:ext cx="3065478" cy="3657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altLang="en-US" sz="1000" kern="120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145548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1143000" y="4478338"/>
            <a:ext cx="6858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eaLnBrk="1" hangingPunct="1"/>
            <a:r>
              <a:rPr lang="en-CA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ADJOURNMENT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Civic Hospital Neighbourhood Association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2" y="-688709"/>
            <a:ext cx="8128704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937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26242" y="165147"/>
            <a:ext cx="9017758" cy="59685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558ED5"/>
                </a:solidFill>
              </a:rPr>
              <a:t>CHNA Agenda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751058" cy="5791200"/>
          </a:xfrm>
        </p:spPr>
        <p:txBody>
          <a:bodyPr/>
          <a:lstStyle/>
          <a:p>
            <a:pPr eaLnBrk="1" hangingPunct="1"/>
            <a:r>
              <a:rPr lang="en-CA" sz="2400" b="1" dirty="0">
                <a:latin typeface="Calibri   "/>
              </a:rPr>
              <a:t>Review of Agenda and General Remarks: </a:t>
            </a:r>
            <a:r>
              <a:rPr lang="en-CA" sz="2400" dirty="0">
                <a:latin typeface="Calibri   "/>
              </a:rPr>
              <a:t>Karen Wright, President </a:t>
            </a:r>
          </a:p>
          <a:p>
            <a:pPr eaLnBrk="1" hangingPunct="1"/>
            <a:r>
              <a:rPr lang="en-CA" sz="2400" b="1" kern="1200" dirty="0">
                <a:solidFill>
                  <a:srgbClr val="000000"/>
                </a:solidFill>
                <a:effectLst/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  <a:t>Environment: </a:t>
            </a:r>
            <a:r>
              <a:rPr lang="en-CA" sz="2400" kern="1200" dirty="0">
                <a:solidFill>
                  <a:srgbClr val="000000"/>
                </a:solidFill>
                <a:effectLst/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  <a:t>Carol </a:t>
            </a:r>
            <a:r>
              <a:rPr lang="en-CA" sz="2400" kern="1200" dirty="0" err="1">
                <a:solidFill>
                  <a:srgbClr val="000000"/>
                </a:solidFill>
                <a:effectLst/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  <a:t>Clemenhagen</a:t>
            </a:r>
            <a:endParaRPr lang="en-CA" sz="2400" dirty="0">
              <a:latin typeface="Calibri   "/>
            </a:endParaRPr>
          </a:p>
          <a:p>
            <a:pPr eaLnBrk="1" hangingPunct="1"/>
            <a:r>
              <a:rPr lang="en-CA" sz="2400" b="1" dirty="0">
                <a:latin typeface="Calibri   "/>
              </a:rPr>
              <a:t>New Civic: </a:t>
            </a:r>
            <a:r>
              <a:rPr lang="en-CA" sz="2400" dirty="0">
                <a:latin typeface="Calibri   "/>
              </a:rPr>
              <a:t>Peter </a:t>
            </a:r>
            <a:r>
              <a:rPr lang="en-CA" sz="2400" dirty="0" err="1">
                <a:latin typeface="Calibri   "/>
              </a:rPr>
              <a:t>Eady</a:t>
            </a:r>
            <a:r>
              <a:rPr lang="en-CA" sz="2400" dirty="0">
                <a:latin typeface="Calibri   "/>
              </a:rPr>
              <a:t> , VP and Luanne </a:t>
            </a:r>
            <a:r>
              <a:rPr lang="en-CA" sz="2400" dirty="0" err="1">
                <a:latin typeface="Calibri   "/>
              </a:rPr>
              <a:t>Calcutt</a:t>
            </a:r>
            <a:r>
              <a:rPr lang="en-CA" sz="2400" dirty="0">
                <a:latin typeface="Calibri   "/>
              </a:rPr>
              <a:t> </a:t>
            </a:r>
          </a:p>
          <a:p>
            <a:pPr eaLnBrk="1" hangingPunct="1"/>
            <a:r>
              <a:rPr lang="en-CA" sz="2400" b="1" dirty="0">
                <a:latin typeface="Calibri   "/>
              </a:rPr>
              <a:t>Transportation –Sherwood/Kenilworth: </a:t>
            </a:r>
            <a:r>
              <a:rPr lang="en-CA" sz="2400" dirty="0">
                <a:latin typeface="Calibri   "/>
              </a:rPr>
              <a:t>Luanne </a:t>
            </a:r>
            <a:r>
              <a:rPr lang="en-CA" sz="2400" dirty="0" err="1">
                <a:latin typeface="Calibri   "/>
              </a:rPr>
              <a:t>Calcutt</a:t>
            </a:r>
            <a:endParaRPr lang="en-CA" sz="2400" dirty="0">
              <a:latin typeface="Calibri   "/>
            </a:endParaRPr>
          </a:p>
          <a:p>
            <a:pPr eaLnBrk="1" hangingPunct="1"/>
            <a:r>
              <a:rPr lang="en-CA" sz="2400" b="1" dirty="0">
                <a:latin typeface="Calibri   "/>
              </a:rPr>
              <a:t>History and Heritage:  </a:t>
            </a:r>
            <a:r>
              <a:rPr lang="en-CA" sz="2400" dirty="0">
                <a:latin typeface="Calibri   "/>
              </a:rPr>
              <a:t>Matt Lemay</a:t>
            </a:r>
          </a:p>
          <a:p>
            <a:pPr eaLnBrk="1" hangingPunct="1"/>
            <a:r>
              <a:rPr lang="en-CA" sz="2400" b="1" dirty="0">
                <a:latin typeface="Calibri   "/>
              </a:rPr>
              <a:t>Planning and Development Toolkit: </a:t>
            </a:r>
            <a:r>
              <a:rPr lang="en-CA" sz="2400" dirty="0">
                <a:latin typeface="Calibri   "/>
              </a:rPr>
              <a:t> Linda </a:t>
            </a:r>
            <a:r>
              <a:rPr lang="en-CA" sz="2400" dirty="0" err="1">
                <a:latin typeface="Calibri   "/>
              </a:rPr>
              <a:t>Niksic</a:t>
            </a:r>
            <a:endParaRPr lang="en-CA" sz="2400" dirty="0">
              <a:latin typeface="Calibri   "/>
            </a:endParaRPr>
          </a:p>
          <a:p>
            <a:pPr eaLnBrk="1" hangingPunct="1"/>
            <a:r>
              <a:rPr lang="en-CA" sz="2400" b="1" dirty="0">
                <a:latin typeface="Calibri   "/>
              </a:rPr>
              <a:t>1081 Carling:  </a:t>
            </a:r>
            <a:r>
              <a:rPr lang="en-CA" sz="2400" dirty="0">
                <a:latin typeface="Calibri   "/>
              </a:rPr>
              <a:t>Luanne </a:t>
            </a:r>
            <a:r>
              <a:rPr lang="en-CA" sz="2400" dirty="0" err="1">
                <a:latin typeface="Calibri   "/>
              </a:rPr>
              <a:t>Calcutt</a:t>
            </a:r>
            <a:endParaRPr lang="en-CA" sz="2400" dirty="0">
              <a:latin typeface="Calibri   "/>
            </a:endParaRPr>
          </a:p>
          <a:p>
            <a:pPr eaLnBrk="1" hangingPunct="1"/>
            <a:r>
              <a:rPr lang="en-CA" sz="2400" b="1" dirty="0">
                <a:latin typeface="Calibri   "/>
              </a:rPr>
              <a:t>Home Security and Fraud Prevention:  </a:t>
            </a:r>
            <a:r>
              <a:rPr lang="en-CA" sz="2400" dirty="0">
                <a:latin typeface="Calibri   "/>
              </a:rPr>
              <a:t>Shane Quinn</a:t>
            </a:r>
          </a:p>
          <a:p>
            <a:pPr eaLnBrk="1" hangingPunct="1"/>
            <a:r>
              <a:rPr lang="en-CA" sz="2400" b="1" dirty="0">
                <a:latin typeface="Calibri   "/>
              </a:rPr>
              <a:t>Board Positions:  </a:t>
            </a:r>
            <a:r>
              <a:rPr lang="en-CA" sz="2400" dirty="0">
                <a:latin typeface="Calibri   "/>
              </a:rPr>
              <a:t>Karen Wright </a:t>
            </a:r>
            <a:r>
              <a:rPr lang="en-CA" sz="2400" b="1" dirty="0">
                <a:latin typeface="Calibri   "/>
              </a:rPr>
              <a:t> </a:t>
            </a:r>
            <a:endParaRPr lang="en-CA" sz="2400" dirty="0">
              <a:latin typeface="Calibri   "/>
            </a:endParaRPr>
          </a:p>
          <a:p>
            <a:pPr eaLnBrk="1" hangingPunct="1"/>
            <a:r>
              <a:rPr lang="en-CA" sz="2400" b="1" dirty="0" err="1">
                <a:latin typeface="Calibri   "/>
              </a:rPr>
              <a:t>Kitchissippi</a:t>
            </a:r>
            <a:r>
              <a:rPr lang="en-CA" sz="2400" b="1" dirty="0">
                <a:latin typeface="Calibri   "/>
              </a:rPr>
              <a:t> Ward Update/Q&amp;A : </a:t>
            </a:r>
            <a:r>
              <a:rPr lang="en-CA" sz="2400" dirty="0">
                <a:latin typeface="Calibri   "/>
              </a:rPr>
              <a:t>Councillor Jeff Leiper</a:t>
            </a:r>
          </a:p>
          <a:p>
            <a:pPr eaLnBrk="1" hangingPunct="1"/>
            <a:r>
              <a:rPr lang="en-CA" sz="2400" b="1" dirty="0">
                <a:latin typeface="Calibri   "/>
              </a:rPr>
              <a:t>Adjournment</a:t>
            </a:r>
            <a:endParaRPr lang="en-CA" sz="2400" dirty="0">
              <a:latin typeface="Calibri   "/>
            </a:endParaRPr>
          </a:p>
          <a:p>
            <a:pPr eaLnBrk="1" hangingPunct="1"/>
            <a:endParaRPr lang="en-CA" sz="1800" b="1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D105C26-6AFE-4776-BD13-1B8CDAF5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54325" y="6356350"/>
            <a:ext cx="3360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Civic Hospital </a:t>
            </a:r>
            <a:r>
              <a:rPr lang="en-US" altLang="en-US" dirty="0" err="1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Neighbourhood</a:t>
            </a:r>
            <a:r>
              <a:rPr lang="en-US" altLang="en-US" dirty="0">
                <a:solidFill>
                  <a:srgbClr val="8B8B8B"/>
                </a:solidFill>
                <a:ea typeface="Lucida Sans Unicode" panose="020B0602030504020204" pitchFamily="34" charset="0"/>
                <a:cs typeface="Tahoma" panose="020B0604030504040204" pitchFamily="34" charset="0"/>
              </a:rPr>
              <a:t> Association</a:t>
            </a:r>
            <a:endParaRPr altLang="en-US" dirty="0">
              <a:solidFill>
                <a:srgbClr val="8B8B8B"/>
              </a:solidFill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2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9B11C-EBF5-0F01-B44F-BA57B81B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300" dirty="0"/>
              <a:t>Environment </a:t>
            </a:r>
            <a:r>
              <a:rPr lang="en-CA" sz="3200" i="1" dirty="0"/>
              <a:t>– Carol </a:t>
            </a:r>
            <a:r>
              <a:rPr lang="en-CA" sz="3200" i="1" kern="1200" dirty="0" err="1">
                <a:effectLst/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  <a:t>Clemenhagen</a:t>
            </a:r>
            <a:endParaRPr lang="en-CA" sz="3200" i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4AA5-06FF-ADA5-B7CE-702636EB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872899"/>
            <a:ext cx="3738793" cy="3223101"/>
          </a:xfrm>
        </p:spPr>
        <p:txBody>
          <a:bodyPr>
            <a:normAutofit/>
          </a:bodyPr>
          <a:lstStyle/>
          <a:p>
            <a:pPr marL="228600"/>
            <a:r>
              <a:rPr lang="en-US" sz="2600" b="1" dirty="0">
                <a:effectLst/>
                <a:latin typeface="+mn-lt"/>
              </a:rPr>
              <a:t>Native Plant Garden – June 26.  </a:t>
            </a:r>
          </a:p>
          <a:p>
            <a:pPr marL="228600"/>
            <a:r>
              <a:rPr lang="en-US" sz="2600" b="1" dirty="0">
                <a:effectLst/>
                <a:latin typeface="+mn-lt"/>
              </a:rPr>
              <a:t>Spongy Moth Burlap Initiative</a:t>
            </a:r>
          </a:p>
          <a:p>
            <a:pPr marL="228600"/>
            <a:r>
              <a:rPr lang="en-US" sz="2600" b="1" dirty="0" err="1">
                <a:effectLst/>
                <a:latin typeface="+mn-lt"/>
              </a:rPr>
              <a:t>Neighbourhood</a:t>
            </a:r>
            <a:r>
              <a:rPr lang="en-US" sz="2600" b="1" dirty="0">
                <a:effectLst/>
                <a:latin typeface="+mn-lt"/>
              </a:rPr>
              <a:t> Tree Walk – Sept 17</a:t>
            </a:r>
          </a:p>
        </p:txBody>
      </p:sp>
      <p:pic>
        <p:nvPicPr>
          <p:cNvPr id="6" name="Picture 5" descr="A bee on a yellow flower&#10;&#10;Description automatically generated">
            <a:extLst>
              <a:ext uri="{FF2B5EF4-FFF2-40B4-BE49-F238E27FC236}">
                <a16:creationId xmlns:a16="http://schemas.microsoft.com/office/drawing/2014/main" id="{B578C1E3-A143-BD39-B616-51C4D538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r="25706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E0740-E3CA-481E-64E4-A1C0D6E5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103147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Community Advisory Council</a:t>
            </a:r>
            <a:br>
              <a:rPr lang="en-US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6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Peter </a:t>
            </a:r>
            <a:r>
              <a:rPr lang="en-US" altLang="en-US" sz="3600" i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Eady</a:t>
            </a:r>
            <a:r>
              <a:rPr lang="en-US" altLang="en-US" sz="36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Luanne </a:t>
            </a:r>
            <a:r>
              <a:rPr lang="en-US" altLang="en-US" sz="3600" i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Calcutt</a:t>
            </a:r>
            <a:endParaRPr lang="en-US" altLang="en-US" sz="3600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1CEB7699-2AD0-E96A-0529-B2FE54FBE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r="31732" b="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78958" y="6356350"/>
            <a:ext cx="30861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alt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5259975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46775-5C5B-E25F-8072-F0A8E9F5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br>
              <a:rPr lang="en-US" sz="32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2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Community Advisory Council </a:t>
            </a:r>
            <a:r>
              <a:rPr lang="en-CA" sz="3200" b="1" i="1" dirty="0">
                <a:solidFill>
                  <a:schemeClr val="accent5"/>
                </a:solidFill>
                <a:latin typeface="+mj-lt"/>
              </a:rPr>
              <a:t>Transportation Subcommittee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47D22-2FF1-4CF6-8737-D850954E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Civic Hospital Neighbourhood Association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5B662C9-9D12-74A6-F8D2-B85E0E290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688112"/>
              </p:ext>
            </p:extLst>
          </p:nvPr>
        </p:nvGraphicFramePr>
        <p:xfrm>
          <a:off x="3486012" y="640822"/>
          <a:ext cx="5353187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743FDE23-C3B7-B092-2CFD-93FBADCF8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" y="766763"/>
            <a:ext cx="2816607" cy="16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64" name="Rectangle 1336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6" name="Rectangle 1336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68" name="Rectangle 1336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EB7699-2AD0-E96A-0529-B2FE54FBE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1" b="-2"/>
          <a:stretch/>
        </p:blipFill>
        <p:spPr bwMode="auto">
          <a:xfrm>
            <a:off x="3028949" y="10"/>
            <a:ext cx="6120019" cy="6875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0" name="Freeform: Shape 1336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400853" y="2950387"/>
            <a:ext cx="2429599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Sherwood and Kenilworth Update</a:t>
            </a:r>
            <a:br>
              <a:rPr lang="en-US" sz="27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alt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2700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Luanne </a:t>
            </a:r>
            <a:r>
              <a:rPr lang="en-US" altLang="en-US" sz="2700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Calcutt</a:t>
            </a:r>
            <a:endParaRPr lang="en-US" altLang="en-US" sz="2700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366771" y="2005663"/>
            <a:ext cx="3086099" cy="44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altLang="en-US" sz="10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18580057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 descr="&quot;&quot;">
            <a:extLst>
              <a:ext uri="{FF2B5EF4-FFF2-40B4-BE49-F238E27FC236}">
                <a16:creationId xmlns:a16="http://schemas.microsoft.com/office/drawing/2014/main" id="{0D2019DD-F383-E468-8833-5BD361E59F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2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1CA86C7-C623-9A89-B15F-4D42DE5F7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063" y="498475"/>
            <a:ext cx="2989262" cy="2833688"/>
          </a:xfrm>
        </p:spPr>
        <p:txBody>
          <a:bodyPr anchor="b">
            <a:normAutofit fontScale="90000"/>
          </a:bodyPr>
          <a:lstStyle/>
          <a:p>
            <a:pPr eaLnBrk="1">
              <a:lnSpc>
                <a:spcPct val="90000"/>
              </a:lnSpc>
              <a:defRPr/>
            </a:pPr>
            <a:r>
              <a:rPr altLang="en-US" sz="4000" b="1" dirty="0" err="1">
                <a:solidFill>
                  <a:srgbClr val="558ED5"/>
                </a:solidFill>
              </a:rPr>
              <a:t>Neighbourood</a:t>
            </a:r>
            <a:r>
              <a:rPr altLang="en-US" sz="4000" b="1" dirty="0">
                <a:solidFill>
                  <a:srgbClr val="558ED5"/>
                </a:solidFill>
              </a:rPr>
              <a:t> History and Heritage Night</a:t>
            </a:r>
            <a:br>
              <a:rPr altLang="en-US" sz="3200" b="1" dirty="0"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</a:br>
            <a:br>
              <a:rPr altLang="en-US" sz="3200" b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altLang="en-US" sz="3200" b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</a:t>
            </a:r>
            <a:r>
              <a:rPr altLang="en-US" sz="2900" i="1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Matt Lemay</a:t>
            </a:r>
            <a:br>
              <a:rPr altLang="en-US" sz="24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endParaRPr altLang="en-US" sz="3200" dirty="0">
              <a:latin typeface="Calibri" panose="020F050202020403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5D9450E-569C-E91C-56D7-9C93348AFD0F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27063" y="3525838"/>
            <a:ext cx="2989262" cy="2589212"/>
          </a:xfrm>
        </p:spPr>
        <p:txBody>
          <a:bodyPr>
            <a:normAutofit fontScale="25000" lnSpcReduction="20000"/>
          </a:bodyPr>
          <a:lstStyle/>
          <a:p>
            <a:pPr eaLnBrk="1">
              <a:spcBef>
                <a:spcPts val="675"/>
              </a:spcBef>
              <a:defRPr/>
            </a:pPr>
            <a:endParaRPr altLang="en-US" sz="1700" b="1" dirty="0">
              <a:latin typeface="Calibri   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eaLnBrk="1">
              <a:spcBef>
                <a:spcPts val="675"/>
              </a:spcBef>
              <a:defRPr/>
            </a:pPr>
            <a:r>
              <a:rPr altLang="en-US" sz="12800" b="1" dirty="0">
                <a:latin typeface="Calibri   "/>
                <a:ea typeface="MS Gothic" panose="020B0609070205080204" pitchFamily="49" charset="-128"/>
                <a:cs typeface="Tahoma" panose="020B0604030504040204" pitchFamily="34" charset="0"/>
              </a:rPr>
              <a:t>Is there any interest for an in-person history evening of history this fall? </a:t>
            </a:r>
            <a:endParaRPr altLang="en-US" sz="12800" i="1" dirty="0">
              <a:latin typeface="Calibri   "/>
            </a:endParaRPr>
          </a:p>
          <a:p>
            <a:pPr eaLnBrk="1">
              <a:spcBef>
                <a:spcPts val="675"/>
              </a:spcBef>
              <a:defRPr/>
            </a:pPr>
            <a:endParaRPr altLang="en-US" sz="1700" i="1" dirty="0">
              <a:latin typeface="Calibri   "/>
            </a:endParaRP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93ED2938-6BB8-1D61-A1C9-F79884A5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69"/>
          <a:stretch>
            <a:fillRect/>
          </a:stretch>
        </p:blipFill>
        <p:spPr bwMode="auto">
          <a:xfrm>
            <a:off x="4002088" y="179388"/>
            <a:ext cx="47529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2">
            <a:extLst>
              <a:ext uri="{FF2B5EF4-FFF2-40B4-BE49-F238E27FC236}">
                <a16:creationId xmlns:a16="http://schemas.microsoft.com/office/drawing/2014/main" id="{833467BF-8628-9BF6-CA4F-D03A39792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2854325" y="6356350"/>
            <a:ext cx="3360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B8B8B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CA"/>
              <a:t>Civic Hospital Neighbourhood Association</a:t>
            </a:r>
            <a:endParaRPr altLang="en-US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B593EE8B-B9F9-A220-0959-2993695C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429000"/>
            <a:ext cx="47529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E71117-6F6E-72A5-34A4-81EEC901DA63}"/>
              </a:ext>
            </a:extLst>
          </p:cNvPr>
          <p:cNvSpPr/>
          <p:nvPr/>
        </p:nvSpPr>
        <p:spPr>
          <a:xfrm>
            <a:off x="627063" y="3525838"/>
            <a:ext cx="2987675" cy="269398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65" name="Rectangle 1334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2"/>
          <p:cNvSpPr txBox="1">
            <a:spLocks noGrp="1"/>
          </p:cNvSpPr>
          <p:nvPr>
            <p:ph type="title"/>
          </p:nvPr>
        </p:nvSpPr>
        <p:spPr>
          <a:xfrm>
            <a:off x="445770" y="1042416"/>
            <a:ext cx="2850114" cy="4793762"/>
          </a:xfrm>
        </p:spPr>
        <p:txBody>
          <a:bodyPr>
            <a:normAutofit/>
          </a:bodyPr>
          <a:lstStyle/>
          <a:p>
            <a:pPr eaLnBrk="1"/>
            <a:r>
              <a:rPr lang="en-CA" sz="3300" b="1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CHNA Planning and Development Tool Kit </a:t>
            </a:r>
            <a:br>
              <a:rPr lang="en-US" altLang="en-US" sz="330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br>
              <a:rPr lang="en-US" altLang="en-US" sz="330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US" altLang="en-US" sz="3300" i="1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Linda Niksic</a:t>
            </a:r>
          </a:p>
        </p:txBody>
      </p:sp>
      <p:grpSp>
        <p:nvGrpSpPr>
          <p:cNvPr id="13367" name="Group 13343">
            <a:extLst>
              <a:ext uri="{FF2B5EF4-FFF2-40B4-BE49-F238E27FC236}">
                <a16:creationId xmlns:a16="http://schemas.microsoft.com/office/drawing/2014/main" id="{2FA2A407-516C-4590-9403-34038E9BB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761488"/>
            <a:ext cx="181579" cy="1340860"/>
            <a:chOff x="56167" y="2761488"/>
            <a:chExt cx="242107" cy="1340860"/>
          </a:xfrm>
        </p:grpSpPr>
        <p:sp>
          <p:nvSpPr>
            <p:cNvPr id="13345" name="Rectangle 2">
              <a:extLst>
                <a:ext uri="{FF2B5EF4-FFF2-40B4-BE49-F238E27FC236}">
                  <a16:creationId xmlns:a16="http://schemas.microsoft.com/office/drawing/2014/main" id="{D3F47A57-50EC-4964-85FA-84B326B77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6" name="Rectangle 59">
              <a:extLst>
                <a:ext uri="{FF2B5EF4-FFF2-40B4-BE49-F238E27FC236}">
                  <a16:creationId xmlns:a16="http://schemas.microsoft.com/office/drawing/2014/main" id="{03467C0A-5C92-4A25-BA16-53665D54B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9" name="Rectangle 2">
              <a:extLst>
                <a:ext uri="{FF2B5EF4-FFF2-40B4-BE49-F238E27FC236}">
                  <a16:creationId xmlns:a16="http://schemas.microsoft.com/office/drawing/2014/main" id="{435F4864-0253-4261-9AED-5E798B971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8" name="Rectangle 59">
              <a:extLst>
                <a:ext uri="{FF2B5EF4-FFF2-40B4-BE49-F238E27FC236}">
                  <a16:creationId xmlns:a16="http://schemas.microsoft.com/office/drawing/2014/main" id="{6BEA136C-3A72-42D2-9D59-E9403321B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9" name="Rectangle 2">
              <a:extLst>
                <a:ext uri="{FF2B5EF4-FFF2-40B4-BE49-F238E27FC236}">
                  <a16:creationId xmlns:a16="http://schemas.microsoft.com/office/drawing/2014/main" id="{306AAEAC-F37D-46C1-B3C8-293E7014E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0" name="Rectangle 59">
              <a:extLst>
                <a:ext uri="{FF2B5EF4-FFF2-40B4-BE49-F238E27FC236}">
                  <a16:creationId xmlns:a16="http://schemas.microsoft.com/office/drawing/2014/main" id="{3139D819-91EA-46A0-93FF-45FF7A8A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1" name="Rectangle 2">
              <a:extLst>
                <a:ext uri="{FF2B5EF4-FFF2-40B4-BE49-F238E27FC236}">
                  <a16:creationId xmlns:a16="http://schemas.microsoft.com/office/drawing/2014/main" id="{08F35BD0-1ED8-41A6-B3CE-C40EAA004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2" name="Rectangle 59">
              <a:extLst>
                <a:ext uri="{FF2B5EF4-FFF2-40B4-BE49-F238E27FC236}">
                  <a16:creationId xmlns:a16="http://schemas.microsoft.com/office/drawing/2014/main" id="{C2886557-BD78-4C10-BB29-2E34CD8C8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3" name="Rectangle 2">
              <a:extLst>
                <a:ext uri="{FF2B5EF4-FFF2-40B4-BE49-F238E27FC236}">
                  <a16:creationId xmlns:a16="http://schemas.microsoft.com/office/drawing/2014/main" id="{CACD67D1-ACC3-43BE-9A0A-7713F6F0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4" name="Rectangle 59">
              <a:extLst>
                <a:ext uri="{FF2B5EF4-FFF2-40B4-BE49-F238E27FC236}">
                  <a16:creationId xmlns:a16="http://schemas.microsoft.com/office/drawing/2014/main" id="{A4E2C77A-D17B-4792-9ED5-287238323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5" name="Rectangle 2">
              <a:extLst>
                <a:ext uri="{FF2B5EF4-FFF2-40B4-BE49-F238E27FC236}">
                  <a16:creationId xmlns:a16="http://schemas.microsoft.com/office/drawing/2014/main" id="{ABE3CB03-D3EF-45F1-8FBD-E9B86CDD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6" name="Rectangle 59">
              <a:extLst>
                <a:ext uri="{FF2B5EF4-FFF2-40B4-BE49-F238E27FC236}">
                  <a16:creationId xmlns:a16="http://schemas.microsoft.com/office/drawing/2014/main" id="{26C9EA63-B864-4041-AD52-E26240DA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7" name="Rectangle 2">
              <a:extLst>
                <a:ext uri="{FF2B5EF4-FFF2-40B4-BE49-F238E27FC236}">
                  <a16:creationId xmlns:a16="http://schemas.microsoft.com/office/drawing/2014/main" id="{DFD9C0DC-3AA4-48DE-8C65-AB56C588F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8" name="Rectangle 59">
              <a:extLst>
                <a:ext uri="{FF2B5EF4-FFF2-40B4-BE49-F238E27FC236}">
                  <a16:creationId xmlns:a16="http://schemas.microsoft.com/office/drawing/2014/main" id="{82D52FD4-9CAA-4610-A07A-289A740AF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9" name="Rectangle 2">
              <a:extLst>
                <a:ext uri="{FF2B5EF4-FFF2-40B4-BE49-F238E27FC236}">
                  <a16:creationId xmlns:a16="http://schemas.microsoft.com/office/drawing/2014/main" id="{D0436FA3-25D9-4C12-8F4A-80A407954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0" name="Rectangle 59">
              <a:extLst>
                <a:ext uri="{FF2B5EF4-FFF2-40B4-BE49-F238E27FC236}">
                  <a16:creationId xmlns:a16="http://schemas.microsoft.com/office/drawing/2014/main" id="{49101D1B-A82E-40CF-9A50-754308C21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1" name="Rectangle 2">
              <a:extLst>
                <a:ext uri="{FF2B5EF4-FFF2-40B4-BE49-F238E27FC236}">
                  <a16:creationId xmlns:a16="http://schemas.microsoft.com/office/drawing/2014/main" id="{4F434848-83AC-4070-8D97-8A006210F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2" name="Rectangle 59">
              <a:extLst>
                <a:ext uri="{FF2B5EF4-FFF2-40B4-BE49-F238E27FC236}">
                  <a16:creationId xmlns:a16="http://schemas.microsoft.com/office/drawing/2014/main" id="{40745A98-11F5-47FE-9220-B93A61D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3" name="Rectangle 2">
              <a:extLst>
                <a:ext uri="{FF2B5EF4-FFF2-40B4-BE49-F238E27FC236}">
                  <a16:creationId xmlns:a16="http://schemas.microsoft.com/office/drawing/2014/main" id="{47B6E1B3-283D-4CF7-970C-352DB472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4" name="Rectangle 59">
              <a:extLst>
                <a:ext uri="{FF2B5EF4-FFF2-40B4-BE49-F238E27FC236}">
                  <a16:creationId xmlns:a16="http://schemas.microsoft.com/office/drawing/2014/main" id="{7675737E-FE46-420B-B3AF-75399E8FC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66" name="Rectangle 1336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2953" y="1"/>
            <a:ext cx="201104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8" name="Rectangle 13367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4690" y="767714"/>
            <a:ext cx="4841231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0" name="Rectangle 3"/>
          <p:cNvSpPr txBox="1">
            <a:spLocks noGrp="1"/>
          </p:cNvSpPr>
          <p:nvPr>
            <p:ph idx="1"/>
          </p:nvPr>
        </p:nvSpPr>
        <p:spPr bwMode="auto">
          <a:xfrm>
            <a:off x="4121331" y="1178446"/>
            <a:ext cx="4247134" cy="45435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/>
          <a:p>
            <a:pPr marR="0" lvl="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800" b="1" dirty="0">
                <a:solidFill>
                  <a:srgbClr val="FFFFFF"/>
                </a:solidFill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8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RAFT – WORK IN PROGRESS</a:t>
            </a:r>
          </a:p>
          <a:p>
            <a:pPr marR="0" lvl="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endParaRPr lang="en-CA" sz="1600" b="1" dirty="0">
              <a:solidFill>
                <a:srgbClr val="FFFFFF"/>
              </a:solidFill>
              <a:latin typeface="Calibri 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2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1. CHNA Planning and Development Committee’s Guiding Principles</a:t>
            </a:r>
          </a:p>
          <a:p>
            <a:pPr marR="0" lvl="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endParaRPr lang="en-CA" sz="2200" b="1" dirty="0">
              <a:solidFill>
                <a:srgbClr val="FFFFFF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2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2. Examples of Proposed Developments and work to apply Guiding Principles</a:t>
            </a: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endParaRPr lang="en-CA" sz="2200" b="1" dirty="0">
              <a:solidFill>
                <a:srgbClr val="FFFFFF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2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3. City of Ottawa New Official Plan</a:t>
            </a: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endParaRPr lang="en-CA" sz="2200" b="1" dirty="0">
              <a:solidFill>
                <a:srgbClr val="FFFFFF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2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4. City of Ottawa Zoning By-law Review</a:t>
            </a: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endParaRPr lang="en-CA" sz="2200" b="1" dirty="0">
              <a:solidFill>
                <a:srgbClr val="FFFFFF"/>
              </a:solidFill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200" b="1" dirty="0">
                <a:solidFill>
                  <a:srgbClr val="FFFFFF"/>
                </a:solidFill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5. Intensification Plans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9DFB43-B9AF-4603-A3B4-E8394AD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28950" y="6492240"/>
            <a:ext cx="30861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ea typeface="Lucida Sans Unicode" panose="020B0602030504020204" pitchFamily="34" charset="0"/>
                <a:cs typeface="Tahoma" panose="020B0604030504040204" pitchFamily="34" charset="0"/>
              </a:rPr>
              <a:t>Civic Hospital Neighbourhood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10981494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1197-C488-3ACE-DE89-263B9EEF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44" y="304800"/>
            <a:ext cx="8141176" cy="60515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CA" sz="2600" b="1" dirty="0"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Community Design Plans</a:t>
            </a:r>
          </a:p>
          <a:p>
            <a:pPr marL="457200" indent="-45720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CA" sz="2600" b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City of Ottawa Planning and Development Slide Presentations</a:t>
            </a:r>
            <a:endParaRPr lang="en-CA" sz="2600" dirty="0">
              <a:latin typeface="Calibri 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CA" sz="2600" b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Interesting Planning and Development Measures</a:t>
            </a:r>
            <a:endParaRPr lang="en-CA" sz="2600" dirty="0">
              <a:latin typeface="Calibri  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CA" sz="2600" b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Key Links to Resources</a:t>
            </a:r>
          </a:p>
          <a:p>
            <a:pPr marL="457200" indent="-45720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CA" sz="2600" b="1" i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 ANNEX A (Pages 13-16):  </a:t>
            </a:r>
          </a:p>
          <a:p>
            <a:pPr marL="342900" marR="0" lvl="0" indent="-34290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600" b="1" i="1" dirty="0"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600" i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Near Future and Ongoing Focus:  Three Developments Impacting Our Community, including chart overview of CHNA ACTIONS</a:t>
            </a:r>
          </a:p>
          <a:p>
            <a:pPr marL="457200" marR="0" lvl="0" indent="-45720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Font typeface="+mj-lt"/>
              <a:buAutoNum type="arabicPeriod" startAt="11"/>
              <a:tabLst>
                <a:tab pos="457200" algn="l"/>
              </a:tabLst>
            </a:pPr>
            <a:r>
              <a:rPr lang="en-CA" sz="2600" b="1" i="1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 ANNEX </a:t>
            </a:r>
            <a:r>
              <a:rPr lang="en-CA" sz="2600" b="1" i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B (Page 17-18): </a:t>
            </a:r>
            <a:r>
              <a:rPr lang="en-CA" sz="2600" b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CA" sz="2600" b="1" i="1" dirty="0"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600" i="1" dirty="0">
                <a:effectLst/>
                <a:latin typeface="Calibri   "/>
                <a:ea typeface="Times New Roman" panose="02020603050405020304" pitchFamily="18" charset="0"/>
                <a:cs typeface="Times New Roman" panose="02020603050405020304" pitchFamily="18" charset="0"/>
              </a:rPr>
              <a:t>Impact of Surrounding Developments on Preston Street and Carling Avenue</a:t>
            </a:r>
            <a:endParaRPr lang="en-CA" sz="2600" dirty="0">
              <a:effectLst/>
              <a:latin typeface="Calibri 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37FEC-AE67-E0DC-FC98-B4A982B5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Civic Hospital </a:t>
            </a:r>
            <a:r>
              <a:rPr lang="en-US" dirty="0" err="1"/>
              <a:t>Neighbourhood</a:t>
            </a:r>
            <a:r>
              <a:rPr lang="en-US" dirty="0"/>
              <a:t> Association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83D8F-7848-E38C-7EF5-2E8B04D7F4F4}"/>
              </a:ext>
            </a:extLst>
          </p:cNvPr>
          <p:cNvSpPr/>
          <p:nvPr/>
        </p:nvSpPr>
        <p:spPr>
          <a:xfrm>
            <a:off x="594360" y="365760"/>
            <a:ext cx="8092440" cy="5990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011343"/>
      </p:ext>
    </p:extLst>
  </p:cSld>
  <p:clrMapOvr>
    <a:masterClrMapping/>
  </p:clrMapOvr>
</p:sld>
</file>

<file path=ppt/theme/theme1.xml><?xml version="1.0" encoding="utf-8"?>
<a:theme xmlns:a="http://schemas.openxmlformats.org/drawingml/2006/main" name="(Default) 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416</Words>
  <Application>Microsoft Office PowerPoint</Application>
  <PresentationFormat>On-screen Show (4:3)</PresentationFormat>
  <Paragraphs>88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  </vt:lpstr>
      <vt:lpstr>Calibri Light</vt:lpstr>
      <vt:lpstr>Roboto</vt:lpstr>
      <vt:lpstr>(Default) Title Master</vt:lpstr>
      <vt:lpstr>PowerPoint Presentation</vt:lpstr>
      <vt:lpstr>CHNA Agenda</vt:lpstr>
      <vt:lpstr>Environment – Carol Clemenhagen</vt:lpstr>
      <vt:lpstr>Community Advisory Council  Peter Eady &amp; Luanne Calcutt</vt:lpstr>
      <vt:lpstr>  Community Advisory Council Transportation Subcommittee</vt:lpstr>
      <vt:lpstr>Sherwood and Kenilworth Update   Luanne Calcutt</vt:lpstr>
      <vt:lpstr>Neighbourood History and Heritage Night  - Matt Lemay </vt:lpstr>
      <vt:lpstr>2022 CHNA Planning and Development Tool Kit   Linda Niksic</vt:lpstr>
      <vt:lpstr>PowerPoint Presentation</vt:lpstr>
      <vt:lpstr>PowerPoint Presentation</vt:lpstr>
      <vt:lpstr>1081 Carling Ave   Luanne Calcutt</vt:lpstr>
      <vt:lpstr>Home Security and Fraud Prevention  -Shane Quinn</vt:lpstr>
      <vt:lpstr>Board Positions   Karen Wright</vt:lpstr>
      <vt:lpstr>Kitchissippi Update  Councillor Jeff Leiper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Wright</dc:creator>
  <cp:lastModifiedBy>Karen Wright</cp:lastModifiedBy>
  <cp:revision>58</cp:revision>
  <cp:lastPrinted>2022-06-08T17:03:01Z</cp:lastPrinted>
  <dcterms:created xsi:type="dcterms:W3CDTF">2019-11-13T16:41:46Z</dcterms:created>
  <dcterms:modified xsi:type="dcterms:W3CDTF">2022-06-08T17:05:48Z</dcterms:modified>
</cp:coreProperties>
</file>