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06" r:id="rId3"/>
    <p:sldId id="388" r:id="rId4"/>
    <p:sldId id="371" r:id="rId5"/>
    <p:sldId id="300" r:id="rId6"/>
    <p:sldId id="375" r:id="rId7"/>
    <p:sldId id="376" r:id="rId8"/>
    <p:sldId id="379" r:id="rId9"/>
    <p:sldId id="380" r:id="rId10"/>
    <p:sldId id="381" r:id="rId11"/>
    <p:sldId id="374" r:id="rId12"/>
    <p:sldId id="377" r:id="rId13"/>
    <p:sldId id="257" r:id="rId14"/>
    <p:sldId id="261" r:id="rId15"/>
    <p:sldId id="262" r:id="rId16"/>
    <p:sldId id="386" r:id="rId17"/>
    <p:sldId id="387" r:id="rId18"/>
    <p:sldId id="383" r:id="rId19"/>
    <p:sldId id="276" r:id="rId20"/>
    <p:sldId id="384" r:id="rId21"/>
    <p:sldId id="278" r:id="rId22"/>
    <p:sldId id="385" r:id="rId23"/>
    <p:sldId id="267" r:id="rId24"/>
    <p:sldId id="378" r:id="rId25"/>
    <p:sldId id="325" r:id="rId26"/>
    <p:sldId id="297" r:id="rId2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5412" autoAdjust="0"/>
  </p:normalViewPr>
  <p:slideViewPr>
    <p:cSldViewPr snapToGrid="0">
      <p:cViewPr varScale="1">
        <p:scale>
          <a:sx n="40" d="100"/>
          <a:sy n="40" d="100"/>
        </p:scale>
        <p:origin x="1696" y="48"/>
      </p:cViewPr>
      <p:guideLst/>
    </p:cSldViewPr>
  </p:slideViewPr>
  <p:notesTextViewPr>
    <p:cViewPr>
      <p:scale>
        <a:sx n="1" d="1"/>
        <a:sy n="1" d="1"/>
      </p:scale>
      <p:origin x="0" y="0"/>
    </p:cViewPr>
  </p:notesTextViewPr>
  <p:notesViewPr>
    <p:cSldViewPr snapToGrid="0">
      <p:cViewPr varScale="1">
        <p:scale>
          <a:sx n="67" d="100"/>
          <a:sy n="67" d="100"/>
        </p:scale>
        <p:origin x="231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1136B-BAE5-4746-AA5F-7B90A64CA76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FFEFB75-8954-4EF9-844C-34819246394A}">
      <dgm:prSet/>
      <dgm:spPr/>
      <dgm:t>
        <a:bodyPr/>
        <a:lstStyle/>
        <a:p>
          <a:r>
            <a:rPr lang="en-US" dirty="0"/>
            <a:t>Current membership </a:t>
          </a:r>
        </a:p>
      </dgm:t>
    </dgm:pt>
    <dgm:pt modelId="{4D64CCD0-5DC0-4C1A-ADC1-4DEA5A9F00D4}" type="parTrans" cxnId="{47A315B9-C108-4741-BCA2-7EF35AD82C48}">
      <dgm:prSet/>
      <dgm:spPr/>
      <dgm:t>
        <a:bodyPr/>
        <a:lstStyle/>
        <a:p>
          <a:endParaRPr lang="en-US"/>
        </a:p>
      </dgm:t>
    </dgm:pt>
    <dgm:pt modelId="{78BB1244-BAA1-441F-A795-AC8CF585934A}" type="sibTrans" cxnId="{47A315B9-C108-4741-BCA2-7EF35AD82C48}">
      <dgm:prSet/>
      <dgm:spPr/>
      <dgm:t>
        <a:bodyPr/>
        <a:lstStyle/>
        <a:p>
          <a:endParaRPr lang="en-US"/>
        </a:p>
      </dgm:t>
    </dgm:pt>
    <dgm:pt modelId="{FDDF6139-16CE-4F4B-A41F-52AA5912A3FA}">
      <dgm:prSet/>
      <dgm:spPr/>
      <dgm:t>
        <a:bodyPr/>
        <a:lstStyle/>
        <a:p>
          <a:r>
            <a:rPr lang="en-US"/>
            <a:t>Percentage change in membership – significant increase in lifetime members</a:t>
          </a:r>
        </a:p>
      </dgm:t>
    </dgm:pt>
    <dgm:pt modelId="{BDA102BC-CA66-4FFC-9927-E0D003BAAF81}" type="parTrans" cxnId="{268D385D-0E02-4B27-8D68-247A55B17AE2}">
      <dgm:prSet/>
      <dgm:spPr/>
      <dgm:t>
        <a:bodyPr/>
        <a:lstStyle/>
        <a:p>
          <a:endParaRPr lang="en-US"/>
        </a:p>
      </dgm:t>
    </dgm:pt>
    <dgm:pt modelId="{C6BB7C4B-C7F1-4CA6-BC54-1ECCF3E4AA1C}" type="sibTrans" cxnId="{268D385D-0E02-4B27-8D68-247A55B17AE2}">
      <dgm:prSet/>
      <dgm:spPr/>
      <dgm:t>
        <a:bodyPr/>
        <a:lstStyle/>
        <a:p>
          <a:endParaRPr lang="en-US"/>
        </a:p>
      </dgm:t>
    </dgm:pt>
    <dgm:pt modelId="{600CBFBD-2ED0-43DC-B9FA-D51200AFBD16}">
      <dgm:prSet/>
      <dgm:spPr/>
      <dgm:t>
        <a:bodyPr/>
        <a:lstStyle/>
        <a:p>
          <a:r>
            <a:rPr lang="en-US"/>
            <a:t>Initiatives to increase membership in the upcoming year</a:t>
          </a:r>
        </a:p>
      </dgm:t>
    </dgm:pt>
    <dgm:pt modelId="{F8A0B4CF-65E4-4B6D-8DCA-19986FC8CCF6}" type="parTrans" cxnId="{49E6BF98-459D-4E6D-AFA7-3E2FCF195520}">
      <dgm:prSet/>
      <dgm:spPr/>
      <dgm:t>
        <a:bodyPr/>
        <a:lstStyle/>
        <a:p>
          <a:endParaRPr lang="en-US"/>
        </a:p>
      </dgm:t>
    </dgm:pt>
    <dgm:pt modelId="{EC21EF7D-5E20-4666-84F8-FA3B2FB06C5E}" type="sibTrans" cxnId="{49E6BF98-459D-4E6D-AFA7-3E2FCF195520}">
      <dgm:prSet/>
      <dgm:spPr/>
      <dgm:t>
        <a:bodyPr/>
        <a:lstStyle/>
        <a:p>
          <a:endParaRPr lang="en-US"/>
        </a:p>
      </dgm:t>
    </dgm:pt>
    <dgm:pt modelId="{6E679A75-6F81-4CD0-AACE-1BFA602A8CD9}" type="pres">
      <dgm:prSet presAssocID="{DAF1136B-BAE5-4746-AA5F-7B90A64CA762}" presName="linear" presStyleCnt="0">
        <dgm:presLayoutVars>
          <dgm:animLvl val="lvl"/>
          <dgm:resizeHandles val="exact"/>
        </dgm:presLayoutVars>
      </dgm:prSet>
      <dgm:spPr/>
    </dgm:pt>
    <dgm:pt modelId="{3E05847B-FD27-4A16-91C7-16E87A8665BD}" type="pres">
      <dgm:prSet presAssocID="{5FFEFB75-8954-4EF9-844C-34819246394A}" presName="parentText" presStyleLbl="node1" presStyleIdx="0" presStyleCnt="3">
        <dgm:presLayoutVars>
          <dgm:chMax val="0"/>
          <dgm:bulletEnabled val="1"/>
        </dgm:presLayoutVars>
      </dgm:prSet>
      <dgm:spPr/>
    </dgm:pt>
    <dgm:pt modelId="{F9783148-A1E7-4ACA-B7BF-9663313CCED4}" type="pres">
      <dgm:prSet presAssocID="{78BB1244-BAA1-441F-A795-AC8CF585934A}" presName="spacer" presStyleCnt="0"/>
      <dgm:spPr/>
    </dgm:pt>
    <dgm:pt modelId="{5DD55F4A-0E1E-42A8-8001-689C44775FF9}" type="pres">
      <dgm:prSet presAssocID="{FDDF6139-16CE-4F4B-A41F-52AA5912A3FA}" presName="parentText" presStyleLbl="node1" presStyleIdx="1" presStyleCnt="3">
        <dgm:presLayoutVars>
          <dgm:chMax val="0"/>
          <dgm:bulletEnabled val="1"/>
        </dgm:presLayoutVars>
      </dgm:prSet>
      <dgm:spPr/>
    </dgm:pt>
    <dgm:pt modelId="{3C360BC8-CBAB-4130-B46D-71669BDFD10E}" type="pres">
      <dgm:prSet presAssocID="{C6BB7C4B-C7F1-4CA6-BC54-1ECCF3E4AA1C}" presName="spacer" presStyleCnt="0"/>
      <dgm:spPr/>
    </dgm:pt>
    <dgm:pt modelId="{0EB5FB51-95E3-49E5-B7C7-1DD2CCF90A73}" type="pres">
      <dgm:prSet presAssocID="{600CBFBD-2ED0-43DC-B9FA-D51200AFBD16}" presName="parentText" presStyleLbl="node1" presStyleIdx="2" presStyleCnt="3">
        <dgm:presLayoutVars>
          <dgm:chMax val="0"/>
          <dgm:bulletEnabled val="1"/>
        </dgm:presLayoutVars>
      </dgm:prSet>
      <dgm:spPr/>
    </dgm:pt>
  </dgm:ptLst>
  <dgm:cxnLst>
    <dgm:cxn modelId="{268D385D-0E02-4B27-8D68-247A55B17AE2}" srcId="{DAF1136B-BAE5-4746-AA5F-7B90A64CA762}" destId="{FDDF6139-16CE-4F4B-A41F-52AA5912A3FA}" srcOrd="1" destOrd="0" parTransId="{BDA102BC-CA66-4FFC-9927-E0D003BAAF81}" sibTransId="{C6BB7C4B-C7F1-4CA6-BC54-1ECCF3E4AA1C}"/>
    <dgm:cxn modelId="{B3F59B60-5501-463F-BDC7-D7467A4CD470}" type="presOf" srcId="{DAF1136B-BAE5-4746-AA5F-7B90A64CA762}" destId="{6E679A75-6F81-4CD0-AACE-1BFA602A8CD9}" srcOrd="0" destOrd="0" presId="urn:microsoft.com/office/officeart/2005/8/layout/vList2"/>
    <dgm:cxn modelId="{0373258C-7774-4A05-B7DD-5138005AF797}" type="presOf" srcId="{FDDF6139-16CE-4F4B-A41F-52AA5912A3FA}" destId="{5DD55F4A-0E1E-42A8-8001-689C44775FF9}" srcOrd="0" destOrd="0" presId="urn:microsoft.com/office/officeart/2005/8/layout/vList2"/>
    <dgm:cxn modelId="{49E6BF98-459D-4E6D-AFA7-3E2FCF195520}" srcId="{DAF1136B-BAE5-4746-AA5F-7B90A64CA762}" destId="{600CBFBD-2ED0-43DC-B9FA-D51200AFBD16}" srcOrd="2" destOrd="0" parTransId="{F8A0B4CF-65E4-4B6D-8DCA-19986FC8CCF6}" sibTransId="{EC21EF7D-5E20-4666-84F8-FA3B2FB06C5E}"/>
    <dgm:cxn modelId="{5B73A8A8-2082-42F7-8E4B-A5CC94F53FA0}" type="presOf" srcId="{600CBFBD-2ED0-43DC-B9FA-D51200AFBD16}" destId="{0EB5FB51-95E3-49E5-B7C7-1DD2CCF90A73}" srcOrd="0" destOrd="0" presId="urn:microsoft.com/office/officeart/2005/8/layout/vList2"/>
    <dgm:cxn modelId="{47A315B9-C108-4741-BCA2-7EF35AD82C48}" srcId="{DAF1136B-BAE5-4746-AA5F-7B90A64CA762}" destId="{5FFEFB75-8954-4EF9-844C-34819246394A}" srcOrd="0" destOrd="0" parTransId="{4D64CCD0-5DC0-4C1A-ADC1-4DEA5A9F00D4}" sibTransId="{78BB1244-BAA1-441F-A795-AC8CF585934A}"/>
    <dgm:cxn modelId="{2748A7C2-F202-495B-A59F-F757DE259315}" type="presOf" srcId="{5FFEFB75-8954-4EF9-844C-34819246394A}" destId="{3E05847B-FD27-4A16-91C7-16E87A8665BD}" srcOrd="0" destOrd="0" presId="urn:microsoft.com/office/officeart/2005/8/layout/vList2"/>
    <dgm:cxn modelId="{7D84D5B8-5488-417A-B9D4-A4DAC0213489}" type="presParOf" srcId="{6E679A75-6F81-4CD0-AACE-1BFA602A8CD9}" destId="{3E05847B-FD27-4A16-91C7-16E87A8665BD}" srcOrd="0" destOrd="0" presId="urn:microsoft.com/office/officeart/2005/8/layout/vList2"/>
    <dgm:cxn modelId="{1D3F49CA-382E-457A-8132-37F4435755FB}" type="presParOf" srcId="{6E679A75-6F81-4CD0-AACE-1BFA602A8CD9}" destId="{F9783148-A1E7-4ACA-B7BF-9663313CCED4}" srcOrd="1" destOrd="0" presId="urn:microsoft.com/office/officeart/2005/8/layout/vList2"/>
    <dgm:cxn modelId="{2E987FFA-4E90-4977-84CE-DE269CF740F9}" type="presParOf" srcId="{6E679A75-6F81-4CD0-AACE-1BFA602A8CD9}" destId="{5DD55F4A-0E1E-42A8-8001-689C44775FF9}" srcOrd="2" destOrd="0" presId="urn:microsoft.com/office/officeart/2005/8/layout/vList2"/>
    <dgm:cxn modelId="{3A26DEC0-8BC9-425A-B6DF-68DA150C9569}" type="presParOf" srcId="{6E679A75-6F81-4CD0-AACE-1BFA602A8CD9}" destId="{3C360BC8-CBAB-4130-B46D-71669BDFD10E}" srcOrd="3" destOrd="0" presId="urn:microsoft.com/office/officeart/2005/8/layout/vList2"/>
    <dgm:cxn modelId="{53ED9EAB-0B05-4F64-B626-6D4DBA56B240}" type="presParOf" srcId="{6E679A75-6F81-4CD0-AACE-1BFA602A8CD9}" destId="{0EB5FB51-95E3-49E5-B7C7-1DD2CCF90A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46168-77E4-41D2-BA3B-1FE968BD62B4}"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82D6E395-C9B6-411F-AD2C-C011CB6DED39}">
      <dgm:prSet/>
      <dgm:spPr/>
      <dgm:t>
        <a:bodyPr/>
        <a:lstStyle/>
        <a:p>
          <a:r>
            <a:rPr lang="en-US"/>
            <a:t>Formerly know as Safety Committee</a:t>
          </a:r>
        </a:p>
      </dgm:t>
    </dgm:pt>
    <dgm:pt modelId="{F313BDC6-6353-4895-8BB5-EE6B73EF2BF3}" type="parTrans" cxnId="{9C18415F-216A-4A9A-A017-DFB7F99FB853}">
      <dgm:prSet/>
      <dgm:spPr/>
      <dgm:t>
        <a:bodyPr/>
        <a:lstStyle/>
        <a:p>
          <a:endParaRPr lang="en-US"/>
        </a:p>
      </dgm:t>
    </dgm:pt>
    <dgm:pt modelId="{A1FEE4B5-F00D-43C6-90A5-0714EF21B58C}" type="sibTrans" cxnId="{9C18415F-216A-4A9A-A017-DFB7F99FB853}">
      <dgm:prSet/>
      <dgm:spPr/>
      <dgm:t>
        <a:bodyPr/>
        <a:lstStyle/>
        <a:p>
          <a:endParaRPr lang="en-US"/>
        </a:p>
      </dgm:t>
    </dgm:pt>
    <dgm:pt modelId="{9BD25DCB-4F3F-42DB-93CC-6F44028C6C3A}">
      <dgm:prSet/>
      <dgm:spPr/>
      <dgm:t>
        <a:bodyPr/>
        <a:lstStyle/>
        <a:p>
          <a:r>
            <a:rPr lang="en-US"/>
            <a:t>Focus on crime and fraud prevention</a:t>
          </a:r>
        </a:p>
      </dgm:t>
    </dgm:pt>
    <dgm:pt modelId="{A23ED70B-2BFA-4C9C-8D75-9A95E4456460}" type="parTrans" cxnId="{78FC7E3B-55DB-4DAF-8469-A97B2A4BEE2F}">
      <dgm:prSet/>
      <dgm:spPr/>
      <dgm:t>
        <a:bodyPr/>
        <a:lstStyle/>
        <a:p>
          <a:endParaRPr lang="en-US"/>
        </a:p>
      </dgm:t>
    </dgm:pt>
    <dgm:pt modelId="{0290322E-1C3D-4A4D-8F7C-A489014DBA28}" type="sibTrans" cxnId="{78FC7E3B-55DB-4DAF-8469-A97B2A4BEE2F}">
      <dgm:prSet/>
      <dgm:spPr/>
      <dgm:t>
        <a:bodyPr/>
        <a:lstStyle/>
        <a:p>
          <a:endParaRPr lang="en-US"/>
        </a:p>
      </dgm:t>
    </dgm:pt>
    <dgm:pt modelId="{72CB0964-8D6C-4FC5-B969-E13538056E44}">
      <dgm:prSet/>
      <dgm:spPr/>
      <dgm:t>
        <a:bodyPr/>
        <a:lstStyle/>
        <a:p>
          <a:r>
            <a:rPr lang="en-US"/>
            <a:t>Community Police Officer (CPO) is our primary point of contact</a:t>
          </a:r>
        </a:p>
      </dgm:t>
    </dgm:pt>
    <dgm:pt modelId="{2ACF24B6-D8BC-4AA2-9E0E-3FD1C8688DBF}" type="parTrans" cxnId="{C823A288-6AA1-4FA4-8291-A232A292BDA3}">
      <dgm:prSet/>
      <dgm:spPr/>
      <dgm:t>
        <a:bodyPr/>
        <a:lstStyle/>
        <a:p>
          <a:endParaRPr lang="en-US"/>
        </a:p>
      </dgm:t>
    </dgm:pt>
    <dgm:pt modelId="{76772E44-B62E-4DD9-9A67-F57151F92813}" type="sibTrans" cxnId="{C823A288-6AA1-4FA4-8291-A232A292BDA3}">
      <dgm:prSet/>
      <dgm:spPr/>
      <dgm:t>
        <a:bodyPr/>
        <a:lstStyle/>
        <a:p>
          <a:endParaRPr lang="en-US"/>
        </a:p>
      </dgm:t>
    </dgm:pt>
    <dgm:pt modelId="{B5FC6B1E-B8C8-4935-8C55-36332D2F6EC0}" type="pres">
      <dgm:prSet presAssocID="{01146168-77E4-41D2-BA3B-1FE968BD62B4}" presName="vert0" presStyleCnt="0">
        <dgm:presLayoutVars>
          <dgm:dir/>
          <dgm:animOne val="branch"/>
          <dgm:animLvl val="lvl"/>
        </dgm:presLayoutVars>
      </dgm:prSet>
      <dgm:spPr/>
    </dgm:pt>
    <dgm:pt modelId="{5FD05051-7971-4412-9164-B96F8F21B18C}" type="pres">
      <dgm:prSet presAssocID="{82D6E395-C9B6-411F-AD2C-C011CB6DED39}" presName="thickLine" presStyleLbl="alignNode1" presStyleIdx="0" presStyleCnt="3"/>
      <dgm:spPr/>
    </dgm:pt>
    <dgm:pt modelId="{ED2B5134-BD37-4DCF-88F0-C24D23B980E8}" type="pres">
      <dgm:prSet presAssocID="{82D6E395-C9B6-411F-AD2C-C011CB6DED39}" presName="horz1" presStyleCnt="0"/>
      <dgm:spPr/>
    </dgm:pt>
    <dgm:pt modelId="{5022D8A3-7EA6-4308-B559-45C50329C15E}" type="pres">
      <dgm:prSet presAssocID="{82D6E395-C9B6-411F-AD2C-C011CB6DED39}" presName="tx1" presStyleLbl="revTx" presStyleIdx="0" presStyleCnt="3"/>
      <dgm:spPr/>
    </dgm:pt>
    <dgm:pt modelId="{0190D897-80AB-4C92-8072-0FC9DDF73A6C}" type="pres">
      <dgm:prSet presAssocID="{82D6E395-C9B6-411F-AD2C-C011CB6DED39}" presName="vert1" presStyleCnt="0"/>
      <dgm:spPr/>
    </dgm:pt>
    <dgm:pt modelId="{E8305A29-BAD5-402D-A692-51EF63314563}" type="pres">
      <dgm:prSet presAssocID="{9BD25DCB-4F3F-42DB-93CC-6F44028C6C3A}" presName="thickLine" presStyleLbl="alignNode1" presStyleIdx="1" presStyleCnt="3"/>
      <dgm:spPr/>
    </dgm:pt>
    <dgm:pt modelId="{A381D0A4-D9C1-401D-AAC9-A60D8315E524}" type="pres">
      <dgm:prSet presAssocID="{9BD25DCB-4F3F-42DB-93CC-6F44028C6C3A}" presName="horz1" presStyleCnt="0"/>
      <dgm:spPr/>
    </dgm:pt>
    <dgm:pt modelId="{3B8A053D-1DD3-49D1-9F3E-95C0D60F9A50}" type="pres">
      <dgm:prSet presAssocID="{9BD25DCB-4F3F-42DB-93CC-6F44028C6C3A}" presName="tx1" presStyleLbl="revTx" presStyleIdx="1" presStyleCnt="3"/>
      <dgm:spPr/>
    </dgm:pt>
    <dgm:pt modelId="{EA57F0C3-CBDF-4858-BD37-93694D489B1D}" type="pres">
      <dgm:prSet presAssocID="{9BD25DCB-4F3F-42DB-93CC-6F44028C6C3A}" presName="vert1" presStyleCnt="0"/>
      <dgm:spPr/>
    </dgm:pt>
    <dgm:pt modelId="{994BD156-9743-47E5-93FB-886B65AB4C06}" type="pres">
      <dgm:prSet presAssocID="{72CB0964-8D6C-4FC5-B969-E13538056E44}" presName="thickLine" presStyleLbl="alignNode1" presStyleIdx="2" presStyleCnt="3"/>
      <dgm:spPr/>
    </dgm:pt>
    <dgm:pt modelId="{CF461898-771F-45CC-95D5-170A6FFA63BC}" type="pres">
      <dgm:prSet presAssocID="{72CB0964-8D6C-4FC5-B969-E13538056E44}" presName="horz1" presStyleCnt="0"/>
      <dgm:spPr/>
    </dgm:pt>
    <dgm:pt modelId="{B10BB279-0137-41CA-A3C8-FF5263E6113A}" type="pres">
      <dgm:prSet presAssocID="{72CB0964-8D6C-4FC5-B969-E13538056E44}" presName="tx1" presStyleLbl="revTx" presStyleIdx="2" presStyleCnt="3"/>
      <dgm:spPr/>
    </dgm:pt>
    <dgm:pt modelId="{21F92985-739E-4CFF-BFA9-E775A1A2EED0}" type="pres">
      <dgm:prSet presAssocID="{72CB0964-8D6C-4FC5-B969-E13538056E44}" presName="vert1" presStyleCnt="0"/>
      <dgm:spPr/>
    </dgm:pt>
  </dgm:ptLst>
  <dgm:cxnLst>
    <dgm:cxn modelId="{78FC7E3B-55DB-4DAF-8469-A97B2A4BEE2F}" srcId="{01146168-77E4-41D2-BA3B-1FE968BD62B4}" destId="{9BD25DCB-4F3F-42DB-93CC-6F44028C6C3A}" srcOrd="1" destOrd="0" parTransId="{A23ED70B-2BFA-4C9C-8D75-9A95E4456460}" sibTransId="{0290322E-1C3D-4A4D-8F7C-A489014DBA28}"/>
    <dgm:cxn modelId="{9C18415F-216A-4A9A-A017-DFB7F99FB853}" srcId="{01146168-77E4-41D2-BA3B-1FE968BD62B4}" destId="{82D6E395-C9B6-411F-AD2C-C011CB6DED39}" srcOrd="0" destOrd="0" parTransId="{F313BDC6-6353-4895-8BB5-EE6B73EF2BF3}" sibTransId="{A1FEE4B5-F00D-43C6-90A5-0714EF21B58C}"/>
    <dgm:cxn modelId="{C10C6875-756B-40D1-83F4-E29EF349B7E3}" type="presOf" srcId="{01146168-77E4-41D2-BA3B-1FE968BD62B4}" destId="{B5FC6B1E-B8C8-4935-8C55-36332D2F6EC0}" srcOrd="0" destOrd="0" presId="urn:microsoft.com/office/officeart/2008/layout/LinedList"/>
    <dgm:cxn modelId="{C823A288-6AA1-4FA4-8291-A232A292BDA3}" srcId="{01146168-77E4-41D2-BA3B-1FE968BD62B4}" destId="{72CB0964-8D6C-4FC5-B969-E13538056E44}" srcOrd="2" destOrd="0" parTransId="{2ACF24B6-D8BC-4AA2-9E0E-3FD1C8688DBF}" sibTransId="{76772E44-B62E-4DD9-9A67-F57151F92813}"/>
    <dgm:cxn modelId="{A3946A8C-C800-4142-AD5F-5EE28F863A81}" type="presOf" srcId="{82D6E395-C9B6-411F-AD2C-C011CB6DED39}" destId="{5022D8A3-7EA6-4308-B559-45C50329C15E}" srcOrd="0" destOrd="0" presId="urn:microsoft.com/office/officeart/2008/layout/LinedList"/>
    <dgm:cxn modelId="{D6C16BCA-82D4-49D3-A874-9549B168269A}" type="presOf" srcId="{72CB0964-8D6C-4FC5-B969-E13538056E44}" destId="{B10BB279-0137-41CA-A3C8-FF5263E6113A}" srcOrd="0" destOrd="0" presId="urn:microsoft.com/office/officeart/2008/layout/LinedList"/>
    <dgm:cxn modelId="{DC1DDACA-C13B-4499-89DF-CFB7DAAA9D46}" type="presOf" srcId="{9BD25DCB-4F3F-42DB-93CC-6F44028C6C3A}" destId="{3B8A053D-1DD3-49D1-9F3E-95C0D60F9A50}" srcOrd="0" destOrd="0" presId="urn:microsoft.com/office/officeart/2008/layout/LinedList"/>
    <dgm:cxn modelId="{D733CD76-216A-4756-9C6C-2C3743D19DFA}" type="presParOf" srcId="{B5FC6B1E-B8C8-4935-8C55-36332D2F6EC0}" destId="{5FD05051-7971-4412-9164-B96F8F21B18C}" srcOrd="0" destOrd="0" presId="urn:microsoft.com/office/officeart/2008/layout/LinedList"/>
    <dgm:cxn modelId="{CA1D91DB-86F0-4B4D-8326-15242EFCF738}" type="presParOf" srcId="{B5FC6B1E-B8C8-4935-8C55-36332D2F6EC0}" destId="{ED2B5134-BD37-4DCF-88F0-C24D23B980E8}" srcOrd="1" destOrd="0" presId="urn:microsoft.com/office/officeart/2008/layout/LinedList"/>
    <dgm:cxn modelId="{849CA57E-0631-44D9-9549-BFAB23DBA552}" type="presParOf" srcId="{ED2B5134-BD37-4DCF-88F0-C24D23B980E8}" destId="{5022D8A3-7EA6-4308-B559-45C50329C15E}" srcOrd="0" destOrd="0" presId="urn:microsoft.com/office/officeart/2008/layout/LinedList"/>
    <dgm:cxn modelId="{483E32B4-9667-47C1-8418-ECB63F7E82D0}" type="presParOf" srcId="{ED2B5134-BD37-4DCF-88F0-C24D23B980E8}" destId="{0190D897-80AB-4C92-8072-0FC9DDF73A6C}" srcOrd="1" destOrd="0" presId="urn:microsoft.com/office/officeart/2008/layout/LinedList"/>
    <dgm:cxn modelId="{1B0F513A-F593-4C79-80C2-14AC19F6E2E9}" type="presParOf" srcId="{B5FC6B1E-B8C8-4935-8C55-36332D2F6EC0}" destId="{E8305A29-BAD5-402D-A692-51EF63314563}" srcOrd="2" destOrd="0" presId="urn:microsoft.com/office/officeart/2008/layout/LinedList"/>
    <dgm:cxn modelId="{7D4E3005-2897-4ACD-B316-1CBAFBB581E9}" type="presParOf" srcId="{B5FC6B1E-B8C8-4935-8C55-36332D2F6EC0}" destId="{A381D0A4-D9C1-401D-AAC9-A60D8315E524}" srcOrd="3" destOrd="0" presId="urn:microsoft.com/office/officeart/2008/layout/LinedList"/>
    <dgm:cxn modelId="{71E7C8CD-332D-4C31-A214-6F457ECD031A}" type="presParOf" srcId="{A381D0A4-D9C1-401D-AAC9-A60D8315E524}" destId="{3B8A053D-1DD3-49D1-9F3E-95C0D60F9A50}" srcOrd="0" destOrd="0" presId="urn:microsoft.com/office/officeart/2008/layout/LinedList"/>
    <dgm:cxn modelId="{ED5F135A-D162-46A4-8574-0D220545E06C}" type="presParOf" srcId="{A381D0A4-D9C1-401D-AAC9-A60D8315E524}" destId="{EA57F0C3-CBDF-4858-BD37-93694D489B1D}" srcOrd="1" destOrd="0" presId="urn:microsoft.com/office/officeart/2008/layout/LinedList"/>
    <dgm:cxn modelId="{2CA55F9A-F049-41F5-BF00-07E5EB31804D}" type="presParOf" srcId="{B5FC6B1E-B8C8-4935-8C55-36332D2F6EC0}" destId="{994BD156-9743-47E5-93FB-886B65AB4C06}" srcOrd="4" destOrd="0" presId="urn:microsoft.com/office/officeart/2008/layout/LinedList"/>
    <dgm:cxn modelId="{B2CA7671-486B-47A3-9D78-269605E505D9}" type="presParOf" srcId="{B5FC6B1E-B8C8-4935-8C55-36332D2F6EC0}" destId="{CF461898-771F-45CC-95D5-170A6FFA63BC}" srcOrd="5" destOrd="0" presId="urn:microsoft.com/office/officeart/2008/layout/LinedList"/>
    <dgm:cxn modelId="{EA140186-6C80-4544-A080-F9B35C28BE37}" type="presParOf" srcId="{CF461898-771F-45CC-95D5-170A6FFA63BC}" destId="{B10BB279-0137-41CA-A3C8-FF5263E6113A}" srcOrd="0" destOrd="0" presId="urn:microsoft.com/office/officeart/2008/layout/LinedList"/>
    <dgm:cxn modelId="{37099ED3-6292-4010-8309-F2FEBF9231C2}" type="presParOf" srcId="{CF461898-771F-45CC-95D5-170A6FFA63BC}" destId="{21F92985-739E-4CFF-BFA9-E775A1A2EED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333A72-9202-4F1D-86BD-AA5A013DE642}"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D1FFFB44-FF40-49C7-8DEC-F9575C04F44C}">
      <dgm:prSet/>
      <dgm:spPr/>
      <dgm:t>
        <a:bodyPr/>
        <a:lstStyle/>
        <a:p>
          <a:r>
            <a:rPr lang="en-US" dirty="0"/>
            <a:t>Safeguard Your Home (SGYH) Program</a:t>
          </a:r>
        </a:p>
      </dgm:t>
    </dgm:pt>
    <dgm:pt modelId="{2E32311C-A69A-4562-9B71-740563F0F73B}" type="parTrans" cxnId="{5251DDD0-9CA9-4282-8541-5F8E80D2B706}">
      <dgm:prSet/>
      <dgm:spPr/>
      <dgm:t>
        <a:bodyPr/>
        <a:lstStyle/>
        <a:p>
          <a:endParaRPr lang="en-US"/>
        </a:p>
      </dgm:t>
    </dgm:pt>
    <dgm:pt modelId="{E1D302D0-E80F-4E2E-9B2A-1591A7A816D6}" type="sibTrans" cxnId="{5251DDD0-9CA9-4282-8541-5F8E80D2B706}">
      <dgm:prSet/>
      <dgm:spPr/>
      <dgm:t>
        <a:bodyPr/>
        <a:lstStyle/>
        <a:p>
          <a:endParaRPr lang="en-US"/>
        </a:p>
      </dgm:t>
    </dgm:pt>
    <dgm:pt modelId="{BCE6917B-FBF8-4566-88BE-287A1E20C6A9}">
      <dgm:prSet/>
      <dgm:spPr/>
      <dgm:t>
        <a:bodyPr/>
        <a:lstStyle/>
        <a:p>
          <a:r>
            <a:rPr lang="en-US"/>
            <a:t>CHNA Posts warnings of break-ins and Fraud on our Social Media channels</a:t>
          </a:r>
        </a:p>
      </dgm:t>
    </dgm:pt>
    <dgm:pt modelId="{0CC390F4-C9F0-4CA3-B073-C4DB70B4172F}" type="parTrans" cxnId="{66BEF874-3698-446B-971F-C4088874666C}">
      <dgm:prSet/>
      <dgm:spPr/>
      <dgm:t>
        <a:bodyPr/>
        <a:lstStyle/>
        <a:p>
          <a:endParaRPr lang="en-US"/>
        </a:p>
      </dgm:t>
    </dgm:pt>
    <dgm:pt modelId="{35303603-C19F-4051-BFA1-13F602BCC5D0}" type="sibTrans" cxnId="{66BEF874-3698-446B-971F-C4088874666C}">
      <dgm:prSet/>
      <dgm:spPr/>
      <dgm:t>
        <a:bodyPr/>
        <a:lstStyle/>
        <a:p>
          <a:endParaRPr lang="en-US"/>
        </a:p>
      </dgm:t>
    </dgm:pt>
    <dgm:pt modelId="{545D8CED-FE43-43E8-A962-80A353A886D5}">
      <dgm:prSet/>
      <dgm:spPr/>
      <dgm:t>
        <a:bodyPr/>
        <a:lstStyle/>
        <a:p>
          <a:r>
            <a:rPr lang="en-US"/>
            <a:t>Rising car related crime</a:t>
          </a:r>
        </a:p>
      </dgm:t>
    </dgm:pt>
    <dgm:pt modelId="{76FA9DE4-7CD8-4FC8-9C50-8DF2A1CE9BDF}" type="parTrans" cxnId="{DF2E8F2D-ED3C-43E1-9698-D8993DB5AD23}">
      <dgm:prSet/>
      <dgm:spPr/>
      <dgm:t>
        <a:bodyPr/>
        <a:lstStyle/>
        <a:p>
          <a:endParaRPr lang="en-US"/>
        </a:p>
      </dgm:t>
    </dgm:pt>
    <dgm:pt modelId="{C820FB3C-B183-4D0D-8480-98E7E7985BC2}" type="sibTrans" cxnId="{DF2E8F2D-ED3C-43E1-9698-D8993DB5AD23}">
      <dgm:prSet/>
      <dgm:spPr/>
      <dgm:t>
        <a:bodyPr/>
        <a:lstStyle/>
        <a:p>
          <a:endParaRPr lang="en-US"/>
        </a:p>
      </dgm:t>
    </dgm:pt>
    <dgm:pt modelId="{4DE268A8-6483-40F4-A8C3-ABC63577DE40}">
      <dgm:prSet/>
      <dgm:spPr/>
      <dgm:t>
        <a:bodyPr/>
        <a:lstStyle/>
        <a:p>
          <a:r>
            <a:rPr lang="en-US"/>
            <a:t>Always lock doors and remove all possessions</a:t>
          </a:r>
        </a:p>
      </dgm:t>
    </dgm:pt>
    <dgm:pt modelId="{76E5E269-0C1B-4439-83E8-01A8E12B39A1}" type="parTrans" cxnId="{E3544E29-FB16-4C57-B161-AF6AE5A9B2C6}">
      <dgm:prSet/>
      <dgm:spPr/>
      <dgm:t>
        <a:bodyPr/>
        <a:lstStyle/>
        <a:p>
          <a:endParaRPr lang="en-US"/>
        </a:p>
      </dgm:t>
    </dgm:pt>
    <dgm:pt modelId="{DC8C0C36-3F79-403E-991F-1712488CDE3C}" type="sibTrans" cxnId="{E3544E29-FB16-4C57-B161-AF6AE5A9B2C6}">
      <dgm:prSet/>
      <dgm:spPr/>
      <dgm:t>
        <a:bodyPr/>
        <a:lstStyle/>
        <a:p>
          <a:endParaRPr lang="en-US"/>
        </a:p>
      </dgm:t>
    </dgm:pt>
    <dgm:pt modelId="{4AD4F247-DF11-4D82-8F4F-20D194C319E5}">
      <dgm:prSet/>
      <dgm:spPr/>
      <dgm:t>
        <a:bodyPr/>
        <a:lstStyle/>
        <a:p>
          <a:r>
            <a:rPr lang="en-US"/>
            <a:t>Report to OPS Reporting Centre</a:t>
          </a:r>
        </a:p>
      </dgm:t>
    </dgm:pt>
    <dgm:pt modelId="{995B69D3-ADC1-49B1-B62F-3BCDEB3972F0}" type="parTrans" cxnId="{F3DF0C5D-F0DD-4FB0-B339-3B51CB9768FF}">
      <dgm:prSet/>
      <dgm:spPr/>
      <dgm:t>
        <a:bodyPr/>
        <a:lstStyle/>
        <a:p>
          <a:endParaRPr lang="en-US"/>
        </a:p>
      </dgm:t>
    </dgm:pt>
    <dgm:pt modelId="{F6189737-FF79-451D-8063-B8795A43CDB5}" type="sibTrans" cxnId="{F3DF0C5D-F0DD-4FB0-B339-3B51CB9768FF}">
      <dgm:prSet/>
      <dgm:spPr/>
      <dgm:t>
        <a:bodyPr/>
        <a:lstStyle/>
        <a:p>
          <a:endParaRPr lang="en-US"/>
        </a:p>
      </dgm:t>
    </dgm:pt>
    <dgm:pt modelId="{E25C2A60-467B-4450-BBE7-DBAF96C92F40}" type="pres">
      <dgm:prSet presAssocID="{74333A72-9202-4F1D-86BD-AA5A013DE642}" presName="vert0" presStyleCnt="0">
        <dgm:presLayoutVars>
          <dgm:dir/>
          <dgm:animOne val="branch"/>
          <dgm:animLvl val="lvl"/>
        </dgm:presLayoutVars>
      </dgm:prSet>
      <dgm:spPr/>
    </dgm:pt>
    <dgm:pt modelId="{4D50878F-65F1-48F2-8ED7-21F4BB2A8954}" type="pres">
      <dgm:prSet presAssocID="{D1FFFB44-FF40-49C7-8DEC-F9575C04F44C}" presName="thickLine" presStyleLbl="alignNode1" presStyleIdx="0" presStyleCnt="5"/>
      <dgm:spPr/>
    </dgm:pt>
    <dgm:pt modelId="{D2AD4584-FAE8-4BB9-9705-5B6F101B71B5}" type="pres">
      <dgm:prSet presAssocID="{D1FFFB44-FF40-49C7-8DEC-F9575C04F44C}" presName="horz1" presStyleCnt="0"/>
      <dgm:spPr/>
    </dgm:pt>
    <dgm:pt modelId="{CE67DF19-F016-411E-A37F-DD2705C11DF1}" type="pres">
      <dgm:prSet presAssocID="{D1FFFB44-FF40-49C7-8DEC-F9575C04F44C}" presName="tx1" presStyleLbl="revTx" presStyleIdx="0" presStyleCnt="5"/>
      <dgm:spPr/>
    </dgm:pt>
    <dgm:pt modelId="{340E2C28-6308-4A25-8FFA-34280A86F226}" type="pres">
      <dgm:prSet presAssocID="{D1FFFB44-FF40-49C7-8DEC-F9575C04F44C}" presName="vert1" presStyleCnt="0"/>
      <dgm:spPr/>
    </dgm:pt>
    <dgm:pt modelId="{6A49C430-1FDE-4516-81E5-F7F796CF0D40}" type="pres">
      <dgm:prSet presAssocID="{BCE6917B-FBF8-4566-88BE-287A1E20C6A9}" presName="thickLine" presStyleLbl="alignNode1" presStyleIdx="1" presStyleCnt="5"/>
      <dgm:spPr/>
    </dgm:pt>
    <dgm:pt modelId="{76EE0662-0029-4321-8A22-EE7958287151}" type="pres">
      <dgm:prSet presAssocID="{BCE6917B-FBF8-4566-88BE-287A1E20C6A9}" presName="horz1" presStyleCnt="0"/>
      <dgm:spPr/>
    </dgm:pt>
    <dgm:pt modelId="{A63A6CF5-9706-4EBF-B123-8FC38A11A092}" type="pres">
      <dgm:prSet presAssocID="{BCE6917B-FBF8-4566-88BE-287A1E20C6A9}" presName="tx1" presStyleLbl="revTx" presStyleIdx="1" presStyleCnt="5"/>
      <dgm:spPr/>
    </dgm:pt>
    <dgm:pt modelId="{94E168E4-78AA-447F-8E03-53255489C656}" type="pres">
      <dgm:prSet presAssocID="{BCE6917B-FBF8-4566-88BE-287A1E20C6A9}" presName="vert1" presStyleCnt="0"/>
      <dgm:spPr/>
    </dgm:pt>
    <dgm:pt modelId="{06802722-3B49-4FCE-B46F-9C47F2CA2D57}" type="pres">
      <dgm:prSet presAssocID="{545D8CED-FE43-43E8-A962-80A353A886D5}" presName="thickLine" presStyleLbl="alignNode1" presStyleIdx="2" presStyleCnt="5"/>
      <dgm:spPr/>
    </dgm:pt>
    <dgm:pt modelId="{3E682C45-0EC4-4668-A789-6BE2C77EF89C}" type="pres">
      <dgm:prSet presAssocID="{545D8CED-FE43-43E8-A962-80A353A886D5}" presName="horz1" presStyleCnt="0"/>
      <dgm:spPr/>
    </dgm:pt>
    <dgm:pt modelId="{7690400C-ED0B-404F-BD97-69CEF6651C33}" type="pres">
      <dgm:prSet presAssocID="{545D8CED-FE43-43E8-A962-80A353A886D5}" presName="tx1" presStyleLbl="revTx" presStyleIdx="2" presStyleCnt="5"/>
      <dgm:spPr/>
    </dgm:pt>
    <dgm:pt modelId="{C199C382-0BD4-4B70-91DA-431634561F94}" type="pres">
      <dgm:prSet presAssocID="{545D8CED-FE43-43E8-A962-80A353A886D5}" presName="vert1" presStyleCnt="0"/>
      <dgm:spPr/>
    </dgm:pt>
    <dgm:pt modelId="{02E62E1B-ABD6-4F7C-89A2-18093C392834}" type="pres">
      <dgm:prSet presAssocID="{4DE268A8-6483-40F4-A8C3-ABC63577DE40}" presName="thickLine" presStyleLbl="alignNode1" presStyleIdx="3" presStyleCnt="5"/>
      <dgm:spPr/>
    </dgm:pt>
    <dgm:pt modelId="{42821F85-D976-4162-A873-D957AF7AB629}" type="pres">
      <dgm:prSet presAssocID="{4DE268A8-6483-40F4-A8C3-ABC63577DE40}" presName="horz1" presStyleCnt="0"/>
      <dgm:spPr/>
    </dgm:pt>
    <dgm:pt modelId="{5AF93110-4E03-42EE-A74C-0EDC6323AEA2}" type="pres">
      <dgm:prSet presAssocID="{4DE268A8-6483-40F4-A8C3-ABC63577DE40}" presName="tx1" presStyleLbl="revTx" presStyleIdx="3" presStyleCnt="5"/>
      <dgm:spPr/>
    </dgm:pt>
    <dgm:pt modelId="{94887C21-5CDD-4D85-A4AE-86762389B6F3}" type="pres">
      <dgm:prSet presAssocID="{4DE268A8-6483-40F4-A8C3-ABC63577DE40}" presName="vert1" presStyleCnt="0"/>
      <dgm:spPr/>
    </dgm:pt>
    <dgm:pt modelId="{5BD16CB0-456F-457A-9213-13F8A2D48598}" type="pres">
      <dgm:prSet presAssocID="{4AD4F247-DF11-4D82-8F4F-20D194C319E5}" presName="thickLine" presStyleLbl="alignNode1" presStyleIdx="4" presStyleCnt="5"/>
      <dgm:spPr/>
    </dgm:pt>
    <dgm:pt modelId="{A54A21F1-6217-4E46-B70B-F99660A4B633}" type="pres">
      <dgm:prSet presAssocID="{4AD4F247-DF11-4D82-8F4F-20D194C319E5}" presName="horz1" presStyleCnt="0"/>
      <dgm:spPr/>
    </dgm:pt>
    <dgm:pt modelId="{8B2C8C09-302A-4DA1-8DDF-0CFCA838653A}" type="pres">
      <dgm:prSet presAssocID="{4AD4F247-DF11-4D82-8F4F-20D194C319E5}" presName="tx1" presStyleLbl="revTx" presStyleIdx="4" presStyleCnt="5"/>
      <dgm:spPr/>
    </dgm:pt>
    <dgm:pt modelId="{477C71AD-9B1B-49E9-81E7-993C33F9DF93}" type="pres">
      <dgm:prSet presAssocID="{4AD4F247-DF11-4D82-8F4F-20D194C319E5}" presName="vert1" presStyleCnt="0"/>
      <dgm:spPr/>
    </dgm:pt>
  </dgm:ptLst>
  <dgm:cxnLst>
    <dgm:cxn modelId="{7FC53600-041E-493B-B179-AEF99E492F87}" type="presOf" srcId="{545D8CED-FE43-43E8-A962-80A353A886D5}" destId="{7690400C-ED0B-404F-BD97-69CEF6651C33}" srcOrd="0" destOrd="0" presId="urn:microsoft.com/office/officeart/2008/layout/LinedList"/>
    <dgm:cxn modelId="{623E2202-3D6B-4478-805F-591DAE170944}" type="presOf" srcId="{74333A72-9202-4F1D-86BD-AA5A013DE642}" destId="{E25C2A60-467B-4450-BBE7-DBAF96C92F40}" srcOrd="0" destOrd="0" presId="urn:microsoft.com/office/officeart/2008/layout/LinedList"/>
    <dgm:cxn modelId="{E3544E29-FB16-4C57-B161-AF6AE5A9B2C6}" srcId="{74333A72-9202-4F1D-86BD-AA5A013DE642}" destId="{4DE268A8-6483-40F4-A8C3-ABC63577DE40}" srcOrd="3" destOrd="0" parTransId="{76E5E269-0C1B-4439-83E8-01A8E12B39A1}" sibTransId="{DC8C0C36-3F79-403E-991F-1712488CDE3C}"/>
    <dgm:cxn modelId="{DF2E8F2D-ED3C-43E1-9698-D8993DB5AD23}" srcId="{74333A72-9202-4F1D-86BD-AA5A013DE642}" destId="{545D8CED-FE43-43E8-A962-80A353A886D5}" srcOrd="2" destOrd="0" parTransId="{76FA9DE4-7CD8-4FC8-9C50-8DF2A1CE9BDF}" sibTransId="{C820FB3C-B183-4D0D-8480-98E7E7985BC2}"/>
    <dgm:cxn modelId="{F3DF0C5D-F0DD-4FB0-B339-3B51CB9768FF}" srcId="{74333A72-9202-4F1D-86BD-AA5A013DE642}" destId="{4AD4F247-DF11-4D82-8F4F-20D194C319E5}" srcOrd="4" destOrd="0" parTransId="{995B69D3-ADC1-49B1-B62F-3BCDEB3972F0}" sibTransId="{F6189737-FF79-451D-8063-B8795A43CDB5}"/>
    <dgm:cxn modelId="{477C8846-C753-4057-8E6F-3F58D88F51AF}" type="presOf" srcId="{D1FFFB44-FF40-49C7-8DEC-F9575C04F44C}" destId="{CE67DF19-F016-411E-A37F-DD2705C11DF1}" srcOrd="0" destOrd="0" presId="urn:microsoft.com/office/officeart/2008/layout/LinedList"/>
    <dgm:cxn modelId="{66BEF874-3698-446B-971F-C4088874666C}" srcId="{74333A72-9202-4F1D-86BD-AA5A013DE642}" destId="{BCE6917B-FBF8-4566-88BE-287A1E20C6A9}" srcOrd="1" destOrd="0" parTransId="{0CC390F4-C9F0-4CA3-B073-C4DB70B4172F}" sibTransId="{35303603-C19F-4051-BFA1-13F602BCC5D0}"/>
    <dgm:cxn modelId="{965CB4C4-9CB6-4CED-8AD2-3C7C686EA84A}" type="presOf" srcId="{BCE6917B-FBF8-4566-88BE-287A1E20C6A9}" destId="{A63A6CF5-9706-4EBF-B123-8FC38A11A092}" srcOrd="0" destOrd="0" presId="urn:microsoft.com/office/officeart/2008/layout/LinedList"/>
    <dgm:cxn modelId="{5251DDD0-9CA9-4282-8541-5F8E80D2B706}" srcId="{74333A72-9202-4F1D-86BD-AA5A013DE642}" destId="{D1FFFB44-FF40-49C7-8DEC-F9575C04F44C}" srcOrd="0" destOrd="0" parTransId="{2E32311C-A69A-4562-9B71-740563F0F73B}" sibTransId="{E1D302D0-E80F-4E2E-9B2A-1591A7A816D6}"/>
    <dgm:cxn modelId="{82740DDE-BA91-4084-91F0-A3295569B764}" type="presOf" srcId="{4AD4F247-DF11-4D82-8F4F-20D194C319E5}" destId="{8B2C8C09-302A-4DA1-8DDF-0CFCA838653A}" srcOrd="0" destOrd="0" presId="urn:microsoft.com/office/officeart/2008/layout/LinedList"/>
    <dgm:cxn modelId="{07E63BFF-D96A-4BB5-BBAF-3766A81A0AD1}" type="presOf" srcId="{4DE268A8-6483-40F4-A8C3-ABC63577DE40}" destId="{5AF93110-4E03-42EE-A74C-0EDC6323AEA2}" srcOrd="0" destOrd="0" presId="urn:microsoft.com/office/officeart/2008/layout/LinedList"/>
    <dgm:cxn modelId="{A584C85D-C35A-4F73-944A-6FDB4417D462}" type="presParOf" srcId="{E25C2A60-467B-4450-BBE7-DBAF96C92F40}" destId="{4D50878F-65F1-48F2-8ED7-21F4BB2A8954}" srcOrd="0" destOrd="0" presId="urn:microsoft.com/office/officeart/2008/layout/LinedList"/>
    <dgm:cxn modelId="{67697E65-5A73-4D16-B6F9-78ED9912EF31}" type="presParOf" srcId="{E25C2A60-467B-4450-BBE7-DBAF96C92F40}" destId="{D2AD4584-FAE8-4BB9-9705-5B6F101B71B5}" srcOrd="1" destOrd="0" presId="urn:microsoft.com/office/officeart/2008/layout/LinedList"/>
    <dgm:cxn modelId="{E230E115-46D7-4075-BEA9-E41469649A2D}" type="presParOf" srcId="{D2AD4584-FAE8-4BB9-9705-5B6F101B71B5}" destId="{CE67DF19-F016-411E-A37F-DD2705C11DF1}" srcOrd="0" destOrd="0" presId="urn:microsoft.com/office/officeart/2008/layout/LinedList"/>
    <dgm:cxn modelId="{0EC04EAB-A91A-4DCF-95F9-0B7DB1DB995A}" type="presParOf" srcId="{D2AD4584-FAE8-4BB9-9705-5B6F101B71B5}" destId="{340E2C28-6308-4A25-8FFA-34280A86F226}" srcOrd="1" destOrd="0" presId="urn:microsoft.com/office/officeart/2008/layout/LinedList"/>
    <dgm:cxn modelId="{4FE3331F-8DC8-489A-BC8F-D61820B94579}" type="presParOf" srcId="{E25C2A60-467B-4450-BBE7-DBAF96C92F40}" destId="{6A49C430-1FDE-4516-81E5-F7F796CF0D40}" srcOrd="2" destOrd="0" presId="urn:microsoft.com/office/officeart/2008/layout/LinedList"/>
    <dgm:cxn modelId="{06270103-FE03-4A5A-AA0F-76D469FD062E}" type="presParOf" srcId="{E25C2A60-467B-4450-BBE7-DBAF96C92F40}" destId="{76EE0662-0029-4321-8A22-EE7958287151}" srcOrd="3" destOrd="0" presId="urn:microsoft.com/office/officeart/2008/layout/LinedList"/>
    <dgm:cxn modelId="{E26BF6C5-92DA-4A73-8F05-2A249E7D2745}" type="presParOf" srcId="{76EE0662-0029-4321-8A22-EE7958287151}" destId="{A63A6CF5-9706-4EBF-B123-8FC38A11A092}" srcOrd="0" destOrd="0" presId="urn:microsoft.com/office/officeart/2008/layout/LinedList"/>
    <dgm:cxn modelId="{767FB0C5-418B-44C1-A87E-8CAF3056298D}" type="presParOf" srcId="{76EE0662-0029-4321-8A22-EE7958287151}" destId="{94E168E4-78AA-447F-8E03-53255489C656}" srcOrd="1" destOrd="0" presId="urn:microsoft.com/office/officeart/2008/layout/LinedList"/>
    <dgm:cxn modelId="{160C4271-BB80-48F3-B331-F305E142A117}" type="presParOf" srcId="{E25C2A60-467B-4450-BBE7-DBAF96C92F40}" destId="{06802722-3B49-4FCE-B46F-9C47F2CA2D57}" srcOrd="4" destOrd="0" presId="urn:microsoft.com/office/officeart/2008/layout/LinedList"/>
    <dgm:cxn modelId="{8EC59269-8149-44D3-B692-2319EE222867}" type="presParOf" srcId="{E25C2A60-467B-4450-BBE7-DBAF96C92F40}" destId="{3E682C45-0EC4-4668-A789-6BE2C77EF89C}" srcOrd="5" destOrd="0" presId="urn:microsoft.com/office/officeart/2008/layout/LinedList"/>
    <dgm:cxn modelId="{8C332E43-41AF-4CA0-A8BE-259EAF8E6472}" type="presParOf" srcId="{3E682C45-0EC4-4668-A789-6BE2C77EF89C}" destId="{7690400C-ED0B-404F-BD97-69CEF6651C33}" srcOrd="0" destOrd="0" presId="urn:microsoft.com/office/officeart/2008/layout/LinedList"/>
    <dgm:cxn modelId="{C95EBE67-1C11-42AF-B0E2-BE39C20DA1BC}" type="presParOf" srcId="{3E682C45-0EC4-4668-A789-6BE2C77EF89C}" destId="{C199C382-0BD4-4B70-91DA-431634561F94}" srcOrd="1" destOrd="0" presId="urn:microsoft.com/office/officeart/2008/layout/LinedList"/>
    <dgm:cxn modelId="{7E97290E-5D37-4B9E-B16E-C06AE5A7D722}" type="presParOf" srcId="{E25C2A60-467B-4450-BBE7-DBAF96C92F40}" destId="{02E62E1B-ABD6-4F7C-89A2-18093C392834}" srcOrd="6" destOrd="0" presId="urn:microsoft.com/office/officeart/2008/layout/LinedList"/>
    <dgm:cxn modelId="{D87DD853-04A2-4654-A026-56DFC4C9EDFD}" type="presParOf" srcId="{E25C2A60-467B-4450-BBE7-DBAF96C92F40}" destId="{42821F85-D976-4162-A873-D957AF7AB629}" srcOrd="7" destOrd="0" presId="urn:microsoft.com/office/officeart/2008/layout/LinedList"/>
    <dgm:cxn modelId="{157DCD45-3487-465C-B178-9F5B7ABB0374}" type="presParOf" srcId="{42821F85-D976-4162-A873-D957AF7AB629}" destId="{5AF93110-4E03-42EE-A74C-0EDC6323AEA2}" srcOrd="0" destOrd="0" presId="urn:microsoft.com/office/officeart/2008/layout/LinedList"/>
    <dgm:cxn modelId="{4E2D2190-C0C5-44D4-8481-1A7FCD0642A6}" type="presParOf" srcId="{42821F85-D976-4162-A873-D957AF7AB629}" destId="{94887C21-5CDD-4D85-A4AE-86762389B6F3}" srcOrd="1" destOrd="0" presId="urn:microsoft.com/office/officeart/2008/layout/LinedList"/>
    <dgm:cxn modelId="{0E232396-C39B-44D5-AB70-FCEE8707FCEE}" type="presParOf" srcId="{E25C2A60-467B-4450-BBE7-DBAF96C92F40}" destId="{5BD16CB0-456F-457A-9213-13F8A2D48598}" srcOrd="8" destOrd="0" presId="urn:microsoft.com/office/officeart/2008/layout/LinedList"/>
    <dgm:cxn modelId="{6D44DE1D-9E76-43B3-913F-5DC773DFC7EA}" type="presParOf" srcId="{E25C2A60-467B-4450-BBE7-DBAF96C92F40}" destId="{A54A21F1-6217-4E46-B70B-F99660A4B633}" srcOrd="9" destOrd="0" presId="urn:microsoft.com/office/officeart/2008/layout/LinedList"/>
    <dgm:cxn modelId="{5A5421CF-CD09-4E3B-A353-E8AED7B5855D}" type="presParOf" srcId="{A54A21F1-6217-4E46-B70B-F99660A4B633}" destId="{8B2C8C09-302A-4DA1-8DDF-0CFCA838653A}" srcOrd="0" destOrd="0" presId="urn:microsoft.com/office/officeart/2008/layout/LinedList"/>
    <dgm:cxn modelId="{79D61655-02AF-4EAA-9EF2-478B327CE219}" type="presParOf" srcId="{A54A21F1-6217-4E46-B70B-F99660A4B633}" destId="{477C71AD-9B1B-49E9-81E7-993C33F9DF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F31AA9-913F-4208-BED3-E7789979A2BB}"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105BE11A-1193-4D11-9C9D-DF509A143800}">
      <dgm:prSet/>
      <dgm:spPr/>
      <dgm:t>
        <a:bodyPr/>
        <a:lstStyle/>
        <a:p>
          <a:r>
            <a:rPr lang="en-US" b="1" i="1" dirty="0"/>
            <a:t>Your Voice Matters </a:t>
          </a:r>
          <a:endParaRPr lang="en-US" dirty="0"/>
        </a:p>
      </dgm:t>
    </dgm:pt>
    <dgm:pt modelId="{DC7C1385-1341-4648-9B38-C7EDF1ACC58B}" type="parTrans" cxnId="{9B5EB662-331E-411C-B0A2-42904D4CDA97}">
      <dgm:prSet/>
      <dgm:spPr/>
      <dgm:t>
        <a:bodyPr/>
        <a:lstStyle/>
        <a:p>
          <a:endParaRPr lang="en-US"/>
        </a:p>
      </dgm:t>
    </dgm:pt>
    <dgm:pt modelId="{0B5FDC26-7BA3-4B0B-AA34-F3A7ED92C4A7}" type="sibTrans" cxnId="{9B5EB662-331E-411C-B0A2-42904D4CDA97}">
      <dgm:prSet/>
      <dgm:spPr/>
      <dgm:t>
        <a:bodyPr/>
        <a:lstStyle/>
        <a:p>
          <a:endParaRPr lang="en-US"/>
        </a:p>
      </dgm:t>
    </dgm:pt>
    <dgm:pt modelId="{4C19C5DD-A872-4F7C-A5F3-691966A9149E}">
      <dgm:prSet/>
      <dgm:spPr/>
      <dgm:t>
        <a:bodyPr/>
        <a:lstStyle/>
        <a:p>
          <a:r>
            <a:rPr lang="en-US" b="1" i="1"/>
            <a:t>Share Your Views To Help Shape How Our Community Develops</a:t>
          </a:r>
          <a:endParaRPr lang="en-US"/>
        </a:p>
      </dgm:t>
    </dgm:pt>
    <dgm:pt modelId="{D6F0A4E1-EEFE-4364-91DB-29A877B38AC5}" type="parTrans" cxnId="{358E6178-74B3-436D-B9F6-20154630DD6A}">
      <dgm:prSet/>
      <dgm:spPr/>
      <dgm:t>
        <a:bodyPr/>
        <a:lstStyle/>
        <a:p>
          <a:endParaRPr lang="en-US"/>
        </a:p>
      </dgm:t>
    </dgm:pt>
    <dgm:pt modelId="{0365723D-1A4E-42D0-9694-B0220DE6FAD5}" type="sibTrans" cxnId="{358E6178-74B3-436D-B9F6-20154630DD6A}">
      <dgm:prSet/>
      <dgm:spPr/>
      <dgm:t>
        <a:bodyPr/>
        <a:lstStyle/>
        <a:p>
          <a:endParaRPr lang="en-US"/>
        </a:p>
      </dgm:t>
    </dgm:pt>
    <dgm:pt modelId="{87A7B9FA-8597-4D74-9881-454FFA686B4C}">
      <dgm:prSet/>
      <dgm:spPr/>
      <dgm:t>
        <a:bodyPr/>
        <a:lstStyle/>
        <a:p>
          <a:r>
            <a:rPr lang="en-US" b="1" i="1"/>
            <a:t>Now and In The Future</a:t>
          </a:r>
          <a:endParaRPr lang="en-US"/>
        </a:p>
      </dgm:t>
    </dgm:pt>
    <dgm:pt modelId="{A24A1797-9448-4F3B-B936-8CC12EBA2710}" type="parTrans" cxnId="{C15E4EA8-F1E0-418D-86B0-57B77A3EDD11}">
      <dgm:prSet/>
      <dgm:spPr/>
      <dgm:t>
        <a:bodyPr/>
        <a:lstStyle/>
        <a:p>
          <a:endParaRPr lang="en-US"/>
        </a:p>
      </dgm:t>
    </dgm:pt>
    <dgm:pt modelId="{5BEAF2B2-31A5-4DF9-A7F1-5DB37421FC61}" type="sibTrans" cxnId="{C15E4EA8-F1E0-418D-86B0-57B77A3EDD11}">
      <dgm:prSet/>
      <dgm:spPr/>
      <dgm:t>
        <a:bodyPr/>
        <a:lstStyle/>
        <a:p>
          <a:endParaRPr lang="en-US"/>
        </a:p>
      </dgm:t>
    </dgm:pt>
    <dgm:pt modelId="{59684E40-EC1D-453D-A747-744BD3A94F70}" type="pres">
      <dgm:prSet presAssocID="{5FF31AA9-913F-4208-BED3-E7789979A2BB}" presName="vert0" presStyleCnt="0">
        <dgm:presLayoutVars>
          <dgm:dir/>
          <dgm:animOne val="branch"/>
          <dgm:animLvl val="lvl"/>
        </dgm:presLayoutVars>
      </dgm:prSet>
      <dgm:spPr/>
    </dgm:pt>
    <dgm:pt modelId="{35740B30-EB17-4764-B8AA-08CB20CE3D50}" type="pres">
      <dgm:prSet presAssocID="{105BE11A-1193-4D11-9C9D-DF509A143800}" presName="thickLine" presStyleLbl="alignNode1" presStyleIdx="0" presStyleCnt="3"/>
      <dgm:spPr/>
    </dgm:pt>
    <dgm:pt modelId="{E618944D-F1AB-4CF6-A94C-4F2935137192}" type="pres">
      <dgm:prSet presAssocID="{105BE11A-1193-4D11-9C9D-DF509A143800}" presName="horz1" presStyleCnt="0"/>
      <dgm:spPr/>
    </dgm:pt>
    <dgm:pt modelId="{8615C6A6-319B-4913-88C8-696B358944EE}" type="pres">
      <dgm:prSet presAssocID="{105BE11A-1193-4D11-9C9D-DF509A143800}" presName="tx1" presStyleLbl="revTx" presStyleIdx="0" presStyleCnt="3"/>
      <dgm:spPr/>
    </dgm:pt>
    <dgm:pt modelId="{5B47BBD8-3879-4724-AEDA-F546EB48F2DB}" type="pres">
      <dgm:prSet presAssocID="{105BE11A-1193-4D11-9C9D-DF509A143800}" presName="vert1" presStyleCnt="0"/>
      <dgm:spPr/>
    </dgm:pt>
    <dgm:pt modelId="{8AE66522-AF69-474E-BA81-95A94A0F01B8}" type="pres">
      <dgm:prSet presAssocID="{4C19C5DD-A872-4F7C-A5F3-691966A9149E}" presName="thickLine" presStyleLbl="alignNode1" presStyleIdx="1" presStyleCnt="3"/>
      <dgm:spPr/>
    </dgm:pt>
    <dgm:pt modelId="{92886476-5AB3-4BD8-AE2F-94B5BAE818CE}" type="pres">
      <dgm:prSet presAssocID="{4C19C5DD-A872-4F7C-A5F3-691966A9149E}" presName="horz1" presStyleCnt="0"/>
      <dgm:spPr/>
    </dgm:pt>
    <dgm:pt modelId="{A6CCC2DF-93D3-4B27-9A38-4367687453E9}" type="pres">
      <dgm:prSet presAssocID="{4C19C5DD-A872-4F7C-A5F3-691966A9149E}" presName="tx1" presStyleLbl="revTx" presStyleIdx="1" presStyleCnt="3"/>
      <dgm:spPr/>
    </dgm:pt>
    <dgm:pt modelId="{69151D7A-29F6-460E-A531-2D0D36917D47}" type="pres">
      <dgm:prSet presAssocID="{4C19C5DD-A872-4F7C-A5F3-691966A9149E}" presName="vert1" presStyleCnt="0"/>
      <dgm:spPr/>
    </dgm:pt>
    <dgm:pt modelId="{39465025-7FD8-4297-930B-23A3738BFDFC}" type="pres">
      <dgm:prSet presAssocID="{87A7B9FA-8597-4D74-9881-454FFA686B4C}" presName="thickLine" presStyleLbl="alignNode1" presStyleIdx="2" presStyleCnt="3"/>
      <dgm:spPr/>
    </dgm:pt>
    <dgm:pt modelId="{C2996051-EB88-4E6A-AAD8-2BC24D82870C}" type="pres">
      <dgm:prSet presAssocID="{87A7B9FA-8597-4D74-9881-454FFA686B4C}" presName="horz1" presStyleCnt="0"/>
      <dgm:spPr/>
    </dgm:pt>
    <dgm:pt modelId="{741DE25D-F780-4DEB-ADDB-6F603EC1CBF7}" type="pres">
      <dgm:prSet presAssocID="{87A7B9FA-8597-4D74-9881-454FFA686B4C}" presName="tx1" presStyleLbl="revTx" presStyleIdx="2" presStyleCnt="3"/>
      <dgm:spPr/>
    </dgm:pt>
    <dgm:pt modelId="{511008D5-8E6D-48CC-94D0-72AE3867003D}" type="pres">
      <dgm:prSet presAssocID="{87A7B9FA-8597-4D74-9881-454FFA686B4C}" presName="vert1" presStyleCnt="0"/>
      <dgm:spPr/>
    </dgm:pt>
  </dgm:ptLst>
  <dgm:cxnLst>
    <dgm:cxn modelId="{980B9810-B3AB-4106-9416-953C1579C38C}" type="presOf" srcId="{87A7B9FA-8597-4D74-9881-454FFA686B4C}" destId="{741DE25D-F780-4DEB-ADDB-6F603EC1CBF7}" srcOrd="0" destOrd="0" presId="urn:microsoft.com/office/officeart/2008/layout/LinedList"/>
    <dgm:cxn modelId="{4E231C13-4D8B-405C-BD9A-856C74E270ED}" type="presOf" srcId="{5FF31AA9-913F-4208-BED3-E7789979A2BB}" destId="{59684E40-EC1D-453D-A747-744BD3A94F70}" srcOrd="0" destOrd="0" presId="urn:microsoft.com/office/officeart/2008/layout/LinedList"/>
    <dgm:cxn modelId="{9B5EB662-331E-411C-B0A2-42904D4CDA97}" srcId="{5FF31AA9-913F-4208-BED3-E7789979A2BB}" destId="{105BE11A-1193-4D11-9C9D-DF509A143800}" srcOrd="0" destOrd="0" parTransId="{DC7C1385-1341-4648-9B38-C7EDF1ACC58B}" sibTransId="{0B5FDC26-7BA3-4B0B-AA34-F3A7ED92C4A7}"/>
    <dgm:cxn modelId="{358E6178-74B3-436D-B9F6-20154630DD6A}" srcId="{5FF31AA9-913F-4208-BED3-E7789979A2BB}" destId="{4C19C5DD-A872-4F7C-A5F3-691966A9149E}" srcOrd="1" destOrd="0" parTransId="{D6F0A4E1-EEFE-4364-91DB-29A877B38AC5}" sibTransId="{0365723D-1A4E-42D0-9694-B0220DE6FAD5}"/>
    <dgm:cxn modelId="{C6B30194-4D6D-4DE8-B0CB-A795440FD916}" type="presOf" srcId="{4C19C5DD-A872-4F7C-A5F3-691966A9149E}" destId="{A6CCC2DF-93D3-4B27-9A38-4367687453E9}" srcOrd="0" destOrd="0" presId="urn:microsoft.com/office/officeart/2008/layout/LinedList"/>
    <dgm:cxn modelId="{C15E4EA8-F1E0-418D-86B0-57B77A3EDD11}" srcId="{5FF31AA9-913F-4208-BED3-E7789979A2BB}" destId="{87A7B9FA-8597-4D74-9881-454FFA686B4C}" srcOrd="2" destOrd="0" parTransId="{A24A1797-9448-4F3B-B936-8CC12EBA2710}" sibTransId="{5BEAF2B2-31A5-4DF9-A7F1-5DB37421FC61}"/>
    <dgm:cxn modelId="{5505DAF6-E3F4-430F-9F8F-FCF8376E60C6}" type="presOf" srcId="{105BE11A-1193-4D11-9C9D-DF509A143800}" destId="{8615C6A6-319B-4913-88C8-696B358944EE}" srcOrd="0" destOrd="0" presId="urn:microsoft.com/office/officeart/2008/layout/LinedList"/>
    <dgm:cxn modelId="{579CE858-AA30-43C0-ABE9-BD93F7D2D6FE}" type="presParOf" srcId="{59684E40-EC1D-453D-A747-744BD3A94F70}" destId="{35740B30-EB17-4764-B8AA-08CB20CE3D50}" srcOrd="0" destOrd="0" presId="urn:microsoft.com/office/officeart/2008/layout/LinedList"/>
    <dgm:cxn modelId="{8D1E6AE4-46DC-44ED-89AE-7CF031210E05}" type="presParOf" srcId="{59684E40-EC1D-453D-A747-744BD3A94F70}" destId="{E618944D-F1AB-4CF6-A94C-4F2935137192}" srcOrd="1" destOrd="0" presId="urn:microsoft.com/office/officeart/2008/layout/LinedList"/>
    <dgm:cxn modelId="{EF2EC04A-C02C-4196-BC13-D4D2D1D1D7C0}" type="presParOf" srcId="{E618944D-F1AB-4CF6-A94C-4F2935137192}" destId="{8615C6A6-319B-4913-88C8-696B358944EE}" srcOrd="0" destOrd="0" presId="urn:microsoft.com/office/officeart/2008/layout/LinedList"/>
    <dgm:cxn modelId="{13302A70-56CF-478E-B853-FFB83789390F}" type="presParOf" srcId="{E618944D-F1AB-4CF6-A94C-4F2935137192}" destId="{5B47BBD8-3879-4724-AEDA-F546EB48F2DB}" srcOrd="1" destOrd="0" presId="urn:microsoft.com/office/officeart/2008/layout/LinedList"/>
    <dgm:cxn modelId="{264C8754-EFE9-4B91-A838-9CD0104E7712}" type="presParOf" srcId="{59684E40-EC1D-453D-A747-744BD3A94F70}" destId="{8AE66522-AF69-474E-BA81-95A94A0F01B8}" srcOrd="2" destOrd="0" presId="urn:microsoft.com/office/officeart/2008/layout/LinedList"/>
    <dgm:cxn modelId="{8F96220E-AEA8-4370-9C0B-D85F31D82534}" type="presParOf" srcId="{59684E40-EC1D-453D-A747-744BD3A94F70}" destId="{92886476-5AB3-4BD8-AE2F-94B5BAE818CE}" srcOrd="3" destOrd="0" presId="urn:microsoft.com/office/officeart/2008/layout/LinedList"/>
    <dgm:cxn modelId="{6A9761AE-9496-44C1-8DEF-71A7E9EAE7FB}" type="presParOf" srcId="{92886476-5AB3-4BD8-AE2F-94B5BAE818CE}" destId="{A6CCC2DF-93D3-4B27-9A38-4367687453E9}" srcOrd="0" destOrd="0" presId="urn:microsoft.com/office/officeart/2008/layout/LinedList"/>
    <dgm:cxn modelId="{3AE9F4E5-3015-41AE-9263-CBD946A0ADA6}" type="presParOf" srcId="{92886476-5AB3-4BD8-AE2F-94B5BAE818CE}" destId="{69151D7A-29F6-460E-A531-2D0D36917D47}" srcOrd="1" destOrd="0" presId="urn:microsoft.com/office/officeart/2008/layout/LinedList"/>
    <dgm:cxn modelId="{3DD8A4CF-E299-4CFA-904C-E4E088E9B27A}" type="presParOf" srcId="{59684E40-EC1D-453D-A747-744BD3A94F70}" destId="{39465025-7FD8-4297-930B-23A3738BFDFC}" srcOrd="4" destOrd="0" presId="urn:microsoft.com/office/officeart/2008/layout/LinedList"/>
    <dgm:cxn modelId="{DD876778-4EEB-47DC-9079-5C2A0AD4F922}" type="presParOf" srcId="{59684E40-EC1D-453D-A747-744BD3A94F70}" destId="{C2996051-EB88-4E6A-AAD8-2BC24D82870C}" srcOrd="5" destOrd="0" presId="urn:microsoft.com/office/officeart/2008/layout/LinedList"/>
    <dgm:cxn modelId="{651989E6-024C-4B3B-A559-C44D27B5AAE5}" type="presParOf" srcId="{C2996051-EB88-4E6A-AAD8-2BC24D82870C}" destId="{741DE25D-F780-4DEB-ADDB-6F603EC1CBF7}" srcOrd="0" destOrd="0" presId="urn:microsoft.com/office/officeart/2008/layout/LinedList"/>
    <dgm:cxn modelId="{85EB0D93-9FA0-4E44-82AC-B99CD1EA55A2}" type="presParOf" srcId="{C2996051-EB88-4E6A-AAD8-2BC24D82870C}" destId="{511008D5-8E6D-48CC-94D0-72AE386700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5847B-FD27-4A16-91C7-16E87A8665BD}">
      <dsp:nvSpPr>
        <dsp:cNvPr id="0" name=""/>
        <dsp:cNvSpPr/>
      </dsp:nvSpPr>
      <dsp:spPr>
        <a:xfrm>
          <a:off x="0" y="144620"/>
          <a:ext cx="5000124" cy="16639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Current membership </a:t>
          </a:r>
        </a:p>
      </dsp:txBody>
      <dsp:txXfrm>
        <a:off x="81228" y="225848"/>
        <a:ext cx="4837668" cy="1501503"/>
      </dsp:txXfrm>
    </dsp:sp>
    <dsp:sp modelId="{5DD55F4A-0E1E-42A8-8001-689C44775FF9}">
      <dsp:nvSpPr>
        <dsp:cNvPr id="0" name=""/>
        <dsp:cNvSpPr/>
      </dsp:nvSpPr>
      <dsp:spPr>
        <a:xfrm>
          <a:off x="0" y="1894980"/>
          <a:ext cx="5000124" cy="1663959"/>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Percentage change in membership – significant increase in lifetime members</a:t>
          </a:r>
        </a:p>
      </dsp:txBody>
      <dsp:txXfrm>
        <a:off x="81228" y="1976208"/>
        <a:ext cx="4837668" cy="1501503"/>
      </dsp:txXfrm>
    </dsp:sp>
    <dsp:sp modelId="{0EB5FB51-95E3-49E5-B7C7-1DD2CCF90A73}">
      <dsp:nvSpPr>
        <dsp:cNvPr id="0" name=""/>
        <dsp:cNvSpPr/>
      </dsp:nvSpPr>
      <dsp:spPr>
        <a:xfrm>
          <a:off x="0" y="3645339"/>
          <a:ext cx="5000124" cy="166395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Initiatives to increase membership in the upcoming year</a:t>
          </a:r>
        </a:p>
      </dsp:txBody>
      <dsp:txXfrm>
        <a:off x="81228" y="3726567"/>
        <a:ext cx="4837668" cy="150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05051-7971-4412-9164-B96F8F21B18C}">
      <dsp:nvSpPr>
        <dsp:cNvPr id="0" name=""/>
        <dsp:cNvSpPr/>
      </dsp:nvSpPr>
      <dsp:spPr>
        <a:xfrm>
          <a:off x="0" y="2663"/>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22D8A3-7EA6-4308-B559-45C50329C15E}">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Formerly know as Safety Committee</a:t>
          </a:r>
        </a:p>
      </dsp:txBody>
      <dsp:txXfrm>
        <a:off x="0" y="2663"/>
        <a:ext cx="5000124" cy="1816197"/>
      </dsp:txXfrm>
    </dsp:sp>
    <dsp:sp modelId="{E8305A29-BAD5-402D-A692-51EF63314563}">
      <dsp:nvSpPr>
        <dsp:cNvPr id="0" name=""/>
        <dsp:cNvSpPr/>
      </dsp:nvSpPr>
      <dsp:spPr>
        <a:xfrm>
          <a:off x="0" y="1818861"/>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8A053D-1DD3-49D1-9F3E-95C0D60F9A50}">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Focus on crime and fraud prevention</a:t>
          </a:r>
        </a:p>
      </dsp:txBody>
      <dsp:txXfrm>
        <a:off x="0" y="1818861"/>
        <a:ext cx="5000124" cy="1816197"/>
      </dsp:txXfrm>
    </dsp:sp>
    <dsp:sp modelId="{994BD156-9743-47E5-93FB-886B65AB4C06}">
      <dsp:nvSpPr>
        <dsp:cNvPr id="0" name=""/>
        <dsp:cNvSpPr/>
      </dsp:nvSpPr>
      <dsp:spPr>
        <a:xfrm>
          <a:off x="0" y="3635058"/>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10BB279-0137-41CA-A3C8-FF5263E6113A}">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Community Police Officer (CPO) is our primary point of contact</a:t>
          </a:r>
        </a:p>
      </dsp:txBody>
      <dsp:txXfrm>
        <a:off x="0" y="3635058"/>
        <a:ext cx="5000124" cy="1816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0878F-65F1-48F2-8ED7-21F4BB2A8954}">
      <dsp:nvSpPr>
        <dsp:cNvPr id="0" name=""/>
        <dsp:cNvSpPr/>
      </dsp:nvSpPr>
      <dsp:spPr>
        <a:xfrm>
          <a:off x="0" y="665"/>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67DF19-F016-411E-A37F-DD2705C11DF1}">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Safeguard Your Home (SGYH) Program</a:t>
          </a:r>
        </a:p>
      </dsp:txBody>
      <dsp:txXfrm>
        <a:off x="0" y="665"/>
        <a:ext cx="5000124" cy="1090517"/>
      </dsp:txXfrm>
    </dsp:sp>
    <dsp:sp modelId="{6A49C430-1FDE-4516-81E5-F7F796CF0D40}">
      <dsp:nvSpPr>
        <dsp:cNvPr id="0" name=""/>
        <dsp:cNvSpPr/>
      </dsp:nvSpPr>
      <dsp:spPr>
        <a:xfrm>
          <a:off x="0" y="1091183"/>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3A6CF5-9706-4EBF-B123-8FC38A11A092}">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CHNA Posts warnings of break-ins and Fraud on our Social Media channels</a:t>
          </a:r>
        </a:p>
      </dsp:txBody>
      <dsp:txXfrm>
        <a:off x="0" y="1091183"/>
        <a:ext cx="5000124" cy="1090517"/>
      </dsp:txXfrm>
    </dsp:sp>
    <dsp:sp modelId="{06802722-3B49-4FCE-B46F-9C47F2CA2D57}">
      <dsp:nvSpPr>
        <dsp:cNvPr id="0" name=""/>
        <dsp:cNvSpPr/>
      </dsp:nvSpPr>
      <dsp:spPr>
        <a:xfrm>
          <a:off x="0" y="2181701"/>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90400C-ED0B-404F-BD97-69CEF6651C33}">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Rising car related crime</a:t>
          </a:r>
        </a:p>
      </dsp:txBody>
      <dsp:txXfrm>
        <a:off x="0" y="2181701"/>
        <a:ext cx="5000124" cy="1090517"/>
      </dsp:txXfrm>
    </dsp:sp>
    <dsp:sp modelId="{02E62E1B-ABD6-4F7C-89A2-18093C392834}">
      <dsp:nvSpPr>
        <dsp:cNvPr id="0" name=""/>
        <dsp:cNvSpPr/>
      </dsp:nvSpPr>
      <dsp:spPr>
        <a:xfrm>
          <a:off x="0" y="3272218"/>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F93110-4E03-42EE-A74C-0EDC6323AEA2}">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Always lock doors and remove all possessions</a:t>
          </a:r>
        </a:p>
      </dsp:txBody>
      <dsp:txXfrm>
        <a:off x="0" y="3272218"/>
        <a:ext cx="5000124" cy="1090517"/>
      </dsp:txXfrm>
    </dsp:sp>
    <dsp:sp modelId="{5BD16CB0-456F-457A-9213-13F8A2D48598}">
      <dsp:nvSpPr>
        <dsp:cNvPr id="0" name=""/>
        <dsp:cNvSpPr/>
      </dsp:nvSpPr>
      <dsp:spPr>
        <a:xfrm>
          <a:off x="0" y="4362736"/>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2C8C09-302A-4DA1-8DDF-0CFCA838653A}">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Report to OPS Reporting Centre</a:t>
          </a:r>
        </a:p>
      </dsp:txBody>
      <dsp:txXfrm>
        <a:off x="0" y="4362736"/>
        <a:ext cx="5000124" cy="1090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0B30-EB17-4764-B8AA-08CB20CE3D50}">
      <dsp:nvSpPr>
        <dsp:cNvPr id="0" name=""/>
        <dsp:cNvSpPr/>
      </dsp:nvSpPr>
      <dsp:spPr>
        <a:xfrm>
          <a:off x="0" y="2663"/>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15C6A6-319B-4913-88C8-696B358944EE}">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1" kern="1200" dirty="0"/>
            <a:t>Your Voice Matters </a:t>
          </a:r>
          <a:endParaRPr lang="en-US" sz="3600" kern="1200" dirty="0"/>
        </a:p>
      </dsp:txBody>
      <dsp:txXfrm>
        <a:off x="0" y="2663"/>
        <a:ext cx="5000124" cy="1816197"/>
      </dsp:txXfrm>
    </dsp:sp>
    <dsp:sp modelId="{8AE66522-AF69-474E-BA81-95A94A0F01B8}">
      <dsp:nvSpPr>
        <dsp:cNvPr id="0" name=""/>
        <dsp:cNvSpPr/>
      </dsp:nvSpPr>
      <dsp:spPr>
        <a:xfrm>
          <a:off x="0" y="1818861"/>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CCC2DF-93D3-4B27-9A38-4367687453E9}">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1" kern="1200"/>
            <a:t>Share Your Views To Help Shape How Our Community Develops</a:t>
          </a:r>
          <a:endParaRPr lang="en-US" sz="3600" kern="1200"/>
        </a:p>
      </dsp:txBody>
      <dsp:txXfrm>
        <a:off x="0" y="1818861"/>
        <a:ext cx="5000124" cy="1816197"/>
      </dsp:txXfrm>
    </dsp:sp>
    <dsp:sp modelId="{39465025-7FD8-4297-930B-23A3738BFDFC}">
      <dsp:nvSpPr>
        <dsp:cNvPr id="0" name=""/>
        <dsp:cNvSpPr/>
      </dsp:nvSpPr>
      <dsp:spPr>
        <a:xfrm>
          <a:off x="0" y="3635058"/>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1DE25D-F780-4DEB-ADDB-6F603EC1CBF7}">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1" kern="1200"/>
            <a:t>Now and In The Future</a:t>
          </a:r>
          <a:endParaRPr lang="en-US" sz="3600" kern="1200"/>
        </a:p>
      </dsp:txBody>
      <dsp:txXfrm>
        <a:off x="0" y="3635058"/>
        <a:ext cx="5000124" cy="1816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2" y="0"/>
            <a:ext cx="3082672" cy="469424"/>
          </a:xfrm>
          <a:prstGeom prst="rect">
            <a:avLst/>
          </a:prstGeom>
          <a:noFill/>
          <a:ln>
            <a:noFill/>
          </a:ln>
        </p:spPr>
        <p:txBody>
          <a:bodyPr vert="horz" wrap="square" lIns="83213" tIns="41606" rIns="83213" bIns="41606" compatLnSpc="0">
            <a:noAutofit/>
          </a:bodyPr>
          <a:lstStyle>
            <a:lvl1pP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3" name="Date Placeholder 2"/>
          <p:cNvSpPr txBox="1">
            <a:spLocks noGrp="1"/>
          </p:cNvSpPr>
          <p:nvPr>
            <p:ph type="dt" sz="quarter" idx="1"/>
          </p:nvPr>
        </p:nvSpPr>
        <p:spPr>
          <a:xfrm>
            <a:off x="4019804" y="0"/>
            <a:ext cx="3082671" cy="469424"/>
          </a:xfrm>
          <a:prstGeom prst="rect">
            <a:avLst/>
          </a:prstGeom>
          <a:noFill/>
          <a:ln>
            <a:noFill/>
          </a:ln>
        </p:spPr>
        <p:txBody>
          <a:bodyPr vert="horz" wrap="square" lIns="83213" tIns="41606" rIns="83213" bIns="41606" compatLnSpc="0">
            <a:noAutofit/>
          </a:bodyPr>
          <a:lstStyle>
            <a:lvl1pPr algn="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4" name="Footer Placeholder 3"/>
          <p:cNvSpPr txBox="1">
            <a:spLocks noGrp="1"/>
          </p:cNvSpPr>
          <p:nvPr>
            <p:ph type="ftr" sz="quarter" idx="2"/>
          </p:nvPr>
        </p:nvSpPr>
        <p:spPr>
          <a:xfrm>
            <a:off x="2" y="8919051"/>
            <a:ext cx="3082672" cy="469424"/>
          </a:xfrm>
          <a:prstGeom prst="rect">
            <a:avLst/>
          </a:prstGeom>
          <a:noFill/>
          <a:ln>
            <a:noFill/>
          </a:ln>
        </p:spPr>
        <p:txBody>
          <a:bodyPr vert="horz" wrap="square" lIns="83213" tIns="41606" rIns="83213" bIns="41606" anchor="b" compatLnSpc="0">
            <a:noAutofit/>
          </a:bodyPr>
          <a:lstStyle>
            <a:lvl1pPr eaLnBrk="1" fontAlgn="auto">
              <a:spcBef>
                <a:spcPts val="0"/>
              </a:spcBef>
              <a:spcAft>
                <a:spcPts val="0"/>
              </a:spcAft>
              <a:defRPr sz="1400">
                <a:latin typeface="Arial" pitchFamily="18"/>
                <a:ea typeface="MS Gothic" pitchFamily="2"/>
                <a:cs typeface="Tahoma" pitchFamily="2"/>
              </a:defRPr>
            </a:lvl1pPr>
          </a:lstStyle>
          <a:p>
            <a:pPr>
              <a:defRPr sz="1400"/>
            </a:pPr>
            <a:endParaRPr lang="en-US"/>
          </a:p>
        </p:txBody>
      </p:sp>
      <p:sp>
        <p:nvSpPr>
          <p:cNvPr id="5" name="Slide Number Placeholder 4"/>
          <p:cNvSpPr txBox="1">
            <a:spLocks noGrp="1"/>
          </p:cNvSpPr>
          <p:nvPr>
            <p:ph type="sldNum" sz="quarter" idx="3"/>
          </p:nvPr>
        </p:nvSpPr>
        <p:spPr>
          <a:xfrm>
            <a:off x="4019804" y="8919051"/>
            <a:ext cx="3082671" cy="469424"/>
          </a:xfrm>
          <a:prstGeom prst="rect">
            <a:avLst/>
          </a:prstGeom>
          <a:noFill/>
          <a:ln>
            <a:noFill/>
          </a:ln>
        </p:spPr>
        <p:txBody>
          <a:bodyPr vert="horz" wrap="square" lIns="83213" tIns="41606" rIns="83213" bIns="41606" anchor="b" compatLnSpc="0">
            <a:noAutofit/>
          </a:bodyPr>
          <a:lstStyle>
            <a:lvl1pPr algn="r" eaLnBrk="1" fontAlgn="auto">
              <a:spcBef>
                <a:spcPts val="0"/>
              </a:spcBef>
              <a:spcAft>
                <a:spcPts val="0"/>
              </a:spcAft>
              <a:defRPr sz="1400">
                <a:latin typeface="Arial" pitchFamily="18"/>
                <a:ea typeface="MS Gothic" pitchFamily="2"/>
                <a:cs typeface="Tahoma" pitchFamily="2"/>
              </a:defRPr>
            </a:lvl1pPr>
          </a:lstStyle>
          <a:p>
            <a:pPr>
              <a:defRPr sz="1400"/>
            </a:pPr>
            <a:fld id="{D345E4D4-3DCA-4E20-BBD8-8B814095C69D}" type="slidenum">
              <a:rPr lang="en-US"/>
              <a:pPr>
                <a:defRPr sz="1400"/>
              </a:pPr>
              <a:t>‹#›</a:t>
            </a:fld>
            <a:endParaRPr lang="en-US"/>
          </a:p>
        </p:txBody>
      </p:sp>
    </p:spTree>
    <p:extLst>
      <p:ext uri="{BB962C8B-B14F-4D97-AF65-F5344CB8AC3E}">
        <p14:creationId xmlns:p14="http://schemas.microsoft.com/office/powerpoint/2010/main" val="2160439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lide Image Placeholder 1"/>
          <p:cNvSpPr>
            <a:spLocks noGrp="1" noRot="1" noChangeAspect="1"/>
          </p:cNvSpPr>
          <p:nvPr>
            <p:ph type="sldImg" idx="2"/>
          </p:nvPr>
        </p:nvSpPr>
        <p:spPr bwMode="auto">
          <a:xfrm>
            <a:off x="1204913" y="712788"/>
            <a:ext cx="469106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10248" y="4459526"/>
            <a:ext cx="5681980" cy="4224814"/>
          </a:xfrm>
          <a:prstGeom prst="rect">
            <a:avLst/>
          </a:prstGeom>
          <a:noFill/>
          <a:ln>
            <a:noFill/>
          </a:ln>
        </p:spPr>
        <p:txBody>
          <a:bodyPr vert="horz" wrap="square" lIns="0" tIns="0" rIns="0" bIns="0"/>
          <a:lstStyle/>
          <a:p>
            <a:pPr lvl="0"/>
            <a:endParaRPr lang="en-US" noProof="0" dirty="0"/>
          </a:p>
        </p:txBody>
      </p:sp>
      <p:sp>
        <p:nvSpPr>
          <p:cNvPr id="4" name="Header Placeholder 3"/>
          <p:cNvSpPr txBox="1">
            <a:spLocks noGrp="1"/>
          </p:cNvSpPr>
          <p:nvPr>
            <p:ph type="hdr" sz="quarter"/>
          </p:nvPr>
        </p:nvSpPr>
        <p:spPr>
          <a:xfrm>
            <a:off x="2" y="0"/>
            <a:ext cx="3082672" cy="469424"/>
          </a:xfrm>
          <a:prstGeom prst="rect">
            <a:avLst/>
          </a:prstGeom>
          <a:noFill/>
          <a:ln>
            <a:noFill/>
          </a:ln>
        </p:spPr>
        <p:txBody>
          <a:bodyPr wrap="square" lIns="0" tIns="0" rIns="0" bIns="0">
            <a:noAutofit/>
          </a:bodyPr>
          <a:lstStyle>
            <a:lvl1pPr lvl="0"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5" name="Date Placeholder 4"/>
          <p:cNvSpPr txBox="1">
            <a:spLocks noGrp="1"/>
          </p:cNvSpPr>
          <p:nvPr>
            <p:ph type="dt" idx="1"/>
          </p:nvPr>
        </p:nvSpPr>
        <p:spPr>
          <a:xfrm>
            <a:off x="4019804" y="0"/>
            <a:ext cx="3082671" cy="469424"/>
          </a:xfrm>
          <a:prstGeom prst="rect">
            <a:avLst/>
          </a:prstGeom>
          <a:noFill/>
          <a:ln>
            <a:noFill/>
          </a:ln>
        </p:spPr>
        <p:txBody>
          <a:bodyPr wrap="square" lIns="0" tIns="0" rIns="0" bIns="0">
            <a:noAutofit/>
          </a:bodyPr>
          <a:lstStyle>
            <a:lvl1pPr lvl="0" algn="r"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6" name="Footer Placeholder 5"/>
          <p:cNvSpPr txBox="1">
            <a:spLocks noGrp="1"/>
          </p:cNvSpPr>
          <p:nvPr>
            <p:ph type="ftr" sz="quarter" idx="4"/>
          </p:nvPr>
        </p:nvSpPr>
        <p:spPr>
          <a:xfrm>
            <a:off x="2" y="8919051"/>
            <a:ext cx="3082672" cy="469424"/>
          </a:xfrm>
          <a:prstGeom prst="rect">
            <a:avLst/>
          </a:prstGeom>
          <a:noFill/>
          <a:ln>
            <a:noFill/>
          </a:ln>
        </p:spPr>
        <p:txBody>
          <a:bodyPr wrap="square" lIns="0" tIns="0" rIns="0" bIns="0" anchor="b">
            <a:noAutofit/>
          </a:bodyPr>
          <a:lstStyle>
            <a:lvl1pPr lvl="0"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019804" y="8919051"/>
            <a:ext cx="3082671" cy="469424"/>
          </a:xfrm>
          <a:prstGeom prst="rect">
            <a:avLst/>
          </a:prstGeom>
          <a:noFill/>
          <a:ln>
            <a:noFill/>
          </a:ln>
        </p:spPr>
        <p:txBody>
          <a:bodyPr wrap="square" lIns="0" tIns="0" rIns="0" bIns="0" anchor="b">
            <a:noAutofit/>
          </a:bodyPr>
          <a:lstStyle>
            <a:lvl1pPr lvl="0" algn="r" rtl="0" eaLnBrk="1" fontAlgn="auto" hangingPunct="0">
              <a:spcBef>
                <a:spcPts val="0"/>
              </a:spcBef>
              <a:spcAft>
                <a:spcPts val="0"/>
              </a:spcAft>
              <a:buNone/>
              <a:tabLst/>
              <a:defRPr lang="en-US" sz="1400" kern="1200">
                <a:latin typeface="Arial" pitchFamily="18"/>
                <a:ea typeface="Lucida Sans Unicode" pitchFamily="2"/>
                <a:cs typeface="Tahoma" pitchFamily="2"/>
              </a:defRPr>
            </a:lvl1pPr>
          </a:lstStyle>
          <a:p>
            <a:pPr>
              <a:defRPr/>
            </a:pPr>
            <a:fld id="{D1F90AA8-650D-4354-85D1-358AEC7E6F8B}" type="slidenum">
              <a:rPr/>
              <a:pPr>
                <a:defRPr/>
              </a:pPr>
              <a:t>‹#›</a:t>
            </a:fld>
            <a:endParaRPr/>
          </a:p>
        </p:txBody>
      </p:sp>
    </p:spTree>
    <p:extLst>
      <p:ext uri="{BB962C8B-B14F-4D97-AF65-F5344CB8AC3E}">
        <p14:creationId xmlns:p14="http://schemas.microsoft.com/office/powerpoint/2010/main" val="3336758921"/>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0"/>
      </a:spcBef>
      <a:spcAft>
        <a:spcPct val="0"/>
      </a:spcAft>
      <a:defRPr lang="en-US" sz="1200" kern="1200">
        <a:solidFill>
          <a:srgbClr val="000000"/>
        </a:solidFill>
        <a:latin typeface="Arial" pitchFamily="18"/>
        <a:ea typeface="MS Gothic" pitchFamily="2"/>
        <a:cs typeface="Arial" pitchFamily="2"/>
      </a:defRPr>
    </a:lvl1pPr>
    <a:lvl2pPr marL="742950" indent="-28575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Gothic" panose="020B0609070205080204" pitchFamily="4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48BBE4AC-50BD-447A-B6A8-62C38F0AF62A}"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443038" y="784225"/>
            <a:ext cx="5164137" cy="3873500"/>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805605" y="4904501"/>
            <a:ext cx="6438262" cy="4648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32359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11</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204913" y="712788"/>
            <a:ext cx="4691062" cy="3519487"/>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86391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Wednesday, October 26th City Council approved the New Official Plan. The policy will now go to the Ministry of Municipal Affairs and Housing for adoption and implementation.  This is the first new official plan created since amalgamation and will </a:t>
            </a:r>
            <a:r>
              <a:rPr lang="en-US" dirty="0" err="1"/>
              <a:t>iguide</a:t>
            </a:r>
            <a:r>
              <a:rPr lang="en-US" dirty="0"/>
              <a:t> growth for the next 25 years.</a:t>
            </a:r>
            <a:br>
              <a:rPr lang="en-US" dirty="0"/>
            </a:br>
            <a:br>
              <a:rPr lang="en-US" dirty="0"/>
            </a:br>
            <a:r>
              <a:rPr lang="en-US" dirty="0"/>
              <a:t>The CHNA worked with local community associations and groups reviewing and commenting on the many drafts of this important document. The document looks to balance the need to maintain our green canopy with the need to provide additional and affordable housing options for a growing city.  The next 3 years will be spent working on the new zoning changes that will be needed to implement the plans and targets outlined in the New Official Plan</a:t>
            </a:r>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13</a:t>
            </a:fld>
            <a:endParaRPr lang="en-CA"/>
          </a:p>
        </p:txBody>
      </p:sp>
    </p:spTree>
    <p:extLst>
      <p:ext uri="{BB962C8B-B14F-4D97-AF65-F5344CB8AC3E}">
        <p14:creationId xmlns:p14="http://schemas.microsoft.com/office/powerpoint/2010/main" val="4920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24</a:t>
            </a:fld>
            <a:endParaRPr lang="en-CA"/>
          </a:p>
        </p:txBody>
      </p:sp>
    </p:spTree>
    <p:extLst>
      <p:ext uri="{BB962C8B-B14F-4D97-AF65-F5344CB8AC3E}">
        <p14:creationId xmlns:p14="http://schemas.microsoft.com/office/powerpoint/2010/main" val="286838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25</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204913" y="712788"/>
            <a:ext cx="4691062" cy="3519487"/>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33211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48BBE4AC-50BD-447A-B6A8-62C38F0AF62A}"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26</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443038" y="784225"/>
            <a:ext cx="5164137" cy="3873500"/>
          </a:xfrm>
          <a:solidFill>
            <a:schemeClr val="accent1"/>
          </a:solidFill>
          <a:ln w="25400">
            <a:solidFill>
              <a:schemeClr val="accent1">
                <a:shade val="50000"/>
              </a:schemeClr>
            </a:solidFill>
          </a:ln>
        </p:spPr>
      </p:sp>
      <p:sp>
        <p:nvSpPr>
          <p:cNvPr id="6148" name="Notes Placeholder 2"/>
          <p:cNvSpPr txBox="1">
            <a:spLocks noGrp="1"/>
          </p:cNvSpPr>
          <p:nvPr>
            <p:ph type="body" sz="quarter" idx="1"/>
          </p:nvPr>
        </p:nvSpPr>
        <p:spPr bwMode="auto">
          <a:xfrm>
            <a:off x="805605" y="4904501"/>
            <a:ext cx="6438262" cy="4648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lang="en-US"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50739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6757E99A-C88F-4E31-908A-4771DB945B1F}" type="slidenum">
              <a:rPr lang="en-US" smtClean="0"/>
              <a:pPr>
                <a:defRPr/>
              </a:pPr>
              <a:t>2</a:t>
            </a:fld>
            <a:endParaRPr lang="en-US"/>
          </a:p>
        </p:txBody>
      </p:sp>
    </p:spTree>
    <p:extLst>
      <p:ext uri="{BB962C8B-B14F-4D97-AF65-F5344CB8AC3E}">
        <p14:creationId xmlns:p14="http://schemas.microsoft.com/office/powerpoint/2010/main" val="317783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8F99F144-60AC-4757-ADE1-C018A5F1B31F}"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3</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Slide Image Placeholder 1"/>
          <p:cNvSpPr>
            <a:spLocks noGrp="1" noRot="1" noChangeAspect="1" noResize="1"/>
          </p:cNvSpPr>
          <p:nvPr>
            <p:ph type="sldImg"/>
          </p:nvPr>
        </p:nvSpPr>
        <p:spPr>
          <a:xfrm>
            <a:off x="1204913" y="712788"/>
            <a:ext cx="4691062" cy="3519487"/>
          </a:xfrm>
          <a:solidFill>
            <a:schemeClr val="accent1"/>
          </a:solidFill>
          <a:ln w="25400">
            <a:solidFill>
              <a:schemeClr val="accent1">
                <a:shade val="50000"/>
              </a:schemeClr>
            </a:solidFill>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16629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4</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r>
              <a:rPr altLang="en-US" dirty="0">
                <a:latin typeface="Arial" panose="020B0604020202020204" pitchFamily="34" charset="0"/>
                <a:ea typeface="MS Gothic" panose="020B0609070205080204" pitchFamily="49" charset="-128"/>
                <a:cs typeface="Arial" panose="020B0604020202020204" pitchFamily="34" charset="0"/>
              </a:rPr>
              <a:t>Andy stepping down as Co-Chair.</a:t>
            </a:r>
          </a:p>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23843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lvl1pPr>
              <a:defRPr sz="1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65453" indent="-294405">
              <a:spcBef>
                <a:spcPct val="30000"/>
              </a:spcBef>
              <a:defRPr sz="1200">
                <a:solidFill>
                  <a:schemeClr val="tx1"/>
                </a:solidFill>
                <a:latin typeface="Calibri" panose="020F0502020204030204" pitchFamily="34" charset="0"/>
                <a:ea typeface="MS Gothic" panose="020B0609070205080204" pitchFamily="49" charset="-128"/>
              </a:defRPr>
            </a:lvl2pPr>
            <a:lvl3pPr marL="1177619" indent="-235524">
              <a:spcBef>
                <a:spcPct val="30000"/>
              </a:spcBef>
              <a:defRPr sz="1200">
                <a:solidFill>
                  <a:schemeClr val="tx1"/>
                </a:solidFill>
                <a:latin typeface="Calibri" panose="020F0502020204030204" pitchFamily="34" charset="0"/>
                <a:ea typeface="MS Gothic" panose="020B0609070205080204" pitchFamily="49" charset="-128"/>
              </a:defRPr>
            </a:lvl3pPr>
            <a:lvl4pPr marL="1648667" indent="-235524">
              <a:spcBef>
                <a:spcPct val="30000"/>
              </a:spcBef>
              <a:defRPr sz="1200">
                <a:solidFill>
                  <a:schemeClr val="tx1"/>
                </a:solidFill>
                <a:latin typeface="Calibri" panose="020F0502020204030204" pitchFamily="34" charset="0"/>
                <a:ea typeface="MS Gothic" panose="020B0609070205080204" pitchFamily="49" charset="-128"/>
              </a:defRPr>
            </a:lvl4pPr>
            <a:lvl5pPr marL="2119714" indent="-235524">
              <a:spcBef>
                <a:spcPct val="30000"/>
              </a:spcBef>
              <a:defRPr sz="1200">
                <a:solidFill>
                  <a:schemeClr val="tx1"/>
                </a:solidFill>
                <a:latin typeface="Calibri" panose="020F0502020204030204" pitchFamily="34" charset="0"/>
                <a:ea typeface="MS Gothic" panose="020B0609070205080204" pitchFamily="49" charset="-128"/>
              </a:defRPr>
            </a:lvl5pPr>
            <a:lvl6pPr marL="2590762"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6pPr>
            <a:lvl7pPr marL="3061810"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7pPr>
            <a:lvl8pPr marL="3532859"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8pPr>
            <a:lvl9pPr marL="4003906" indent="-235524" eaLnBrk="0" fontAlgn="base" hangingPunct="0">
              <a:spcBef>
                <a:spcPct val="30000"/>
              </a:spcBef>
              <a:spcAft>
                <a:spcPct val="0"/>
              </a:spcAft>
              <a:defRPr sz="1200">
                <a:solidFill>
                  <a:schemeClr val="tx1"/>
                </a:solidFill>
                <a:latin typeface="Calibri" panose="020F0502020204030204" pitchFamily="34" charset="0"/>
                <a:ea typeface="MS Gothic" panose="020B0609070205080204" pitchFamily="49" charset="-128"/>
              </a:defRPr>
            </a:lvl9pPr>
          </a:lstStyle>
          <a:p>
            <a:pPr fontAlgn="base">
              <a:spcBef>
                <a:spcPct val="0"/>
              </a:spcBef>
              <a:spcAft>
                <a:spcPct val="0"/>
              </a:spcAft>
            </a:pPr>
            <a:fld id="{2A8E3873-D38E-472E-B29D-25EB027BF8FC}" type="slidenum">
              <a:rPr altLang="en-US" sz="1400">
                <a:solidFill>
                  <a:schemeClr val="tx1"/>
                </a:solidFill>
                <a:ea typeface="Lucida Sans Unicode" panose="020B0602030504020204" pitchFamily="34" charset="0"/>
                <a:cs typeface="Tahoma" panose="020B0604030504040204" pitchFamily="34" charset="0"/>
              </a:rPr>
              <a:pPr fontAlgn="base">
                <a:spcBef>
                  <a:spcPct val="0"/>
                </a:spcBef>
                <a:spcAft>
                  <a:spcPct val="0"/>
                </a:spcAft>
              </a:pPr>
              <a:t>5</a:t>
            </a:fld>
            <a:endParaRPr altLang="en-US" sz="1400">
              <a:solidFill>
                <a:schemeClr val="tx1"/>
              </a:solidFill>
              <a:ea typeface="Lucida Sans Unicode" panose="020B0602030504020204" pitchFamily="34" charset="0"/>
              <a:cs typeface="Tahoma" panose="020B0604030504040204" pitchFamily="34" charset="0"/>
            </a:endParaRPr>
          </a:p>
        </p:txBody>
      </p:sp>
      <p:sp>
        <p:nvSpPr>
          <p:cNvPr id="2" name="Rectangle 2"/>
          <p:cNvSpPr>
            <a:spLocks noGrp="1" noRot="1" noChangeAspect="1" noResize="1"/>
          </p:cNvSpPr>
          <p:nvPr>
            <p:ph type="sldImg"/>
          </p:nvPr>
        </p:nvSpPr>
        <p:spPr>
          <a:xfrm>
            <a:off x="1204913" y="703263"/>
            <a:ext cx="4692650" cy="3521075"/>
          </a:xfrm>
          <a:solidFill>
            <a:schemeClr val="accent1"/>
          </a:solidFill>
          <a:ln w="25400">
            <a:solidFill>
              <a:schemeClr val="accent1">
                <a:shade val="50000"/>
              </a:schemeClr>
            </a:solidFill>
          </a:ln>
        </p:spPr>
      </p:sp>
      <p:sp>
        <p:nvSpPr>
          <p:cNvPr id="14340"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0" tIns="94210" rIns="94210" bIns="47104" numCol="1" anchor="t" anchorCtr="0" compatLnSpc="1">
            <a:prstTxWarp prst="textNoShape">
              <a:avLst/>
            </a:prstTxWarp>
          </a:bodyPr>
          <a:lstStyle/>
          <a:p>
            <a:pPr eaLnBrk="1"/>
            <a:endParaRPr altLang="en-US" dirty="0">
              <a:latin typeface="Arial" panose="020B0604020202020204" pitchFamily="34" charset="0"/>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103855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6</a:t>
            </a:fld>
            <a:endParaRPr lang="en-CA"/>
          </a:p>
        </p:txBody>
      </p:sp>
    </p:spTree>
    <p:extLst>
      <p:ext uri="{BB962C8B-B14F-4D97-AF65-F5344CB8AC3E}">
        <p14:creationId xmlns:p14="http://schemas.microsoft.com/office/powerpoint/2010/main" val="328400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7</a:t>
            </a:fld>
            <a:endParaRPr lang="en-CA"/>
          </a:p>
        </p:txBody>
      </p:sp>
    </p:spTree>
    <p:extLst>
      <p:ext uri="{BB962C8B-B14F-4D97-AF65-F5344CB8AC3E}">
        <p14:creationId xmlns:p14="http://schemas.microsoft.com/office/powerpoint/2010/main" val="256199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sans-serif"/>
              </a:rPr>
              <a:t>The focus of the Safety Committee is on crime and fraud prevention in the Civic Hospital neighborhood..</a:t>
            </a:r>
          </a:p>
          <a:p>
            <a:r>
              <a:rPr lang="en-US" dirty="0">
                <a:latin typeface="arial, sans-serif"/>
              </a:rPr>
              <a:t>After consultation with our members, we updated the name to </a:t>
            </a:r>
            <a:r>
              <a:rPr lang="en-US" i="1" dirty="0">
                <a:latin typeface="arial, sans-serif"/>
              </a:rPr>
              <a:t>Home Security and Fraud Prevention</a:t>
            </a:r>
            <a:r>
              <a:rPr lang="en-US" dirty="0">
                <a:latin typeface="arial, sans-serif"/>
              </a:rPr>
              <a:t> to more precisely reflect its activities.</a:t>
            </a:r>
          </a:p>
          <a:p>
            <a:r>
              <a:rPr lang="en-US" dirty="0">
                <a:latin typeface="arial, sans-serif"/>
              </a:rPr>
              <a:t>The Community Police Office is our primary point of contact though COVID has limited interaction for the time being.</a:t>
            </a:r>
            <a:endParaRPr lang="en-US" dirty="0"/>
          </a:p>
          <a:p>
            <a:pPr>
              <a:spcAft>
                <a:spcPts val="1218"/>
              </a:spcAft>
            </a:pPr>
            <a:br>
              <a:rPr lang="en-US" dirty="0">
                <a:effectLst/>
                <a:latin typeface="arial, sans-serif"/>
              </a:rPr>
            </a:br>
            <a:endParaRPr lang="en-US" dirty="0">
              <a:effectLst/>
            </a:endParaRP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8</a:t>
            </a:fld>
            <a:endParaRPr lang="en-CA"/>
          </a:p>
        </p:txBody>
      </p:sp>
    </p:spTree>
    <p:extLst>
      <p:ext uri="{BB962C8B-B14F-4D97-AF65-F5344CB8AC3E}">
        <p14:creationId xmlns:p14="http://schemas.microsoft.com/office/powerpoint/2010/main" val="414436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8"/>
              </a:spcAft>
            </a:pPr>
            <a:r>
              <a:rPr lang="en-US" b="1" dirty="0">
                <a:effectLst/>
                <a:latin typeface="arial, sans-serif"/>
              </a:rPr>
              <a:t>Home Safety</a:t>
            </a:r>
            <a:endParaRPr lang="en-US" dirty="0">
              <a:effectLst/>
            </a:endParaRPr>
          </a:p>
          <a:p>
            <a:pPr>
              <a:spcAft>
                <a:spcPts val="1218"/>
              </a:spcAft>
            </a:pPr>
            <a:r>
              <a:rPr lang="en-US" dirty="0">
                <a:effectLst/>
                <a:latin typeface="arial, sans-serif"/>
              </a:rPr>
              <a:t>The best way to prevent burglaries is to get a Home Security Inspection from our CPC.</a:t>
            </a:r>
            <a:endParaRPr lang="en-US" dirty="0">
              <a:effectLst/>
            </a:endParaRPr>
          </a:p>
          <a:p>
            <a:pPr>
              <a:spcAft>
                <a:spcPts val="1218"/>
              </a:spcAft>
            </a:pPr>
            <a:r>
              <a:rPr lang="en-US" dirty="0">
                <a:effectLst/>
                <a:latin typeface="arial, sans-serif"/>
              </a:rPr>
              <a:t>CHNA posts warnings on our social media channels of break-ins and other suspicious activities.</a:t>
            </a:r>
            <a:endParaRPr lang="en-US" dirty="0">
              <a:effectLst/>
            </a:endParaRPr>
          </a:p>
          <a:p>
            <a:pPr>
              <a:spcAft>
                <a:spcPts val="1218"/>
              </a:spcAft>
            </a:pPr>
            <a:r>
              <a:rPr lang="en-US" dirty="0">
                <a:effectLst/>
                <a:latin typeface="arial, sans-serif"/>
              </a:rPr>
              <a:t>This year has seen continued car break-ins and thefts across the City including the Civic neighborhood.</a:t>
            </a:r>
            <a:endParaRPr lang="en-US" dirty="0">
              <a:effectLst/>
            </a:endParaRPr>
          </a:p>
          <a:p>
            <a:pPr>
              <a:spcAft>
                <a:spcPts val="1218"/>
              </a:spcAft>
            </a:pPr>
            <a:r>
              <a:rPr lang="en-US" dirty="0">
                <a:effectLst/>
                <a:latin typeface="arial, sans-serif"/>
              </a:rPr>
              <a:t>The easiest way to prevent car thefts is to always lock doors.</a:t>
            </a:r>
            <a:br>
              <a:rPr lang="en-US" b="1" dirty="0">
                <a:effectLst/>
                <a:latin typeface="arial, sans-serif"/>
              </a:rPr>
            </a:br>
            <a:endParaRPr lang="en-US" dirty="0">
              <a:effectLst/>
            </a:endParaRPr>
          </a:p>
          <a:p>
            <a:pPr>
              <a:spcAft>
                <a:spcPts val="1218"/>
              </a:spcAft>
            </a:pPr>
            <a:r>
              <a:rPr lang="en-US" b="1" dirty="0">
                <a:effectLst/>
                <a:latin typeface="arial, sans-serif"/>
              </a:rPr>
              <a:t>Fraud:</a:t>
            </a:r>
            <a:endParaRPr lang="en-US" dirty="0">
              <a:effectLst/>
            </a:endParaRPr>
          </a:p>
          <a:p>
            <a:pPr>
              <a:spcAft>
                <a:spcPts val="1218"/>
              </a:spcAft>
            </a:pPr>
            <a:r>
              <a:rPr lang="en-US" dirty="0">
                <a:effectLst/>
                <a:latin typeface="arial, sans-serif"/>
              </a:rPr>
              <a:t>Fraudulent activity is frequent and on-going and numerous incidents are posted to our website.</a:t>
            </a:r>
            <a:br>
              <a:rPr lang="en-US" dirty="0">
                <a:effectLst/>
                <a:latin typeface="arial, sans-serif"/>
              </a:rPr>
            </a:br>
            <a:endParaRPr lang="en-US" dirty="0">
              <a:effectLst/>
            </a:endParaRPr>
          </a:p>
          <a:p>
            <a:pPr>
              <a:spcAft>
                <a:spcPts val="1218"/>
              </a:spcAft>
            </a:pPr>
            <a:r>
              <a:rPr lang="en-US" b="1" dirty="0">
                <a:effectLst/>
                <a:latin typeface="arial, sans-serif"/>
              </a:rPr>
              <a:t>Reporting to Police:</a:t>
            </a:r>
            <a:endParaRPr lang="en-US" dirty="0">
              <a:effectLst/>
            </a:endParaRPr>
          </a:p>
          <a:p>
            <a:pPr>
              <a:spcAft>
                <a:spcPts val="1218"/>
              </a:spcAft>
            </a:pPr>
            <a:r>
              <a:rPr lang="en-US" dirty="0">
                <a:effectLst/>
                <a:latin typeface="arial, sans-serif"/>
              </a:rPr>
              <a:t>When a violation does occur, it is important to file a formal report to the OPS Reporting Centre.</a:t>
            </a:r>
            <a:endParaRPr lang="en-US" dirty="0">
              <a:effectLst/>
            </a:endParaRPr>
          </a:p>
          <a:p>
            <a:pPr>
              <a:spcAft>
                <a:spcPts val="1218"/>
              </a:spcAft>
            </a:pPr>
            <a:r>
              <a:rPr lang="en-US" dirty="0">
                <a:effectLst/>
                <a:latin typeface="arial, sans-serif"/>
              </a:rPr>
              <a:t>Information on submitting these reports, online or by phone, can be found on our website</a:t>
            </a:r>
            <a:endParaRPr lang="en-US" dirty="0">
              <a:effectLst/>
            </a:endParaRPr>
          </a:p>
          <a:p>
            <a:endParaRPr lang="en-CA" dirty="0"/>
          </a:p>
        </p:txBody>
      </p:sp>
      <p:sp>
        <p:nvSpPr>
          <p:cNvPr id="4" name="Slide Number Placeholder 3"/>
          <p:cNvSpPr>
            <a:spLocks noGrp="1"/>
          </p:cNvSpPr>
          <p:nvPr>
            <p:ph type="sldNum" sz="quarter" idx="5"/>
          </p:nvPr>
        </p:nvSpPr>
        <p:spPr/>
        <p:txBody>
          <a:bodyPr/>
          <a:lstStyle/>
          <a:p>
            <a:pPr>
              <a:defRPr/>
            </a:pPr>
            <a:fld id="{D1F90AA8-650D-4354-85D1-358AEC7E6F8B}" type="slidenum">
              <a:rPr lang="en-CA" smtClean="0"/>
              <a:pPr>
                <a:defRPr/>
              </a:pPr>
              <a:t>9</a:t>
            </a:fld>
            <a:endParaRPr lang="en-CA"/>
          </a:p>
        </p:txBody>
      </p:sp>
    </p:spTree>
    <p:extLst>
      <p:ext uri="{BB962C8B-B14F-4D97-AF65-F5344CB8AC3E}">
        <p14:creationId xmlns:p14="http://schemas.microsoft.com/office/powerpoint/2010/main" val="119458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928751A6-A777-4A87-BC12-D8CA2E2096FA}" type="slidenum">
              <a:rPr/>
              <a:pPr>
                <a:defRPr/>
              </a:pPr>
              <a:t>‹#›</a:t>
            </a:fld>
            <a:endParaRPr/>
          </a:p>
        </p:txBody>
      </p:sp>
    </p:spTree>
    <p:extLst>
      <p:ext uri="{BB962C8B-B14F-4D97-AF65-F5344CB8AC3E}">
        <p14:creationId xmlns:p14="http://schemas.microsoft.com/office/powerpoint/2010/main" val="299017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129" y="176213"/>
            <a:ext cx="7772400" cy="1470025"/>
          </a:xfr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CF84C1C5-C851-4718-A48C-1FEE45FA4B4B}" type="slidenum">
              <a:rPr/>
              <a:pPr>
                <a:defRPr/>
              </a:pPr>
              <a:t>‹#›</a:t>
            </a:fld>
            <a:endParaRPr/>
          </a:p>
        </p:txBody>
      </p:sp>
    </p:spTree>
    <p:extLst>
      <p:ext uri="{BB962C8B-B14F-4D97-AF65-F5344CB8AC3E}">
        <p14:creationId xmlns:p14="http://schemas.microsoft.com/office/powerpoint/2010/main" val="154314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825625"/>
            <a:ext cx="1971675" cy="4351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825625"/>
            <a:ext cx="5762625"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AEE95D98-4F2B-4AE0-9518-8B4F4357445D}" type="slidenum">
              <a:rPr/>
              <a:pPr>
                <a:defRPr/>
              </a:pPr>
              <a:t>‹#›</a:t>
            </a:fld>
            <a:endParaRPr/>
          </a:p>
        </p:txBody>
      </p:sp>
    </p:spTree>
    <p:extLst>
      <p:ext uri="{BB962C8B-B14F-4D97-AF65-F5344CB8AC3E}">
        <p14:creationId xmlns:p14="http://schemas.microsoft.com/office/powerpoint/2010/main" val="39001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242" y="165147"/>
            <a:ext cx="7772400" cy="1470025"/>
          </a:xfrm>
        </p:spPr>
        <p:txBody>
          <a:bodyPr/>
          <a:lstStyle/>
          <a:p>
            <a:r>
              <a:rPr lang="en-US"/>
              <a:t>Click to edit Master title style</a:t>
            </a:r>
          </a:p>
        </p:txBody>
      </p:sp>
      <p:sp>
        <p:nvSpPr>
          <p:cNvPr id="3" name="Content Placeholder 2"/>
          <p:cNvSpPr>
            <a:spLocks noGrp="1"/>
          </p:cNvSpPr>
          <p:nvPr>
            <p:ph idx="1"/>
          </p:nvPr>
        </p:nvSpPr>
        <p:spPr>
          <a:xfrm>
            <a:off x="591344" y="1820092"/>
            <a:ext cx="7886700" cy="4351338"/>
          </a:xfrm>
          <a:prstGeom prst="rect">
            <a:avLst/>
          </a:prstGeom>
        </p:spPr>
        <p:txBody>
          <a:bodyPr/>
          <a:lstStyle>
            <a:lvl1pPr algn="l">
              <a:defRPr>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Tree>
    <p:extLst>
      <p:ext uri="{BB962C8B-B14F-4D97-AF65-F5344CB8AC3E}">
        <p14:creationId xmlns:p14="http://schemas.microsoft.com/office/powerpoint/2010/main" val="20944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txBox="1">
            <a:spLocks noGrp="1"/>
          </p:cNvSpPr>
          <p:nvPr>
            <p:ph type="dt" sz="half" idx="10"/>
          </p:nvPr>
        </p:nvSpPr>
        <p:spPr>
          <a:xfrm>
            <a:off x="429904" y="6349479"/>
            <a:ext cx="2133600" cy="365125"/>
          </a:xfrm>
          <a:ln/>
        </p:spPr>
        <p:txBody>
          <a:bodyPr/>
          <a:lstStyle>
            <a:lvl1pPr>
              <a:defRPr/>
            </a:lvl1pPr>
          </a:lstStyle>
          <a:p>
            <a:pPr>
              <a:defRPr/>
            </a:pPr>
            <a:r>
              <a:rPr lang="en-US"/>
              <a:t>November 8, 2016</a:t>
            </a:r>
            <a:endParaRPr dirty="0"/>
          </a:p>
        </p:txBody>
      </p:sp>
      <p:sp>
        <p:nvSpPr>
          <p:cNvPr id="5"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6" name="Slide Number Placeholder 5"/>
          <p:cNvSpPr txBox="1">
            <a:spLocks noGrp="1"/>
          </p:cNvSpPr>
          <p:nvPr>
            <p:ph type="sldNum" sz="quarter" idx="12"/>
          </p:nvPr>
        </p:nvSpPr>
        <p:spPr>
          <a:ln/>
        </p:spPr>
        <p:txBody>
          <a:bodyPr/>
          <a:lstStyle>
            <a:lvl1pPr>
              <a:defRPr/>
            </a:lvl1pPr>
          </a:lstStyle>
          <a:p>
            <a:pPr>
              <a:defRPr/>
            </a:pPr>
            <a:fld id="{ADDEE559-ADD2-482D-8474-578B493BAAE1}" type="slidenum">
              <a:rPr/>
              <a:pPr>
                <a:defRPr/>
              </a:pPr>
              <a:t>‹#›</a:t>
            </a:fld>
            <a:endParaRPr/>
          </a:p>
        </p:txBody>
      </p:sp>
    </p:spTree>
    <p:extLst>
      <p:ext uri="{BB962C8B-B14F-4D97-AF65-F5344CB8AC3E}">
        <p14:creationId xmlns:p14="http://schemas.microsoft.com/office/powerpoint/2010/main" val="98663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3662" y="176213"/>
            <a:ext cx="7772400" cy="1470025"/>
          </a:xfr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880C3B66-C118-4AD2-BFCF-A14A89B0AE7E}" type="slidenum">
              <a:rPr/>
              <a:pPr>
                <a:defRPr/>
              </a:pPr>
              <a:t>‹#›</a:t>
            </a:fld>
            <a:endParaRPr/>
          </a:p>
        </p:txBody>
      </p:sp>
    </p:spTree>
    <p:extLst>
      <p:ext uri="{BB962C8B-B14F-4D97-AF65-F5344CB8AC3E}">
        <p14:creationId xmlns:p14="http://schemas.microsoft.com/office/powerpoint/2010/main" val="243769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8"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9" name="Slide Number Placeholder 5"/>
          <p:cNvSpPr txBox="1">
            <a:spLocks noGrp="1"/>
          </p:cNvSpPr>
          <p:nvPr>
            <p:ph type="sldNum" sz="quarter" idx="12"/>
          </p:nvPr>
        </p:nvSpPr>
        <p:spPr>
          <a:ln/>
        </p:spPr>
        <p:txBody>
          <a:bodyPr/>
          <a:lstStyle>
            <a:lvl1pPr>
              <a:defRPr/>
            </a:lvl1pPr>
          </a:lstStyle>
          <a:p>
            <a:pPr>
              <a:defRPr/>
            </a:pPr>
            <a:fld id="{DABE8711-BC44-4C13-A600-9328A3877253}" type="slidenum">
              <a:rPr/>
              <a:pPr>
                <a:defRPr/>
              </a:pPr>
              <a:t>‹#›</a:t>
            </a:fld>
            <a:endParaRPr/>
          </a:p>
        </p:txBody>
      </p:sp>
    </p:spTree>
    <p:extLst>
      <p:ext uri="{BB962C8B-B14F-4D97-AF65-F5344CB8AC3E}">
        <p14:creationId xmlns:p14="http://schemas.microsoft.com/office/powerpoint/2010/main" val="404482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4"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5" name="Slide Number Placeholder 5"/>
          <p:cNvSpPr txBox="1">
            <a:spLocks noGrp="1"/>
          </p:cNvSpPr>
          <p:nvPr>
            <p:ph type="sldNum" sz="quarter" idx="12"/>
          </p:nvPr>
        </p:nvSpPr>
        <p:spPr>
          <a:ln/>
        </p:spPr>
        <p:txBody>
          <a:bodyPr/>
          <a:lstStyle>
            <a:lvl1pPr>
              <a:defRPr/>
            </a:lvl1pPr>
          </a:lstStyle>
          <a:p>
            <a:pPr>
              <a:defRPr/>
            </a:pPr>
            <a:fld id="{FE5BC5D8-D12C-46E6-9CC3-FEC6FAF473B2}" type="slidenum">
              <a:rPr/>
              <a:pPr>
                <a:defRPr/>
              </a:pPr>
              <a:t>‹#›</a:t>
            </a:fld>
            <a:endParaRPr/>
          </a:p>
        </p:txBody>
      </p:sp>
    </p:spTree>
    <p:extLst>
      <p:ext uri="{BB962C8B-B14F-4D97-AF65-F5344CB8AC3E}">
        <p14:creationId xmlns:p14="http://schemas.microsoft.com/office/powerpoint/2010/main" val="364458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3"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4" name="Slide Number Placeholder 5"/>
          <p:cNvSpPr txBox="1">
            <a:spLocks noGrp="1"/>
          </p:cNvSpPr>
          <p:nvPr>
            <p:ph type="sldNum" sz="quarter" idx="12"/>
          </p:nvPr>
        </p:nvSpPr>
        <p:spPr>
          <a:ln/>
        </p:spPr>
        <p:txBody>
          <a:bodyPr/>
          <a:lstStyle>
            <a:lvl1pPr>
              <a:defRPr/>
            </a:lvl1pPr>
          </a:lstStyle>
          <a:p>
            <a:pPr>
              <a:defRPr/>
            </a:pPr>
            <a:fld id="{51482710-2D0B-4AF9-B9E8-C7D485126C4C}" type="slidenum">
              <a:rPr/>
              <a:pPr>
                <a:defRPr/>
              </a:pPr>
              <a:t>‹#›</a:t>
            </a:fld>
            <a:endParaRPr/>
          </a:p>
        </p:txBody>
      </p:sp>
    </p:spTree>
    <p:extLst>
      <p:ext uri="{BB962C8B-B14F-4D97-AF65-F5344CB8AC3E}">
        <p14:creationId xmlns:p14="http://schemas.microsoft.com/office/powerpoint/2010/main" val="40435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6CC3BC80-55CA-4228-840D-6BB2E5B38EE9}" type="slidenum">
              <a:rPr/>
              <a:pPr>
                <a:defRPr/>
              </a:pPr>
              <a:t>‹#›</a:t>
            </a:fld>
            <a:endParaRPr/>
          </a:p>
        </p:txBody>
      </p:sp>
    </p:spTree>
    <p:extLst>
      <p:ext uri="{BB962C8B-B14F-4D97-AF65-F5344CB8AC3E}">
        <p14:creationId xmlns:p14="http://schemas.microsoft.com/office/powerpoint/2010/main" val="36801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r>
              <a:rPr lang="en-US"/>
              <a:t>November 8, 2016</a:t>
            </a:r>
            <a:endParaRPr dirty="0"/>
          </a:p>
        </p:txBody>
      </p:sp>
      <p:sp>
        <p:nvSpPr>
          <p:cNvPr id="6" name="Footer Placeholder 4"/>
          <p:cNvSpPr txBox="1">
            <a:spLocks noGrp="1"/>
          </p:cNvSpPr>
          <p:nvPr>
            <p:ph type="ftr" sz="quarter" idx="11"/>
          </p:nvPr>
        </p:nvSpPr>
        <p:spPr>
          <a:ln/>
        </p:spPr>
        <p:txBody>
          <a:bodyPr/>
          <a:lstStyle>
            <a:lvl1pPr>
              <a:defRPr/>
            </a:lvl1pPr>
          </a:lstStyle>
          <a:p>
            <a:pPr>
              <a:defRPr/>
            </a:pPr>
            <a:r>
              <a:rPr lang="en-US"/>
              <a:t>Civic Hospital Neighbourhood Association</a:t>
            </a:r>
            <a:endParaRPr dirty="0"/>
          </a:p>
        </p:txBody>
      </p:sp>
      <p:sp>
        <p:nvSpPr>
          <p:cNvPr id="7" name="Slide Number Placeholder 5"/>
          <p:cNvSpPr txBox="1">
            <a:spLocks noGrp="1"/>
          </p:cNvSpPr>
          <p:nvPr>
            <p:ph type="sldNum" sz="quarter" idx="12"/>
          </p:nvPr>
        </p:nvSpPr>
        <p:spPr>
          <a:ln/>
        </p:spPr>
        <p:txBody>
          <a:bodyPr/>
          <a:lstStyle>
            <a:lvl1pPr>
              <a:defRPr/>
            </a:lvl1pPr>
          </a:lstStyle>
          <a:p>
            <a:pPr>
              <a:defRPr/>
            </a:pPr>
            <a:fld id="{64117B6D-EAF1-4B3D-8959-BF667F80B3D0}" type="slidenum">
              <a:rPr/>
              <a:pPr>
                <a:defRPr/>
              </a:pPr>
              <a:t>‹#›</a:t>
            </a:fld>
            <a:endParaRPr/>
          </a:p>
        </p:txBody>
      </p:sp>
    </p:spTree>
    <p:extLst>
      <p:ext uri="{BB962C8B-B14F-4D97-AF65-F5344CB8AC3E}">
        <p14:creationId xmlns:p14="http://schemas.microsoft.com/office/powerpoint/2010/main" val="352001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0537" y="6286500"/>
            <a:ext cx="831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1"/>
          <p:cNvSpPr txBox="1">
            <a:spLocks noGrp="1"/>
          </p:cNvSpPr>
          <p:nvPr>
            <p:ph type="title"/>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45720" numCol="1" anchor="ctr" anchorCtr="0" compatLnSpc="1">
            <a:prstTxWarp prst="textNoShape">
              <a:avLst/>
            </a:prstTxWarp>
          </a:bodyPr>
          <a:lstStyle/>
          <a:p>
            <a:pPr lvl="0"/>
            <a:r>
              <a:rPr lang="en-US" altLang="en-US"/>
              <a:t>Click to edit Master title style</a:t>
            </a:r>
          </a:p>
        </p:txBody>
      </p:sp>
      <p:sp>
        <p:nvSpPr>
          <p:cNvPr id="7" name="Date Placeholder 3"/>
          <p:cNvSpPr txBox="1">
            <a:spLocks noGrp="1"/>
          </p:cNvSpPr>
          <p:nvPr>
            <p:ph type="dt" sz="half" idx="2"/>
          </p:nvPr>
        </p:nvSpPr>
        <p:spPr>
          <a:xfrm>
            <a:off x="457200" y="6356350"/>
            <a:ext cx="2133600" cy="365125"/>
          </a:xfrm>
          <a:prstGeom prst="rect">
            <a:avLst/>
          </a:prstGeom>
          <a:noFill/>
          <a:ln>
            <a:noFill/>
          </a:ln>
        </p:spPr>
        <p:txBody>
          <a:bodyPr wrap="square" lIns="91440" tIns="91440" rIns="91440" bIns="45720" anchor="ctr" anchorCtr="0">
            <a:noAutofit/>
          </a:bodyPr>
          <a:lstStyle>
            <a:lvl1pPr marL="0" marR="0" lvl="0" indent="0" algn="l"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r>
              <a:rPr lang="en-US"/>
              <a:t>November 8, 2016</a:t>
            </a:r>
            <a:endParaRPr/>
          </a:p>
        </p:txBody>
      </p:sp>
      <p:sp>
        <p:nvSpPr>
          <p:cNvPr id="8" name="Footer Placeholder 4"/>
          <p:cNvSpPr txBox="1">
            <a:spLocks noGrp="1"/>
          </p:cNvSpPr>
          <p:nvPr>
            <p:ph type="ftr" sz="quarter" idx="3"/>
          </p:nvPr>
        </p:nvSpPr>
        <p:spPr>
          <a:xfrm>
            <a:off x="2854325" y="6356350"/>
            <a:ext cx="3360738" cy="365125"/>
          </a:xfrm>
          <a:prstGeom prst="rect">
            <a:avLst/>
          </a:prstGeom>
          <a:noFill/>
          <a:ln>
            <a:noFill/>
          </a:ln>
        </p:spPr>
        <p:txBody>
          <a:bodyPr wrap="square" lIns="91440" tIns="91440" rIns="91440" bIns="45720" anchor="ctr" anchorCtr="0">
            <a:noAutofit/>
          </a:bodyPr>
          <a:lstStyle>
            <a:lvl1pPr marL="0" marR="0" lvl="0" indent="0" algn="ct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r>
              <a:rPr lang="en-US"/>
              <a:t>Civic Hospital Neighbourhood Association</a:t>
            </a:r>
            <a:endParaRPr lang="en-US" dirty="0"/>
          </a:p>
        </p:txBody>
      </p:sp>
      <p:sp>
        <p:nvSpPr>
          <p:cNvPr id="9" name="Slide Number Placeholder 5"/>
          <p:cNvSpPr txBox="1">
            <a:spLocks noGrp="1"/>
          </p:cNvSpPr>
          <p:nvPr>
            <p:ph type="sldNum" sz="quarter" idx="4"/>
          </p:nvPr>
        </p:nvSpPr>
        <p:spPr>
          <a:xfrm>
            <a:off x="6553200" y="6356350"/>
            <a:ext cx="1219200" cy="365125"/>
          </a:xfrm>
          <a:prstGeom prst="rect">
            <a:avLst/>
          </a:prstGeom>
          <a:noFill/>
          <a:ln>
            <a:noFill/>
          </a:ln>
        </p:spPr>
        <p:txBody>
          <a:bodyPr wrap="square" lIns="91440" tIns="91440" rIns="91440" bIns="45720" anchor="ctr" anchorCtr="0">
            <a:noAutofit/>
          </a:bodyPr>
          <a:lstStyle>
            <a:lvl1pPr marL="0" marR="0" lvl="0" indent="0" algn="r" rtl="0" eaLnBrk="1" fontAlgn="auto" hangingPunct="1">
              <a:spcBef>
                <a:spcPts val="0"/>
              </a:spcBef>
              <a:spcAft>
                <a:spcPts val="0"/>
              </a:spcAft>
              <a:buNone/>
              <a:tabLst/>
              <a:defRPr lang="en-US" sz="1200" b="0" i="0" u="none" strike="noStrike" kern="1200" spc="0" baseline="0">
                <a:solidFill>
                  <a:srgbClr val="8B8B8B"/>
                </a:solidFill>
                <a:latin typeface="Calibri" pitchFamily="18"/>
                <a:ea typeface="Lucida Sans Unicode" pitchFamily="2"/>
                <a:cs typeface="Tahoma" pitchFamily="2"/>
              </a:defRPr>
            </a:lvl1pPr>
          </a:lstStyle>
          <a:p>
            <a:pPr>
              <a:defRPr/>
            </a:pPr>
            <a:fld id="{CB784A94-C275-4908-9ECE-C456433FC00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hdr="0"/>
  <p:txStyles>
    <p:titleStyle>
      <a:lvl1pPr algn="l" rtl="0" eaLnBrk="0" fontAlgn="base" hangingPunct="0">
        <a:spcBef>
          <a:spcPct val="0"/>
        </a:spcBef>
        <a:spcAft>
          <a:spcPct val="0"/>
        </a:spcAft>
        <a:defRPr lang="en-US" sz="4400" kern="1200">
          <a:solidFill>
            <a:srgbClr val="000000"/>
          </a:solidFill>
          <a:latin typeface="Calibri" pitchFamily="18"/>
          <a:ea typeface="MS Gothic" pitchFamily="2"/>
          <a:cs typeface="Arial" pitchFamily="2"/>
        </a:defRPr>
      </a:lvl1pPr>
      <a:lvl2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2pPr>
      <a:lvl3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3pPr>
      <a:lvl4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4pPr>
      <a:lvl5pPr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5pPr>
      <a:lvl6pPr marL="4572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6pPr>
      <a:lvl7pPr marL="9144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7pPr>
      <a:lvl8pPr marL="13716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8pPr>
      <a:lvl9pPr marL="1828800" algn="l" rtl="0" eaLnBrk="0" fontAlgn="base" hangingPunct="0">
        <a:spcBef>
          <a:spcPct val="0"/>
        </a:spcBef>
        <a:spcAft>
          <a:spcPct val="0"/>
        </a:spcAft>
        <a:defRPr sz="4400">
          <a:solidFill>
            <a:srgbClr val="000000"/>
          </a:solidFill>
          <a:latin typeface="Calibri" panose="020F0502020204030204" pitchFamily="34" charset="0"/>
          <a:ea typeface="MS Gothic" panose="020B0609070205080204" pitchFamily="49" charset="-128"/>
          <a:cs typeface="Arial" panose="020B0604020202020204" pitchFamily="34" charset="0"/>
        </a:defRPr>
      </a:lvl9pPr>
    </p:titleStyle>
    <p:bodyStyle>
      <a:lvl1pPr algn="ctr" rtl="0" eaLnBrk="0" fontAlgn="base" hangingPunct="0">
        <a:spcBef>
          <a:spcPts val="763"/>
        </a:spcBef>
        <a:spcAft>
          <a:spcPct val="0"/>
        </a:spcAft>
        <a:defRPr lang="en-US" sz="3200" kern="1200">
          <a:solidFill>
            <a:srgbClr val="8B8B8B"/>
          </a:solidFill>
          <a:latin typeface="Calibri" pitchFamily="18"/>
          <a:ea typeface="MS Gothic" pitchFamily="2"/>
          <a:cs typeface="Tahoma" pitchFamily="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Gothic" panose="020B0609070205080204" pitchFamily="49"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Gothic" panose="020B0609070205080204" pitchFamily="49"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4478338"/>
            <a:ext cx="6858000" cy="1655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Civic Hospital Neighbourhood Association </a:t>
            </a:r>
          </a:p>
          <a:p>
            <a:pPr eaLnBrk="1" hangingPunct="1"/>
            <a:r>
              <a:rPr lang="en-CA" altLang="en-US" b="1" dirty="0">
                <a:solidFill>
                  <a:srgbClr val="000000"/>
                </a:solidFill>
                <a:latin typeface="Calibri" panose="020F0502020204030204" pitchFamily="34" charset="0"/>
                <a:ea typeface="MS Gothic" panose="020B0609070205080204" pitchFamily="49" charset="-128"/>
                <a:cs typeface="Tahoma" panose="020B0604030504040204" pitchFamily="34" charset="0"/>
              </a:rPr>
              <a:t>Annual General Meeting</a:t>
            </a: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Nov. 10, 2021</a:t>
            </a:r>
          </a:p>
          <a:p>
            <a:pPr eaLnBrk="1" hangingPunct="1">
              <a:spcBef>
                <a:spcPts val="475"/>
              </a:spcBef>
            </a:pPr>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www.chnaottawa.ca</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8128704" cy="6096528"/>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228D3-47AA-48C4-977F-7B728DD848F3}"/>
              </a:ext>
            </a:extLst>
          </p:cNvPr>
          <p:cNvSpPr>
            <a:spLocks noGrp="1"/>
          </p:cNvSpPr>
          <p:nvPr>
            <p:ph type="title"/>
          </p:nvPr>
        </p:nvSpPr>
        <p:spPr>
          <a:xfrm>
            <a:off x="350041" y="586855"/>
            <a:ext cx="2401025" cy="3387497"/>
          </a:xfrm>
        </p:spPr>
        <p:txBody>
          <a:bodyPr anchor="b">
            <a:normAutofit/>
          </a:bodyPr>
          <a:lstStyle/>
          <a:p>
            <a:pPr algn="r"/>
            <a:r>
              <a:rPr lang="en-CA" sz="3500" b="1" dirty="0">
                <a:solidFill>
                  <a:srgbClr val="FFFFFF"/>
                </a:solidFill>
              </a:rPr>
              <a:t>Finance</a:t>
            </a:r>
            <a:br>
              <a:rPr lang="en-CA" sz="3500" b="1" dirty="0">
                <a:solidFill>
                  <a:srgbClr val="FFFFFF"/>
                </a:solidFill>
              </a:rPr>
            </a:br>
            <a:r>
              <a:rPr lang="en-CA" sz="3500" b="1" dirty="0">
                <a:solidFill>
                  <a:srgbClr val="FFFFFF"/>
                </a:solidFill>
              </a:rPr>
              <a:t> – Julie </a:t>
            </a:r>
            <a:r>
              <a:rPr lang="en-CA" sz="3500" b="1" dirty="0" err="1">
                <a:solidFill>
                  <a:srgbClr val="FFFFFF"/>
                </a:solidFill>
              </a:rPr>
              <a:t>Westall</a:t>
            </a:r>
            <a:endParaRPr lang="en-CA" sz="3500" b="1" dirty="0">
              <a:solidFill>
                <a:srgbClr val="FFFFFF"/>
              </a:solidFill>
            </a:endParaRPr>
          </a:p>
        </p:txBody>
      </p:sp>
      <p:sp>
        <p:nvSpPr>
          <p:cNvPr id="4" name="Footer Placeholder 3">
            <a:extLst>
              <a:ext uri="{FF2B5EF4-FFF2-40B4-BE49-F238E27FC236}">
                <a16:creationId xmlns:a16="http://schemas.microsoft.com/office/drawing/2014/main" id="{614A3162-C766-4800-907A-12A1B07C1AC0}"/>
              </a:ext>
            </a:extLst>
          </p:cNvPr>
          <p:cNvSpPr>
            <a:spLocks noGrp="1"/>
          </p:cNvSpPr>
          <p:nvPr>
            <p:ph type="ftr" sz="quarter" idx="11"/>
          </p:nvPr>
        </p:nvSpPr>
        <p:spPr>
          <a:xfrm rot="5400000">
            <a:off x="-1371600" y="1984248"/>
            <a:ext cx="3086100" cy="365125"/>
          </a:xfrm>
        </p:spPr>
        <p:txBody>
          <a:bodyPr>
            <a:normAutofit/>
          </a:bodyPr>
          <a:lstStyle/>
          <a:p>
            <a:pPr algn="l">
              <a:spcAft>
                <a:spcPts val="600"/>
              </a:spcAft>
              <a:defRPr/>
            </a:pPr>
            <a:r>
              <a:rPr lang="en-US" sz="1000">
                <a:solidFill>
                  <a:srgbClr val="FFFFFF"/>
                </a:solidFill>
              </a:rPr>
              <a:t>Civic Hospital Neighbourhood Association</a:t>
            </a:r>
          </a:p>
        </p:txBody>
      </p:sp>
      <p:sp>
        <p:nvSpPr>
          <p:cNvPr id="3" name="Content Placeholder 2">
            <a:extLst>
              <a:ext uri="{FF2B5EF4-FFF2-40B4-BE49-F238E27FC236}">
                <a16:creationId xmlns:a16="http://schemas.microsoft.com/office/drawing/2014/main" id="{8BE343F7-68DB-460B-A664-A76EEBA15196}"/>
              </a:ext>
            </a:extLst>
          </p:cNvPr>
          <p:cNvSpPr>
            <a:spLocks noGrp="1"/>
          </p:cNvSpPr>
          <p:nvPr>
            <p:ph idx="1"/>
          </p:nvPr>
        </p:nvSpPr>
        <p:spPr>
          <a:xfrm>
            <a:off x="3607693" y="649480"/>
            <a:ext cx="5186265" cy="5546047"/>
          </a:xfrm>
        </p:spPr>
        <p:txBody>
          <a:bodyPr anchor="ctr">
            <a:normAutofit/>
          </a:bodyPr>
          <a:lstStyle/>
          <a:p>
            <a:r>
              <a:rPr lang="en-US" sz="3600" dirty="0">
                <a:solidFill>
                  <a:srgbClr val="000000"/>
                </a:solidFill>
                <a:effectLst/>
                <a:latin typeface="Calibri" panose="020F0502020204030204" pitchFamily="34" charset="0"/>
              </a:rPr>
              <a:t>Membership </a:t>
            </a:r>
            <a:r>
              <a:rPr lang="en-US" sz="3600" dirty="0">
                <a:solidFill>
                  <a:srgbClr val="000000"/>
                </a:solidFill>
                <a:latin typeface="Calibri" panose="020F0502020204030204" pitchFamily="34" charset="0"/>
              </a:rPr>
              <a:t>R</a:t>
            </a:r>
            <a:r>
              <a:rPr lang="en-US" sz="3600" dirty="0">
                <a:solidFill>
                  <a:srgbClr val="000000"/>
                </a:solidFill>
                <a:effectLst/>
                <a:latin typeface="Calibri" panose="020F0502020204030204" pitchFamily="34" charset="0"/>
              </a:rPr>
              <a:t>evenue  $4567.10</a:t>
            </a:r>
          </a:p>
          <a:p>
            <a:r>
              <a:rPr lang="en-US" sz="3600" dirty="0">
                <a:solidFill>
                  <a:srgbClr val="000000"/>
                </a:solidFill>
                <a:latin typeface="Calibri" panose="020F0502020204030204" pitchFamily="34" charset="0"/>
              </a:rPr>
              <a:t>D</a:t>
            </a:r>
            <a:r>
              <a:rPr lang="en-US" sz="3600" dirty="0">
                <a:solidFill>
                  <a:srgbClr val="000000"/>
                </a:solidFill>
                <a:effectLst/>
                <a:latin typeface="Calibri" panose="020F0502020204030204" pitchFamily="34" charset="0"/>
              </a:rPr>
              <a:t>onations $1000 </a:t>
            </a:r>
          </a:p>
          <a:p>
            <a:r>
              <a:rPr lang="en-US" sz="3600" dirty="0">
                <a:solidFill>
                  <a:srgbClr val="000000"/>
                </a:solidFill>
                <a:effectLst/>
                <a:latin typeface="Calibri" panose="020F0502020204030204" pitchFamily="34" charset="0"/>
              </a:rPr>
              <a:t>Expenses $1504.28</a:t>
            </a:r>
          </a:p>
          <a:p>
            <a:r>
              <a:rPr lang="en-US" sz="3600" dirty="0">
                <a:solidFill>
                  <a:srgbClr val="000000"/>
                </a:solidFill>
                <a:latin typeface="Calibri" panose="020F0502020204030204" pitchFamily="34" charset="0"/>
              </a:rPr>
              <a:t>T</a:t>
            </a:r>
            <a:r>
              <a:rPr lang="en-US" sz="3600" dirty="0">
                <a:solidFill>
                  <a:srgbClr val="000000"/>
                </a:solidFill>
                <a:effectLst/>
                <a:latin typeface="Calibri" panose="020F0502020204030204" pitchFamily="34" charset="0"/>
              </a:rPr>
              <a:t>otal </a:t>
            </a:r>
            <a:r>
              <a:rPr lang="en-US" sz="3600" dirty="0">
                <a:solidFill>
                  <a:srgbClr val="000000"/>
                </a:solidFill>
                <a:latin typeface="Calibri" panose="020F0502020204030204" pitchFamily="34" charset="0"/>
              </a:rPr>
              <a:t>A</a:t>
            </a:r>
            <a:r>
              <a:rPr lang="en-US" sz="3600" dirty="0">
                <a:solidFill>
                  <a:srgbClr val="000000"/>
                </a:solidFill>
                <a:effectLst/>
                <a:latin typeface="Calibri" panose="020F0502020204030204" pitchFamily="34" charset="0"/>
              </a:rPr>
              <a:t>vailable $19,822.16</a:t>
            </a:r>
          </a:p>
          <a:p>
            <a:pPr marL="285750" indent="-285750">
              <a:buFont typeface="Arial" panose="020B0604020202020204" pitchFamily="34" charset="0"/>
              <a:buChar char="•"/>
            </a:pPr>
            <a:endParaRPr lang="en-CA" sz="1700" dirty="0"/>
          </a:p>
        </p:txBody>
      </p:sp>
    </p:spTree>
    <p:extLst>
      <p:ext uri="{BB962C8B-B14F-4D97-AF65-F5344CB8AC3E}">
        <p14:creationId xmlns:p14="http://schemas.microsoft.com/office/powerpoint/2010/main" val="148347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76" r="15854"/>
          <a:stretch/>
        </p:blipFill>
        <p:spPr>
          <a:xfrm>
            <a:off x="20" y="10"/>
            <a:ext cx="3477914" cy="6857990"/>
          </a:xfrm>
          <a:prstGeom prst="rect">
            <a:avLst/>
          </a:prstGeom>
        </p:spPr>
      </p:pic>
      <p:sp>
        <p:nvSpPr>
          <p:cNvPr id="72" name="Rectangle 71">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Title 1"/>
          <p:cNvSpPr txBox="1">
            <a:spLocks noGrp="1"/>
          </p:cNvSpPr>
          <p:nvPr>
            <p:ph type="title"/>
          </p:nvPr>
        </p:nvSpPr>
        <p:spPr>
          <a:xfrm>
            <a:off x="3957996" y="640082"/>
            <a:ext cx="4705943" cy="3351602"/>
          </a:xfrm>
        </p:spPr>
        <p:txBody>
          <a:bodyPr vert="horz" lIns="91440" tIns="45720" rIns="91440" bIns="45720" rtlCol="0" anchor="b">
            <a:normAutofit fontScale="90000"/>
          </a:bodyPr>
          <a:lstStyle/>
          <a:p>
            <a:pPr eaLnBrk="1" hangingPunct="1">
              <a:lnSpc>
                <a:spcPct val="90000"/>
              </a:lnSpc>
            </a:pPr>
            <a:r>
              <a:rPr lang="en-US" altLang="en-US" sz="5600" dirty="0">
                <a:solidFill>
                  <a:schemeClr val="bg1"/>
                </a:solidFill>
                <a:latin typeface="+mj-lt"/>
                <a:ea typeface="+mj-ea"/>
                <a:cs typeface="+mj-cs"/>
              </a:rPr>
              <a:t>Ottawa Centre Update</a:t>
            </a:r>
            <a:br>
              <a:rPr lang="en-US" altLang="en-US" sz="5600" dirty="0">
                <a:solidFill>
                  <a:schemeClr val="bg1"/>
                </a:solidFill>
                <a:latin typeface="+mj-lt"/>
                <a:ea typeface="+mj-ea"/>
                <a:cs typeface="+mj-cs"/>
              </a:rPr>
            </a:br>
            <a:br>
              <a:rPr lang="en-US" altLang="en-US" sz="5600" dirty="0">
                <a:solidFill>
                  <a:schemeClr val="bg1"/>
                </a:solidFill>
                <a:latin typeface="+mj-lt"/>
                <a:ea typeface="+mj-ea"/>
                <a:cs typeface="+mj-cs"/>
              </a:rPr>
            </a:br>
            <a:r>
              <a:rPr lang="en-US" altLang="en-US" sz="5600" i="1" dirty="0">
                <a:solidFill>
                  <a:schemeClr val="bg1"/>
                </a:solidFill>
                <a:latin typeface="+mj-lt"/>
                <a:ea typeface="+mj-ea"/>
                <a:cs typeface="+mj-cs"/>
              </a:rPr>
              <a:t>MPP Joel Harden</a:t>
            </a:r>
          </a:p>
        </p:txBody>
      </p:sp>
      <p:sp>
        <p:nvSpPr>
          <p:cNvPr id="11266" name="Footer Placeholder 2"/>
          <p:cNvSpPr>
            <a:spLocks noGrp="1"/>
          </p:cNvSpPr>
          <p:nvPr>
            <p:ph type="ftr" sz="quarter" idx="11"/>
          </p:nvPr>
        </p:nvSpPr>
        <p:spPr bwMode="auto">
          <a:xfrm>
            <a:off x="3819831" y="6356350"/>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kern="1200">
                <a:solidFill>
                  <a:schemeClr val="bg1">
                    <a:lumMod val="85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6158736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267"/>
                                        </p:tgtEl>
                                        <p:attrNameLst>
                                          <p:attrName>style.visibility</p:attrName>
                                        </p:attrNameLst>
                                      </p:cBhvr>
                                      <p:to>
                                        <p:strVal val="visible"/>
                                      </p:to>
                                    </p:set>
                                    <p:animEffect transition="in" filter="fade">
                                      <p:cBhvr>
                                        <p:cTn id="7" dur="7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AD9E9-7FB5-4FF4-AB13-9ECBC5FC0918}"/>
              </a:ext>
            </a:extLst>
          </p:cNvPr>
          <p:cNvSpPr>
            <a:spLocks noGrp="1"/>
          </p:cNvSpPr>
          <p:nvPr>
            <p:ph type="title"/>
          </p:nvPr>
        </p:nvSpPr>
        <p:spPr>
          <a:xfrm>
            <a:off x="439858" y="1683756"/>
            <a:ext cx="2336449" cy="2396359"/>
          </a:xfrm>
        </p:spPr>
        <p:txBody>
          <a:bodyPr anchor="b">
            <a:normAutofit/>
          </a:bodyPr>
          <a:lstStyle/>
          <a:p>
            <a:pPr algn="r"/>
            <a:r>
              <a:rPr lang="en-US" sz="3000" b="1" dirty="0">
                <a:solidFill>
                  <a:srgbClr val="FFFFFF"/>
                </a:solidFill>
                <a:latin typeface="Calibri  "/>
              </a:rPr>
              <a:t>Planning and Development</a:t>
            </a:r>
            <a:br>
              <a:rPr lang="en-US" sz="3000" b="1" dirty="0">
                <a:solidFill>
                  <a:srgbClr val="FFFFFF"/>
                </a:solidFill>
                <a:latin typeface="Roboto" panose="02000000000000000000" pitchFamily="2" charset="0"/>
              </a:rPr>
            </a:br>
            <a:endParaRPr lang="en-CA" sz="3000" dirty="0">
              <a:solidFill>
                <a:srgbClr val="FFFFFF"/>
              </a:solidFill>
            </a:endParaRPr>
          </a:p>
        </p:txBody>
      </p:sp>
      <p:sp>
        <p:nvSpPr>
          <p:cNvPr id="4" name="Footer Placeholder 3">
            <a:extLst>
              <a:ext uri="{FF2B5EF4-FFF2-40B4-BE49-F238E27FC236}">
                <a16:creationId xmlns:a16="http://schemas.microsoft.com/office/drawing/2014/main" id="{AF4B717B-0E20-46DC-BB4A-9FC4053F0199}"/>
              </a:ext>
            </a:extLst>
          </p:cNvPr>
          <p:cNvSpPr>
            <a:spLocks noGrp="1"/>
          </p:cNvSpPr>
          <p:nvPr>
            <p:ph type="ftr" sz="quarter" idx="11"/>
          </p:nvPr>
        </p:nvSpPr>
        <p:spPr>
          <a:xfrm rot="5400000">
            <a:off x="-1371600" y="1984248"/>
            <a:ext cx="3086100" cy="365125"/>
          </a:xfrm>
        </p:spPr>
        <p:txBody>
          <a:bodyPr>
            <a:normAutofit/>
          </a:bodyPr>
          <a:lstStyle/>
          <a:p>
            <a:pPr algn="l">
              <a:spcAft>
                <a:spcPts val="600"/>
              </a:spcAft>
              <a:defRPr/>
            </a:pPr>
            <a:r>
              <a:rPr lang="en-US" sz="1000">
                <a:solidFill>
                  <a:srgbClr val="FFFFFF"/>
                </a:solidFill>
              </a:rPr>
              <a:t>Civic Hospital Neighbourhood Association</a:t>
            </a:r>
          </a:p>
        </p:txBody>
      </p:sp>
      <p:graphicFrame>
        <p:nvGraphicFramePr>
          <p:cNvPr id="6" name="Content Placeholder 2">
            <a:extLst>
              <a:ext uri="{FF2B5EF4-FFF2-40B4-BE49-F238E27FC236}">
                <a16:creationId xmlns:a16="http://schemas.microsoft.com/office/drawing/2014/main" id="{E381908D-2EA5-4229-876D-8945F815844D}"/>
              </a:ext>
            </a:extLst>
          </p:cNvPr>
          <p:cNvGraphicFramePr>
            <a:graphicFrameLocks noGrp="1"/>
          </p:cNvGraphicFramePr>
          <p:nvPr>
            <p:ph idx="1"/>
            <p:extLst>
              <p:ext uri="{D42A27DB-BD31-4B8C-83A1-F6EECF244321}">
                <p14:modId xmlns:p14="http://schemas.microsoft.com/office/powerpoint/2010/main" val="309608708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86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43540" y="0"/>
            <a:ext cx="8676167" cy="1368029"/>
          </a:xfrm>
        </p:spPr>
        <p:txBody>
          <a:bodyPr>
            <a:normAutofit/>
          </a:bodyPr>
          <a:lstStyle/>
          <a:p>
            <a:r>
              <a:rPr lang="en-US" b="1" dirty="0"/>
              <a:t>P&amp;D – 3 Key Areas of Focus</a:t>
            </a: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324293" y="1009650"/>
            <a:ext cx="8856920" cy="4991100"/>
          </a:xfrm>
        </p:spPr>
        <p:txBody>
          <a:bodyPr>
            <a:normAutofit fontScale="92500" lnSpcReduction="20000"/>
          </a:bodyPr>
          <a:lstStyle/>
          <a:p>
            <a:endParaRPr lang="en-US" sz="2800" b="1" dirty="0"/>
          </a:p>
          <a:p>
            <a:pPr marL="514350" indent="-514350">
              <a:buAutoNum type="arabicParenR"/>
            </a:pPr>
            <a:r>
              <a:rPr lang="en-US" sz="4300" b="1" dirty="0">
                <a:latin typeface="Calibri   "/>
              </a:rPr>
              <a:t>Provide analysis of benefits and work to mitigate concerns in Development Proposals/Plans/Reviews: </a:t>
            </a:r>
          </a:p>
          <a:p>
            <a:pPr marL="1143000" lvl="1" indent="-457200">
              <a:lnSpc>
                <a:spcPct val="100000"/>
              </a:lnSpc>
            </a:pPr>
            <a:r>
              <a:rPr lang="en-US" sz="4300" dirty="0">
                <a:latin typeface="Calibri   "/>
              </a:rPr>
              <a:t>New Civic Hospital Master Site Plan </a:t>
            </a:r>
          </a:p>
          <a:p>
            <a:pPr marL="1600200" lvl="2" indent="-457200">
              <a:lnSpc>
                <a:spcPct val="100000"/>
              </a:lnSpc>
            </a:pPr>
            <a:r>
              <a:rPr lang="en-US" sz="3900" dirty="0">
                <a:latin typeface="Calibri   "/>
              </a:rPr>
              <a:t>Supporting our Civic Hospital Relocation Committee</a:t>
            </a:r>
          </a:p>
          <a:p>
            <a:pPr marL="1143000" lvl="1" indent="-457200"/>
            <a:r>
              <a:rPr lang="en-US" sz="4300" dirty="0">
                <a:latin typeface="Calibri   "/>
              </a:rPr>
              <a:t>City of Ottawa New Official Plan</a:t>
            </a:r>
          </a:p>
          <a:p>
            <a:pPr marL="1143000" lvl="1" indent="-457200"/>
            <a:r>
              <a:rPr lang="en-US" sz="4300" dirty="0">
                <a:latin typeface="Calibri   "/>
              </a:rPr>
              <a:t>Zoning By-Law Review</a:t>
            </a:r>
          </a:p>
          <a:p>
            <a:pPr marL="1143000" lvl="1" indent="-457200"/>
            <a:r>
              <a:rPr lang="en-US" sz="4300" dirty="0">
                <a:latin typeface="Calibri   "/>
              </a:rPr>
              <a:t>Secondary Plans</a:t>
            </a:r>
          </a:p>
          <a:p>
            <a:endParaRPr lang="en-US" sz="2700" b="1" dirty="0"/>
          </a:p>
          <a:p>
            <a:endParaRPr lang="en-US" sz="1500" b="1" dirty="0"/>
          </a:p>
          <a:p>
            <a:endParaRPr lang="en-US" sz="1500" i="1" dirty="0"/>
          </a:p>
          <a:p>
            <a:endParaRPr lang="en-US" sz="1500" i="1" dirty="0"/>
          </a:p>
          <a:p>
            <a:endParaRPr lang="en-US" sz="2400" b="1" dirty="0"/>
          </a:p>
        </p:txBody>
      </p:sp>
    </p:spTree>
    <p:extLst>
      <p:ext uri="{BB962C8B-B14F-4D97-AF65-F5344CB8AC3E}">
        <p14:creationId xmlns:p14="http://schemas.microsoft.com/office/powerpoint/2010/main" val="274754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43540" y="190500"/>
            <a:ext cx="8676167" cy="1177529"/>
          </a:xfrm>
        </p:spPr>
        <p:txBody>
          <a:bodyPr>
            <a:normAutofit/>
          </a:bodyPr>
          <a:lstStyle/>
          <a:p>
            <a:r>
              <a:rPr lang="en-US" b="1" dirty="0"/>
              <a:t>P&amp;D – 3 Key Areas of Focus</a:t>
            </a: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143540" y="1028700"/>
            <a:ext cx="8856920" cy="4972050"/>
          </a:xfrm>
        </p:spPr>
        <p:txBody>
          <a:bodyPr>
            <a:normAutofit lnSpcReduction="10000"/>
          </a:bodyPr>
          <a:lstStyle/>
          <a:p>
            <a:endParaRPr lang="en-US" sz="1500" b="1" dirty="0"/>
          </a:p>
          <a:p>
            <a:r>
              <a:rPr lang="en-US" b="1" dirty="0">
                <a:latin typeface="Calibri  "/>
              </a:rPr>
              <a:t>2</a:t>
            </a:r>
            <a:r>
              <a:rPr lang="en-US" sz="3600" b="1" dirty="0">
                <a:latin typeface="Calibri  "/>
              </a:rPr>
              <a:t>)  </a:t>
            </a:r>
            <a:r>
              <a:rPr lang="en-US" sz="4000" b="1" dirty="0">
                <a:latin typeface="Calibri  "/>
              </a:rPr>
              <a:t>Protect character of our mature    	</a:t>
            </a:r>
            <a:r>
              <a:rPr lang="en-US" sz="4000" b="1" dirty="0" err="1">
                <a:latin typeface="Calibri  "/>
              </a:rPr>
              <a:t>neighbourhood</a:t>
            </a:r>
            <a:r>
              <a:rPr lang="en-US" sz="4000" b="1" dirty="0">
                <a:latin typeface="Calibri  "/>
              </a:rPr>
              <a:t> </a:t>
            </a:r>
          </a:p>
          <a:p>
            <a:pPr lvl="1"/>
            <a:r>
              <a:rPr lang="en-US" sz="4000" dirty="0">
                <a:latin typeface="Calibri  "/>
              </a:rPr>
              <a:t>Support New October 2020 Bylaw that limits the building of front facing garages unless they are the dominant style</a:t>
            </a:r>
          </a:p>
          <a:p>
            <a:pPr lvl="2"/>
            <a:r>
              <a:rPr lang="en-US" sz="3600" dirty="0">
                <a:latin typeface="Calibri  "/>
              </a:rPr>
              <a:t>Attend Committee of Adjustment Minor Variances</a:t>
            </a:r>
          </a:p>
          <a:p>
            <a:pPr lvl="2"/>
            <a:r>
              <a:rPr lang="en-US" sz="3600" dirty="0">
                <a:latin typeface="Calibri  "/>
              </a:rPr>
              <a:t>Creating a Toolkit for future requests</a:t>
            </a:r>
          </a:p>
          <a:p>
            <a:endParaRPr lang="en-US" sz="1500" b="1" dirty="0"/>
          </a:p>
          <a:p>
            <a:endParaRPr lang="en-US" sz="1500" i="1" dirty="0"/>
          </a:p>
          <a:p>
            <a:endParaRPr lang="en-US" sz="1500" i="1" dirty="0"/>
          </a:p>
          <a:p>
            <a:endParaRPr lang="en-US" sz="2400" b="1" dirty="0"/>
          </a:p>
        </p:txBody>
      </p:sp>
    </p:spTree>
    <p:extLst>
      <p:ext uri="{BB962C8B-B14F-4D97-AF65-F5344CB8AC3E}">
        <p14:creationId xmlns:p14="http://schemas.microsoft.com/office/powerpoint/2010/main" val="3622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43540" y="0"/>
            <a:ext cx="8676167" cy="1368029"/>
          </a:xfrm>
        </p:spPr>
        <p:txBody>
          <a:bodyPr>
            <a:normAutofit/>
          </a:bodyPr>
          <a:lstStyle/>
          <a:p>
            <a:r>
              <a:rPr lang="en-US" b="1" dirty="0"/>
              <a:t>P&amp;D - 3 Key Areas of Focus</a:t>
            </a: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143540" y="1143000"/>
            <a:ext cx="8856920" cy="4572000"/>
          </a:xfrm>
        </p:spPr>
        <p:txBody>
          <a:bodyPr>
            <a:normAutofit/>
          </a:bodyPr>
          <a:lstStyle/>
          <a:p>
            <a:endParaRPr lang="en-US" sz="1500" b="1" dirty="0"/>
          </a:p>
          <a:p>
            <a:pPr marL="342900" indent="-342900">
              <a:buAutoNum type="arabicParenR" startAt="3"/>
            </a:pPr>
            <a:r>
              <a:rPr lang="en-US" sz="3600" b="1" dirty="0"/>
              <a:t>Working on creative ways to respond to speed and volume of development proposals shaping our </a:t>
            </a:r>
            <a:r>
              <a:rPr lang="en-US" sz="3600" b="1" dirty="0" err="1"/>
              <a:t>neighbourhood</a:t>
            </a:r>
            <a:endParaRPr lang="en-US" sz="3600" b="1" dirty="0"/>
          </a:p>
          <a:p>
            <a:pPr marL="457200" indent="-457200">
              <a:buFont typeface="Arial" panose="020B0604020202020204" pitchFamily="34" charset="0"/>
              <a:buChar char="•"/>
            </a:pPr>
            <a:r>
              <a:rPr lang="en-US" sz="3600" dirty="0"/>
              <a:t>Working with community to establish new</a:t>
            </a:r>
            <a:r>
              <a:rPr lang="en-US" sz="3600" i="1" dirty="0"/>
              <a:t> 1081 Carling Avenue Subcommittee</a:t>
            </a:r>
          </a:p>
          <a:p>
            <a:pPr marL="457200" indent="-457200">
              <a:buFont typeface="Arial" panose="020B0604020202020204" pitchFamily="34" charset="0"/>
              <a:buChar char="•"/>
            </a:pPr>
            <a:r>
              <a:rPr lang="en-US" sz="3600" dirty="0"/>
              <a:t>Work with other </a:t>
            </a:r>
            <a:r>
              <a:rPr lang="en-US" sz="3600" dirty="0" err="1"/>
              <a:t>neighbourhood</a:t>
            </a:r>
            <a:r>
              <a:rPr lang="en-US" sz="3600" dirty="0"/>
              <a:t> associations and community groups</a:t>
            </a:r>
            <a:endParaRPr lang="en-US" sz="1600" i="1" dirty="0"/>
          </a:p>
          <a:p>
            <a:endParaRPr lang="en-US" sz="2400" b="1" dirty="0"/>
          </a:p>
        </p:txBody>
      </p:sp>
    </p:spTree>
    <p:extLst>
      <p:ext uri="{BB962C8B-B14F-4D97-AF65-F5344CB8AC3E}">
        <p14:creationId xmlns:p14="http://schemas.microsoft.com/office/powerpoint/2010/main" val="44393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33350" y="190500"/>
            <a:ext cx="7624431" cy="1692773"/>
          </a:xfrm>
        </p:spPr>
        <p:txBody>
          <a:bodyPr>
            <a:normAutofit fontScale="90000"/>
          </a:bodyPr>
          <a:lstStyle/>
          <a:p>
            <a:r>
              <a:rPr lang="en-CA" b="1" dirty="0"/>
              <a:t>P&amp;D - 1081 Carling Subcommittee</a:t>
            </a:r>
            <a:br>
              <a:rPr lang="en-US" b="1" dirty="0"/>
            </a:b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133350" y="1143000"/>
            <a:ext cx="8877300" cy="5124450"/>
          </a:xfrm>
        </p:spPr>
        <p:txBody>
          <a:bodyPr>
            <a:normAutofit fontScale="92500" lnSpcReduction="10000"/>
          </a:bodyPr>
          <a:lstStyle/>
          <a:p>
            <a:pPr marL="457200" indent="-457200">
              <a:buFont typeface="Arial" panose="020B0604020202020204" pitchFamily="34" charset="0"/>
              <a:buChar char="•"/>
            </a:pPr>
            <a:r>
              <a:rPr lang="en-CA" sz="3000" dirty="0">
                <a:solidFill>
                  <a:srgbClr val="1D2228"/>
                </a:solidFill>
                <a:latin typeface="Calibri  "/>
                <a:cs typeface="Times New Roman" panose="02020603050405020304" pitchFamily="18" charset="0"/>
              </a:rPr>
              <a:t>Opportunity to use as ‘case study’ for other potential developments in CHN (e.g. Holland, Fairmont, Irving, Sherwood, Bayswater, </a:t>
            </a:r>
            <a:r>
              <a:rPr lang="en-CA" sz="3000" dirty="0" err="1">
                <a:solidFill>
                  <a:srgbClr val="1D2228"/>
                </a:solidFill>
                <a:latin typeface="Calibri  "/>
                <a:cs typeface="Times New Roman" panose="02020603050405020304" pitchFamily="18" charset="0"/>
              </a:rPr>
              <a:t>Breezehill</a:t>
            </a:r>
            <a:r>
              <a:rPr lang="en-CA" sz="3000" dirty="0">
                <a:solidFill>
                  <a:srgbClr val="1D2228"/>
                </a:solidFill>
                <a:latin typeface="Calibri  "/>
                <a:cs typeface="Times New Roman" panose="02020603050405020304" pitchFamily="18" charset="0"/>
              </a:rPr>
              <a:t>, Loretta, Champagne...)</a:t>
            </a:r>
            <a:endParaRPr lang="en-CA" sz="3000" dirty="0">
              <a:solidFill>
                <a:srgbClr val="1D2228"/>
              </a:solidFill>
              <a:latin typeface="Calibri  "/>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CA" sz="3000" dirty="0">
                <a:solidFill>
                  <a:srgbClr val="1D2228"/>
                </a:solidFill>
                <a:latin typeface="Calibri  "/>
                <a:cs typeface="Times New Roman" panose="02020603050405020304" pitchFamily="18" charset="0"/>
              </a:rPr>
              <a:t>Advisory body to make recommendations to CHNA Board</a:t>
            </a:r>
          </a:p>
          <a:p>
            <a:pPr marL="457200" indent="-457200">
              <a:buFont typeface="Arial" panose="020B0604020202020204" pitchFamily="34" charset="0"/>
              <a:buChar char="•"/>
            </a:pPr>
            <a:r>
              <a:rPr lang="en-CA" sz="3000" dirty="0">
                <a:solidFill>
                  <a:srgbClr val="1D2228"/>
                </a:solidFill>
                <a:latin typeface="Calibri  "/>
                <a:cs typeface="Arial" panose="020B0604020202020204" pitchFamily="34" charset="0"/>
              </a:rPr>
              <a:t>8 members including CHNA liaison; Chair, Tanis </a:t>
            </a:r>
            <a:r>
              <a:rPr lang="en-CA" sz="3000" dirty="0" err="1">
                <a:solidFill>
                  <a:srgbClr val="1D2228"/>
                </a:solidFill>
                <a:latin typeface="Calibri  "/>
                <a:cs typeface="Arial" panose="020B0604020202020204" pitchFamily="34" charset="0"/>
              </a:rPr>
              <a:t>Halpape</a:t>
            </a:r>
            <a:endParaRPr lang="en-CA" sz="3000" dirty="0">
              <a:solidFill>
                <a:srgbClr val="1D2228"/>
              </a:solidFill>
              <a:latin typeface="Calibri  "/>
              <a:cs typeface="Arial" panose="020B0604020202020204" pitchFamily="34" charset="0"/>
            </a:endParaRPr>
          </a:p>
          <a:p>
            <a:pPr marL="457200" indent="-457200">
              <a:buFont typeface="Arial" panose="020B0604020202020204" pitchFamily="34" charset="0"/>
              <a:buChar char="•"/>
            </a:pPr>
            <a:r>
              <a:rPr lang="en-CA" sz="3000" dirty="0">
                <a:solidFill>
                  <a:srgbClr val="1D2228"/>
                </a:solidFill>
                <a:latin typeface="Calibri  "/>
                <a:cs typeface="Arial" panose="020B0604020202020204" pitchFamily="34" charset="0"/>
              </a:rPr>
              <a:t>Raise </a:t>
            </a:r>
            <a:r>
              <a:rPr lang="en-US" sz="3000" dirty="0">
                <a:solidFill>
                  <a:srgbClr val="000000"/>
                </a:solidFill>
                <a:latin typeface="Calibri  "/>
                <a:cs typeface="Arial" panose="020B0604020202020204" pitchFamily="34" charset="0"/>
              </a:rPr>
              <a:t>funds through donations to cover all costs associated with and to support work including payment for professional advice.</a:t>
            </a:r>
          </a:p>
          <a:p>
            <a:pPr marL="457200" indent="-457200">
              <a:buFont typeface="Arial" panose="020B0604020202020204" pitchFamily="34" charset="0"/>
              <a:buChar char="•"/>
            </a:pPr>
            <a:r>
              <a:rPr lang="en-CA" sz="3000" dirty="0">
                <a:latin typeface="Calibri  "/>
                <a:ea typeface="Calibri" panose="020F0502020204030204" pitchFamily="34" charset="0"/>
                <a:cs typeface="Arial" panose="020B0604020202020204" pitchFamily="34" charset="0"/>
              </a:rPr>
              <a:t>CHNA officially responded to proposal to develop two (28,22 storeys) towers; 53 residents also submitted and there is still time.</a:t>
            </a:r>
            <a:endParaRPr lang="en-US" sz="3000" dirty="0">
              <a:solidFill>
                <a:srgbClr val="000000"/>
              </a:solidFill>
              <a:latin typeface="Calibri  "/>
              <a:cs typeface="Arial" panose="020B0604020202020204" pitchFamily="34" charset="0"/>
            </a:endParaRPr>
          </a:p>
          <a:p>
            <a:endParaRPr lang="en-CA" sz="1500" dirty="0">
              <a:solidFill>
                <a:srgbClr val="1D2228"/>
              </a:solidFill>
              <a:latin typeface="Arial" panose="020B0604020202020204" pitchFamily="34" charset="0"/>
              <a:cs typeface="Times New Roman" panose="02020603050405020304" pitchFamily="18" charset="0"/>
            </a:endParaRPr>
          </a:p>
          <a:p>
            <a:endParaRPr lang="en-CA" sz="1500" dirty="0">
              <a:solidFill>
                <a:srgbClr val="1D2228"/>
              </a:solidFill>
              <a:latin typeface="Arial" panose="020B0604020202020204" pitchFamily="34" charset="0"/>
              <a:cs typeface="Times New Roman" panose="02020603050405020304" pitchFamily="18" charset="0"/>
            </a:endParaRPr>
          </a:p>
          <a:p>
            <a:endParaRPr lang="en-US" sz="1500" dirty="0"/>
          </a:p>
          <a:p>
            <a:endParaRPr lang="en-US" sz="1500" i="1" dirty="0"/>
          </a:p>
          <a:p>
            <a:endParaRPr lang="en-US" sz="1125" i="1" dirty="0"/>
          </a:p>
          <a:p>
            <a:endParaRPr lang="en-US" sz="1800" b="1" dirty="0"/>
          </a:p>
        </p:txBody>
      </p:sp>
    </p:spTree>
    <p:extLst>
      <p:ext uri="{BB962C8B-B14F-4D97-AF65-F5344CB8AC3E}">
        <p14:creationId xmlns:p14="http://schemas.microsoft.com/office/powerpoint/2010/main" val="596170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3724072" y="782185"/>
            <a:ext cx="5419908" cy="1009649"/>
          </a:xfrm>
        </p:spPr>
        <p:txBody>
          <a:bodyPr anchor="b">
            <a:normAutofit fontScale="90000"/>
          </a:bodyPr>
          <a:lstStyle/>
          <a:p>
            <a:pPr>
              <a:lnSpc>
                <a:spcPct val="90000"/>
              </a:lnSpc>
            </a:pPr>
            <a:r>
              <a:rPr lang="en-CA" sz="3600" b="1" dirty="0"/>
              <a:t>1081 Carling Subcommittee</a:t>
            </a:r>
            <a:br>
              <a:rPr lang="en-US" sz="3100" b="1" dirty="0"/>
            </a:br>
            <a:endParaRPr lang="en-CA" sz="3100"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3724073" y="2438401"/>
            <a:ext cx="5419907" cy="3785418"/>
          </a:xfrm>
        </p:spPr>
        <p:txBody>
          <a:bodyPr>
            <a:normAutofit fontScale="92500" lnSpcReduction="10000"/>
          </a:bodyPr>
          <a:lstStyle/>
          <a:p>
            <a:pPr marL="342900" indent="-342900">
              <a:buFont typeface="Arial" panose="020B0604020202020204" pitchFamily="34" charset="0"/>
              <a:buChar char="•"/>
            </a:pPr>
            <a:r>
              <a:rPr lang="en-CA" sz="2800" dirty="0">
                <a:latin typeface="Calibri  "/>
                <a:ea typeface="Calibri" panose="020F0502020204030204" pitchFamily="34" charset="0"/>
                <a:cs typeface="Arial" panose="020B0604020202020204" pitchFamily="34" charset="0"/>
              </a:rPr>
              <a:t>Could set a precedent for height and density of future developments along Carling Ave.</a:t>
            </a:r>
          </a:p>
          <a:p>
            <a:pPr marL="342900" indent="-342900">
              <a:buFont typeface="Arial" panose="020B0604020202020204" pitchFamily="34" charset="0"/>
              <a:buChar char="•"/>
            </a:pPr>
            <a:r>
              <a:rPr lang="en-CA" sz="2800" dirty="0">
                <a:latin typeface="Calibri  "/>
                <a:ea typeface="Calibri" panose="020F0502020204030204" pitchFamily="34" charset="0"/>
                <a:cs typeface="Arial" panose="020B0604020202020204" pitchFamily="34" charset="0"/>
              </a:rPr>
              <a:t>Proposal is inconsistent with City’s policy of gradual height transition requiring a </a:t>
            </a:r>
            <a:r>
              <a:rPr lang="en-CA" sz="2800" b="1" dirty="0">
                <a:latin typeface="Calibri  "/>
                <a:ea typeface="Calibri" panose="020F0502020204030204" pitchFamily="34" charset="0"/>
                <a:cs typeface="Arial" panose="020B0604020202020204" pitchFamily="34" charset="0"/>
              </a:rPr>
              <a:t>45 degree </a:t>
            </a:r>
            <a:r>
              <a:rPr lang="en-CA" sz="2800" dirty="0">
                <a:latin typeface="Calibri  "/>
                <a:ea typeface="Calibri" panose="020F0502020204030204" pitchFamily="34" charset="0"/>
                <a:cs typeface="Arial" panose="020B0604020202020204" pitchFamily="34" charset="0"/>
              </a:rPr>
              <a:t>transition in the scale of buildings located next to lower-density neighbourhoods. Proposal is for an abrupt change of a </a:t>
            </a:r>
            <a:r>
              <a:rPr lang="en-CA" sz="2800" b="1" dirty="0">
                <a:latin typeface="Calibri  "/>
                <a:ea typeface="Calibri" panose="020F0502020204030204" pitchFamily="34" charset="0"/>
                <a:cs typeface="Arial" panose="020B0604020202020204" pitchFamily="34" charset="0"/>
              </a:rPr>
              <a:t>72 degree angle.</a:t>
            </a:r>
            <a:r>
              <a:rPr lang="en-CA" sz="2800" dirty="0">
                <a:latin typeface="Calibri  "/>
                <a:ea typeface="Calibri" panose="020F0502020204030204" pitchFamily="34" charset="0"/>
                <a:cs typeface="Arial" panose="020B0604020202020204" pitchFamily="34" charset="0"/>
              </a:rPr>
              <a:t> </a:t>
            </a:r>
          </a:p>
        </p:txBody>
      </p:sp>
      <p:pic>
        <p:nvPicPr>
          <p:cNvPr id="4" name="Picture 3" descr="Histogram&#10;&#10;Description automatically generated">
            <a:extLst>
              <a:ext uri="{FF2B5EF4-FFF2-40B4-BE49-F238E27FC236}">
                <a16:creationId xmlns:a16="http://schemas.microsoft.com/office/drawing/2014/main" id="{0606DD54-A347-4F4F-8A77-102ADE85D2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08" r="41044"/>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69BF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38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D495-8AD0-4FCC-A5DA-47EE426692D6}"/>
              </a:ext>
            </a:extLst>
          </p:cNvPr>
          <p:cNvSpPr>
            <a:spLocks noGrp="1"/>
          </p:cNvSpPr>
          <p:nvPr>
            <p:ph type="ctrTitle"/>
          </p:nvPr>
        </p:nvSpPr>
        <p:spPr>
          <a:xfrm>
            <a:off x="1143001" y="1589641"/>
            <a:ext cx="6858000" cy="1884902"/>
          </a:xfrm>
        </p:spPr>
        <p:txBody>
          <a:bodyPr>
            <a:normAutofit fontScale="90000"/>
          </a:bodyPr>
          <a:lstStyle/>
          <a:p>
            <a:pPr fontAlgn="t"/>
            <a:br>
              <a:rPr lang="en-US" dirty="0">
                <a:solidFill>
                  <a:srgbClr val="3F3F3F"/>
                </a:solidFill>
                <a:effectLst/>
                <a:latin typeface="Roboto" panose="02000000000000000000" pitchFamily="2" charset="0"/>
              </a:rPr>
            </a:br>
            <a:endParaRPr lang="en-CA" dirty="0"/>
          </a:p>
        </p:txBody>
      </p:sp>
      <p:sp>
        <p:nvSpPr>
          <p:cNvPr id="3" name="Subtitle 2">
            <a:extLst>
              <a:ext uri="{FF2B5EF4-FFF2-40B4-BE49-F238E27FC236}">
                <a16:creationId xmlns:a16="http://schemas.microsoft.com/office/drawing/2014/main" id="{085A92F1-682A-47FE-B04E-8B17B524FAF0}"/>
              </a:ext>
            </a:extLst>
          </p:cNvPr>
          <p:cNvSpPr>
            <a:spLocks noGrp="1"/>
          </p:cNvSpPr>
          <p:nvPr>
            <p:ph type="subTitle" idx="1"/>
          </p:nvPr>
        </p:nvSpPr>
        <p:spPr>
          <a:xfrm>
            <a:off x="2766238" y="800100"/>
            <a:ext cx="5653861" cy="5347552"/>
          </a:xfrm>
        </p:spPr>
        <p:txBody>
          <a:bodyPr>
            <a:normAutofit/>
          </a:bodyPr>
          <a:lstStyle/>
          <a:p>
            <a:r>
              <a:rPr lang="en-US" sz="2800" b="1" dirty="0">
                <a:solidFill>
                  <a:srgbClr val="3F3F3F"/>
                </a:solidFill>
                <a:latin typeface="Calibri   "/>
              </a:rPr>
              <a:t>Transportation Committee</a:t>
            </a:r>
          </a:p>
          <a:p>
            <a:r>
              <a:rPr lang="en-US" sz="2800" dirty="0">
                <a:solidFill>
                  <a:srgbClr val="3F3F3F"/>
                </a:solidFill>
                <a:latin typeface="Calibri   "/>
              </a:rPr>
              <a:t>Vincent Beswick-</a:t>
            </a:r>
            <a:r>
              <a:rPr lang="en-US" sz="2800" dirty="0" err="1">
                <a:solidFill>
                  <a:srgbClr val="3F3F3F"/>
                </a:solidFill>
                <a:latin typeface="Calibri   "/>
              </a:rPr>
              <a:t>Escanlar</a:t>
            </a:r>
            <a:endParaRPr lang="en-US" sz="2800" dirty="0">
              <a:solidFill>
                <a:srgbClr val="3F3F3F"/>
              </a:solidFill>
              <a:latin typeface="Calibri   "/>
            </a:endParaRPr>
          </a:p>
          <a:p>
            <a:r>
              <a:rPr lang="en-US" sz="2800" dirty="0">
                <a:solidFill>
                  <a:srgbClr val="3F3F3F"/>
                </a:solidFill>
                <a:latin typeface="Calibri   "/>
              </a:rPr>
              <a:t>Christina Cameron</a:t>
            </a:r>
          </a:p>
          <a:p>
            <a:r>
              <a:rPr lang="en-US" sz="2800" dirty="0">
                <a:solidFill>
                  <a:srgbClr val="3F3F3F"/>
                </a:solidFill>
                <a:latin typeface="Calibri   "/>
              </a:rPr>
              <a:t>Tanis Halpape</a:t>
            </a:r>
          </a:p>
          <a:p>
            <a:r>
              <a:rPr lang="en-US" sz="2800" dirty="0">
                <a:solidFill>
                  <a:srgbClr val="3F3F3F"/>
                </a:solidFill>
                <a:latin typeface="Calibri   "/>
              </a:rPr>
              <a:t>Keith Hobbs </a:t>
            </a:r>
          </a:p>
          <a:p>
            <a:r>
              <a:rPr lang="en-US" sz="2800" dirty="0">
                <a:solidFill>
                  <a:srgbClr val="3F3F3F"/>
                </a:solidFill>
                <a:latin typeface="Calibri   "/>
              </a:rPr>
              <a:t>Anish Mehra</a:t>
            </a:r>
          </a:p>
          <a:p>
            <a:r>
              <a:rPr lang="en-US" sz="2800" dirty="0">
                <a:solidFill>
                  <a:srgbClr val="3F3F3F"/>
                </a:solidFill>
                <a:latin typeface="Calibri   "/>
              </a:rPr>
              <a:t>JoAnne Monty</a:t>
            </a:r>
          </a:p>
          <a:p>
            <a:r>
              <a:rPr lang="en-US" sz="2800" dirty="0">
                <a:solidFill>
                  <a:srgbClr val="3F3F3F"/>
                </a:solidFill>
                <a:latin typeface="Calibri   "/>
              </a:rPr>
              <a:t>Mark Scrivens</a:t>
            </a:r>
          </a:p>
          <a:p>
            <a:r>
              <a:rPr lang="en-US" sz="2800" dirty="0">
                <a:solidFill>
                  <a:srgbClr val="3F3F3F"/>
                </a:solidFill>
                <a:latin typeface="Calibri   "/>
              </a:rPr>
              <a:t>Wendy Jarath</a:t>
            </a:r>
          </a:p>
          <a:p>
            <a:r>
              <a:rPr lang="en-US" sz="2800" b="1" dirty="0">
                <a:solidFill>
                  <a:srgbClr val="3F3F3F"/>
                </a:solidFill>
                <a:latin typeface="Calibri   "/>
              </a:rPr>
              <a:t>Chair</a:t>
            </a:r>
            <a:r>
              <a:rPr lang="en-US" sz="2800" dirty="0">
                <a:solidFill>
                  <a:srgbClr val="3F3F3F"/>
                </a:solidFill>
                <a:latin typeface="Calibri   "/>
              </a:rPr>
              <a:t> </a:t>
            </a:r>
            <a:r>
              <a:rPr lang="en-US" sz="2800" b="1" dirty="0">
                <a:solidFill>
                  <a:srgbClr val="3F3F3F"/>
                </a:solidFill>
                <a:latin typeface="Calibri   "/>
              </a:rPr>
              <a:t>– Luanne Calcutt</a:t>
            </a:r>
          </a:p>
          <a:p>
            <a:endParaRPr lang="en-US" dirty="0">
              <a:solidFill>
                <a:srgbClr val="3F3F3F"/>
              </a:solidFill>
              <a:latin typeface="Roboto" panose="02000000000000000000" pitchFamily="2" charset="0"/>
            </a:endParaRPr>
          </a:p>
        </p:txBody>
      </p:sp>
      <p:pic>
        <p:nvPicPr>
          <p:cNvPr id="1025" name="Picture 1" descr="Picture">
            <a:extLst>
              <a:ext uri="{FF2B5EF4-FFF2-40B4-BE49-F238E27FC236}">
                <a16:creationId xmlns:a16="http://schemas.microsoft.com/office/drawing/2014/main" id="{4F729174-963F-4BCA-8B6D-1AF5B0B86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40" y="330682"/>
            <a:ext cx="2292399" cy="203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9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304800" y="323851"/>
            <a:ext cx="8210550" cy="1352550"/>
          </a:xfrm>
        </p:spPr>
        <p:txBody>
          <a:bodyPr>
            <a:normAutofit fontScale="90000"/>
          </a:bodyPr>
          <a:lstStyle/>
          <a:p>
            <a:r>
              <a:rPr lang="en-US" b="1" dirty="0"/>
              <a:t>New Civic Site Plan – CHNA Response</a:t>
            </a:r>
            <a:br>
              <a:rPr lang="en-US" b="1" dirty="0"/>
            </a:b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304800" y="1009650"/>
            <a:ext cx="8839200" cy="5276850"/>
          </a:xfrm>
        </p:spPr>
        <p:txBody>
          <a:bodyPr>
            <a:normAutofit fontScale="92500" lnSpcReduction="10000"/>
          </a:bodyPr>
          <a:lstStyle/>
          <a:p>
            <a:endParaRPr lang="en-CA" sz="1350" dirty="0">
              <a:solidFill>
                <a:srgbClr val="1D2228"/>
              </a:solidFill>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3000" dirty="0">
                <a:solidFill>
                  <a:srgbClr val="1D2228"/>
                </a:solidFill>
                <a:latin typeface="Calibri   "/>
                <a:ea typeface="Calibri" panose="020F0502020204030204" pitchFamily="34" charset="0"/>
                <a:cs typeface="Times New Roman" panose="02020603050405020304" pitchFamily="18" charset="0"/>
              </a:rPr>
              <a:t>Submission met </a:t>
            </a:r>
            <a:r>
              <a:rPr lang="en-CA" sz="3000" b="1" dirty="0">
                <a:solidFill>
                  <a:srgbClr val="1D2228"/>
                </a:solidFill>
                <a:latin typeface="Calibri   "/>
                <a:ea typeface="Calibri" panose="020F0502020204030204" pitchFamily="34" charset="0"/>
                <a:cs typeface="Times New Roman" panose="02020603050405020304" pitchFamily="18" charset="0"/>
              </a:rPr>
              <a:t>June 18 </a:t>
            </a:r>
            <a:r>
              <a:rPr lang="en-CA" sz="3000" dirty="0">
                <a:solidFill>
                  <a:srgbClr val="1D2228"/>
                </a:solidFill>
                <a:latin typeface="Calibri   "/>
                <a:ea typeface="Calibri" panose="020F0502020204030204" pitchFamily="34" charset="0"/>
                <a:cs typeface="Times New Roman" panose="02020603050405020304" pitchFamily="18" charset="0"/>
              </a:rPr>
              <a:t>deadline for public comments</a:t>
            </a:r>
          </a:p>
          <a:p>
            <a:pPr marL="285750" indent="-285750">
              <a:buFont typeface="Arial" panose="020B0604020202020204" pitchFamily="34" charset="0"/>
              <a:buChar char="•"/>
            </a:pPr>
            <a:r>
              <a:rPr lang="en-CA" sz="3000" dirty="0">
                <a:solidFill>
                  <a:srgbClr val="1D2228"/>
                </a:solidFill>
                <a:latin typeface="Calibri   "/>
                <a:ea typeface="Calibri" panose="020F0502020204030204" pitchFamily="34" charset="0"/>
                <a:cs typeface="Times New Roman" panose="02020603050405020304" pitchFamily="18" charset="0"/>
              </a:rPr>
              <a:t>Participated in </a:t>
            </a:r>
            <a:r>
              <a:rPr lang="en-CA" sz="3000" b="1" dirty="0">
                <a:solidFill>
                  <a:srgbClr val="1D2228"/>
                </a:solidFill>
                <a:latin typeface="Calibri   "/>
                <a:ea typeface="Calibri" panose="020F0502020204030204" pitchFamily="34" charset="0"/>
                <a:cs typeface="Times New Roman" panose="02020603050405020304" pitchFamily="18" charset="0"/>
              </a:rPr>
              <a:t>June 29 </a:t>
            </a:r>
            <a:r>
              <a:rPr lang="en-CA" sz="3000" dirty="0">
                <a:solidFill>
                  <a:srgbClr val="1D2228"/>
                </a:solidFill>
                <a:latin typeface="Calibri   "/>
                <a:ea typeface="Calibri" panose="020F0502020204030204" pitchFamily="34" charset="0"/>
                <a:cs typeface="Times New Roman" panose="02020603050405020304" pitchFamily="18" charset="0"/>
              </a:rPr>
              <a:t>Public Information Session – strategic questions raised</a:t>
            </a:r>
          </a:p>
          <a:p>
            <a:pPr marL="285750" indent="-285750">
              <a:buFont typeface="Arial" panose="020B0604020202020204" pitchFamily="34" charset="0"/>
              <a:buChar char="•"/>
            </a:pPr>
            <a:r>
              <a:rPr lang="en-CA" sz="3000" dirty="0">
                <a:solidFill>
                  <a:srgbClr val="1D2228"/>
                </a:solidFill>
                <a:latin typeface="Calibri   "/>
                <a:cs typeface="Times New Roman" panose="02020603050405020304" pitchFamily="18" charset="0"/>
              </a:rPr>
              <a:t>Tremendous amount of work over </a:t>
            </a:r>
            <a:r>
              <a:rPr lang="en-CA" sz="3000" b="1" dirty="0">
                <a:solidFill>
                  <a:srgbClr val="1D2228"/>
                </a:solidFill>
                <a:latin typeface="Calibri   "/>
                <a:cs typeface="Times New Roman" panose="02020603050405020304" pitchFamily="18" charset="0"/>
              </a:rPr>
              <a:t>summer</a:t>
            </a:r>
            <a:r>
              <a:rPr lang="en-CA" sz="3000" dirty="0">
                <a:solidFill>
                  <a:srgbClr val="1D2228"/>
                </a:solidFill>
                <a:latin typeface="Calibri   "/>
                <a:cs typeface="Times New Roman" panose="02020603050405020304" pitchFamily="18" charset="0"/>
              </a:rPr>
              <a:t> by CHNA’s Transportation Committee</a:t>
            </a:r>
          </a:p>
          <a:p>
            <a:pPr marL="285750" indent="-285750">
              <a:buFont typeface="Arial" panose="020B0604020202020204" pitchFamily="34" charset="0"/>
              <a:buChar char="•"/>
            </a:pPr>
            <a:r>
              <a:rPr lang="en-CA" sz="3000" dirty="0">
                <a:solidFill>
                  <a:srgbClr val="1D2228"/>
                </a:solidFill>
                <a:latin typeface="Calibri   "/>
                <a:cs typeface="Times New Roman" panose="02020603050405020304" pitchFamily="18" charset="0"/>
              </a:rPr>
              <a:t>CHNA conditions for approval letter sent to City – </a:t>
            </a:r>
            <a:r>
              <a:rPr lang="en-CA" sz="3000" b="1" dirty="0">
                <a:solidFill>
                  <a:srgbClr val="1D2228"/>
                </a:solidFill>
                <a:latin typeface="Calibri   "/>
                <a:cs typeface="Times New Roman" panose="02020603050405020304" pitchFamily="18" charset="0"/>
              </a:rPr>
              <a:t>Aug 25</a:t>
            </a:r>
          </a:p>
          <a:p>
            <a:pPr marL="285750" indent="-285750">
              <a:buFont typeface="Arial" panose="020B0604020202020204" pitchFamily="34" charset="0"/>
              <a:buChar char="•"/>
            </a:pPr>
            <a:r>
              <a:rPr lang="en-CA" sz="3000" dirty="0">
                <a:solidFill>
                  <a:srgbClr val="1D2228"/>
                </a:solidFill>
                <a:latin typeface="Calibri   "/>
                <a:cs typeface="Times New Roman" panose="02020603050405020304" pitchFamily="18" charset="0"/>
              </a:rPr>
              <a:t>Presentation of 8 conditions for approval - </a:t>
            </a:r>
            <a:r>
              <a:rPr lang="en-CA" sz="3000" b="1" dirty="0">
                <a:solidFill>
                  <a:srgbClr val="1D2228"/>
                </a:solidFill>
                <a:latin typeface="Calibri   "/>
                <a:cs typeface="Times New Roman" panose="02020603050405020304" pitchFamily="18" charset="0"/>
              </a:rPr>
              <a:t>Oct 1st </a:t>
            </a:r>
            <a:r>
              <a:rPr lang="en-CA" sz="3000" dirty="0">
                <a:solidFill>
                  <a:srgbClr val="1D2228"/>
                </a:solidFill>
                <a:latin typeface="Calibri   "/>
                <a:cs typeface="Times New Roman" panose="02020603050405020304" pitchFamily="18" charset="0"/>
              </a:rPr>
              <a:t>City Planning Committee meeting</a:t>
            </a:r>
          </a:p>
          <a:p>
            <a:pPr marL="285750" indent="-285750">
              <a:buFont typeface="Arial" panose="020B0604020202020204" pitchFamily="34" charset="0"/>
              <a:buChar char="•"/>
            </a:pPr>
            <a:r>
              <a:rPr lang="en-CA" sz="3000" dirty="0">
                <a:solidFill>
                  <a:srgbClr val="1D2228"/>
                </a:solidFill>
                <a:latin typeface="Calibri   "/>
                <a:cs typeface="Times New Roman" panose="02020603050405020304" pitchFamily="18" charset="0"/>
              </a:rPr>
              <a:t>Worked with </a:t>
            </a:r>
            <a:r>
              <a:rPr lang="en-CA" sz="3000" b="1" dirty="0">
                <a:solidFill>
                  <a:srgbClr val="1D2228"/>
                </a:solidFill>
                <a:latin typeface="Calibri   "/>
                <a:cs typeface="Times New Roman" panose="02020603050405020304" pitchFamily="18" charset="0"/>
              </a:rPr>
              <a:t>J. Leiper </a:t>
            </a:r>
            <a:r>
              <a:rPr lang="en-CA" sz="3000" dirty="0">
                <a:solidFill>
                  <a:srgbClr val="1D2228"/>
                </a:solidFill>
                <a:latin typeface="Calibri   "/>
                <a:cs typeface="Times New Roman" panose="02020603050405020304" pitchFamily="18" charset="0"/>
              </a:rPr>
              <a:t>to develop motion for funds to conduct a Neighbourhood Traffic Management Study</a:t>
            </a:r>
          </a:p>
          <a:p>
            <a:pPr marL="285750" indent="-285750">
              <a:buFont typeface="Arial" panose="020B0604020202020204" pitchFamily="34" charset="0"/>
              <a:buChar char="•"/>
            </a:pPr>
            <a:r>
              <a:rPr lang="en-CA" sz="3000" b="1" dirty="0">
                <a:solidFill>
                  <a:srgbClr val="1D2228"/>
                </a:solidFill>
                <a:latin typeface="Calibri   "/>
                <a:cs typeface="Times New Roman" panose="02020603050405020304" pitchFamily="18" charset="0"/>
              </a:rPr>
              <a:t>Final decision by City included special conditions</a:t>
            </a:r>
          </a:p>
        </p:txBody>
      </p:sp>
    </p:spTree>
    <p:extLst>
      <p:ext uri="{BB962C8B-B14F-4D97-AF65-F5344CB8AC3E}">
        <p14:creationId xmlns:p14="http://schemas.microsoft.com/office/powerpoint/2010/main" val="359420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26242" y="165147"/>
            <a:ext cx="9017758" cy="596853"/>
          </a:xfrm>
        </p:spPr>
        <p:txBody>
          <a:bodyPr/>
          <a:lstStyle/>
          <a:p>
            <a:pPr eaLnBrk="1" hangingPunct="1"/>
            <a:r>
              <a:rPr lang="en-US" dirty="0">
                <a:solidFill>
                  <a:srgbClr val="558ED5"/>
                </a:solidFill>
              </a:rPr>
              <a:t>CHNA Agenda</a:t>
            </a:r>
          </a:p>
        </p:txBody>
      </p:sp>
      <p:sp>
        <p:nvSpPr>
          <p:cNvPr id="14338" name="Content Placeholder 2"/>
          <p:cNvSpPr>
            <a:spLocks noGrp="1"/>
          </p:cNvSpPr>
          <p:nvPr>
            <p:ph idx="1"/>
          </p:nvPr>
        </p:nvSpPr>
        <p:spPr>
          <a:xfrm>
            <a:off x="266700" y="762000"/>
            <a:ext cx="8751058" cy="5791200"/>
          </a:xfrm>
        </p:spPr>
        <p:txBody>
          <a:bodyPr/>
          <a:lstStyle/>
          <a:p>
            <a:pPr eaLnBrk="1" hangingPunct="1"/>
            <a:r>
              <a:rPr lang="en-CA" sz="2400" b="1" dirty="0">
                <a:latin typeface="Calibri   "/>
              </a:rPr>
              <a:t>Review of Agenda and General Remarks: </a:t>
            </a:r>
            <a:r>
              <a:rPr lang="en-CA" sz="2400" dirty="0">
                <a:latin typeface="Calibri   "/>
              </a:rPr>
              <a:t>Karen Wright, President </a:t>
            </a:r>
          </a:p>
          <a:p>
            <a:pPr eaLnBrk="1" hangingPunct="1"/>
            <a:r>
              <a:rPr lang="en-CA" sz="2400" b="1" kern="1200" dirty="0">
                <a:solidFill>
                  <a:srgbClr val="000000"/>
                </a:solidFill>
                <a:effectLst/>
                <a:latin typeface="Calibri   "/>
                <a:ea typeface="MS Gothic" panose="020B0609070205080204" pitchFamily="49" charset="-128"/>
                <a:cs typeface="Tahoma" panose="020B0604030504040204" pitchFamily="34" charset="0"/>
              </a:rPr>
              <a:t>Ottawa Centre Update/Q&amp;A: </a:t>
            </a:r>
            <a:r>
              <a:rPr lang="en-CA" sz="2400" kern="1200" dirty="0">
                <a:solidFill>
                  <a:srgbClr val="000000"/>
                </a:solidFill>
                <a:effectLst/>
                <a:latin typeface="Calibri   "/>
                <a:ea typeface="MS Gothic" panose="020B0609070205080204" pitchFamily="49" charset="-128"/>
                <a:cs typeface="Tahoma" panose="020B0604030504040204" pitchFamily="34" charset="0"/>
              </a:rPr>
              <a:t>MP Yasir Naqvi</a:t>
            </a:r>
            <a:endParaRPr lang="en-CA" sz="2400" dirty="0">
              <a:latin typeface="Calibri   "/>
            </a:endParaRPr>
          </a:p>
          <a:p>
            <a:pPr eaLnBrk="1" hangingPunct="1"/>
            <a:r>
              <a:rPr lang="en-CA" sz="2400" b="1" dirty="0">
                <a:latin typeface="Calibri   "/>
              </a:rPr>
              <a:t>Election Time- CHNA Board: </a:t>
            </a:r>
            <a:r>
              <a:rPr lang="en-CA" sz="2400" dirty="0">
                <a:latin typeface="Calibri   "/>
              </a:rPr>
              <a:t>Peter </a:t>
            </a:r>
            <a:r>
              <a:rPr lang="en-CA" sz="2400" dirty="0" err="1">
                <a:latin typeface="Calibri   "/>
              </a:rPr>
              <a:t>Eady</a:t>
            </a:r>
            <a:r>
              <a:rPr lang="en-CA" sz="2400" dirty="0">
                <a:latin typeface="Calibri   "/>
              </a:rPr>
              <a:t> , VP</a:t>
            </a:r>
          </a:p>
          <a:p>
            <a:pPr eaLnBrk="1" hangingPunct="1"/>
            <a:r>
              <a:rPr lang="en-CA" sz="2400" b="1" dirty="0">
                <a:latin typeface="Calibri   "/>
              </a:rPr>
              <a:t>History and Heritage:  </a:t>
            </a:r>
            <a:r>
              <a:rPr lang="en-CA" sz="2400" dirty="0">
                <a:latin typeface="Calibri   "/>
              </a:rPr>
              <a:t>Matt Lemay</a:t>
            </a:r>
          </a:p>
          <a:p>
            <a:pPr eaLnBrk="1" hangingPunct="1"/>
            <a:r>
              <a:rPr lang="en-CA" sz="2400" b="1" dirty="0">
                <a:latin typeface="Calibri   "/>
              </a:rPr>
              <a:t>Membership Matters: </a:t>
            </a:r>
            <a:r>
              <a:rPr lang="en-CA" sz="2400" dirty="0">
                <a:latin typeface="Calibri   "/>
              </a:rPr>
              <a:t> Susan </a:t>
            </a:r>
            <a:r>
              <a:rPr lang="en-CA" sz="2400" dirty="0" err="1">
                <a:latin typeface="Calibri   "/>
              </a:rPr>
              <a:t>Chell</a:t>
            </a:r>
            <a:endParaRPr lang="en-CA" sz="2400" dirty="0">
              <a:latin typeface="Calibri   "/>
            </a:endParaRPr>
          </a:p>
          <a:p>
            <a:pPr eaLnBrk="1" hangingPunct="1"/>
            <a:r>
              <a:rPr lang="en-CA" sz="2400" b="1" dirty="0">
                <a:latin typeface="Calibri   "/>
              </a:rPr>
              <a:t>Home Security and Fraud Prevention:  </a:t>
            </a:r>
            <a:r>
              <a:rPr lang="en-CA" sz="2400" dirty="0">
                <a:latin typeface="Calibri   "/>
              </a:rPr>
              <a:t>Karen Wright</a:t>
            </a:r>
          </a:p>
          <a:p>
            <a:pPr eaLnBrk="1" hangingPunct="1"/>
            <a:r>
              <a:rPr lang="en-US" sz="2400" b="1" dirty="0">
                <a:latin typeface="Calibri   "/>
              </a:rPr>
              <a:t>Finance </a:t>
            </a:r>
            <a:r>
              <a:rPr lang="en-CA" sz="2400" b="1" dirty="0">
                <a:latin typeface="Calibri   "/>
              </a:rPr>
              <a:t>Snapshot: </a:t>
            </a:r>
            <a:r>
              <a:rPr lang="en-CA" sz="2400" dirty="0">
                <a:latin typeface="Calibri   "/>
              </a:rPr>
              <a:t> Julie </a:t>
            </a:r>
            <a:r>
              <a:rPr lang="en-CA" sz="2400" dirty="0" err="1">
                <a:latin typeface="Calibri   "/>
              </a:rPr>
              <a:t>Westall</a:t>
            </a:r>
            <a:r>
              <a:rPr lang="en-CA" sz="2400" dirty="0">
                <a:latin typeface="Calibri   "/>
              </a:rPr>
              <a:t> </a:t>
            </a:r>
          </a:p>
          <a:p>
            <a:pPr eaLnBrk="1" hangingPunct="1"/>
            <a:r>
              <a:rPr lang="en-CA" sz="2400" b="1" dirty="0">
                <a:latin typeface="Calibri   "/>
              </a:rPr>
              <a:t>Ottawa Centre Update/Q&amp;A : </a:t>
            </a:r>
            <a:r>
              <a:rPr lang="en-CA" sz="2400" dirty="0">
                <a:latin typeface="Calibri   "/>
              </a:rPr>
              <a:t>MPP Joel Harden</a:t>
            </a:r>
          </a:p>
          <a:p>
            <a:pPr eaLnBrk="1" hangingPunct="1"/>
            <a:r>
              <a:rPr lang="en-CA" sz="2400" b="1" dirty="0">
                <a:latin typeface="Calibri   "/>
              </a:rPr>
              <a:t>Planning and Development Update: </a:t>
            </a:r>
            <a:r>
              <a:rPr lang="en-CA" sz="2400" dirty="0">
                <a:latin typeface="Calibri   "/>
              </a:rPr>
              <a:t> Karen Wright</a:t>
            </a:r>
          </a:p>
          <a:p>
            <a:pPr eaLnBrk="1" hangingPunct="1"/>
            <a:r>
              <a:rPr lang="en-CA" sz="2400" b="1" dirty="0">
                <a:latin typeface="Calibri   "/>
              </a:rPr>
              <a:t>1081 Carling Subcommittee: </a:t>
            </a:r>
            <a:r>
              <a:rPr lang="en-CA" sz="2400" dirty="0">
                <a:latin typeface="Calibri   "/>
              </a:rPr>
              <a:t>Luanne </a:t>
            </a:r>
            <a:r>
              <a:rPr lang="en-CA" sz="2400" dirty="0" err="1">
                <a:latin typeface="Calibri   "/>
              </a:rPr>
              <a:t>Calcutt</a:t>
            </a:r>
            <a:r>
              <a:rPr lang="en-CA" sz="2400" dirty="0">
                <a:latin typeface="Calibri   "/>
              </a:rPr>
              <a:t> &amp; Tanis </a:t>
            </a:r>
            <a:r>
              <a:rPr lang="en-CA" sz="2400" dirty="0" err="1">
                <a:latin typeface="Calibri   "/>
              </a:rPr>
              <a:t>Halpape</a:t>
            </a:r>
            <a:endParaRPr lang="en-CA" sz="2400" dirty="0">
              <a:latin typeface="Calibri   "/>
            </a:endParaRPr>
          </a:p>
          <a:p>
            <a:pPr eaLnBrk="1" hangingPunct="1"/>
            <a:r>
              <a:rPr lang="en-CA" sz="2400" b="1" dirty="0">
                <a:latin typeface="Calibri   "/>
              </a:rPr>
              <a:t>Transportation Committee: </a:t>
            </a:r>
            <a:r>
              <a:rPr lang="en-CA" sz="2400" dirty="0">
                <a:latin typeface="Calibri   "/>
              </a:rPr>
              <a:t> Luanne </a:t>
            </a:r>
            <a:r>
              <a:rPr lang="en-CA" sz="2400" dirty="0" err="1">
                <a:latin typeface="Calibri   "/>
              </a:rPr>
              <a:t>Calcutt</a:t>
            </a:r>
            <a:r>
              <a:rPr lang="en-CA" sz="2400" dirty="0">
                <a:latin typeface="Calibri   "/>
              </a:rPr>
              <a:t> </a:t>
            </a:r>
          </a:p>
          <a:p>
            <a:pPr eaLnBrk="1" hangingPunct="1"/>
            <a:r>
              <a:rPr lang="en-CA" sz="2400" b="1" dirty="0" err="1">
                <a:latin typeface="Calibri   "/>
              </a:rPr>
              <a:t>Kitchissippi</a:t>
            </a:r>
            <a:r>
              <a:rPr lang="en-CA" sz="2400" b="1" dirty="0">
                <a:latin typeface="Calibri   "/>
              </a:rPr>
              <a:t> Ward Update/Q&amp;A : </a:t>
            </a:r>
            <a:r>
              <a:rPr lang="en-CA" sz="2400" dirty="0">
                <a:latin typeface="Calibri   "/>
              </a:rPr>
              <a:t>Councillor Jeff Leiper</a:t>
            </a:r>
          </a:p>
          <a:p>
            <a:pPr eaLnBrk="1" hangingPunct="1"/>
            <a:r>
              <a:rPr lang="en-CA" sz="2400" b="1" dirty="0">
                <a:latin typeface="Calibri   "/>
              </a:rPr>
              <a:t>Adjournment</a:t>
            </a:r>
            <a:endParaRPr lang="en-CA" sz="2400" dirty="0">
              <a:latin typeface="Calibri   "/>
            </a:endParaRPr>
          </a:p>
          <a:p>
            <a:pPr eaLnBrk="1" hangingPunct="1"/>
            <a:endParaRPr lang="en-CA" sz="1800" b="1" dirty="0"/>
          </a:p>
        </p:txBody>
      </p:sp>
      <p:sp>
        <p:nvSpPr>
          <p:cNvPr id="4" name="Footer Placeholder 2">
            <a:extLst>
              <a:ext uri="{FF2B5EF4-FFF2-40B4-BE49-F238E27FC236}">
                <a16:creationId xmlns:a16="http://schemas.microsoft.com/office/drawing/2014/main" id="{4D105C26-6AFE-4776-BD13-1B8CDAF58856}"/>
              </a:ext>
            </a:extLst>
          </p:cNvPr>
          <p:cNvSpPr>
            <a:spLocks noGrp="1"/>
          </p:cNvSpPr>
          <p:nvPr>
            <p:ph type="ftr" sz="quarter" idx="11"/>
          </p:nvPr>
        </p:nvSpPr>
        <p:spPr bwMode="auto">
          <a:xfrm>
            <a:off x="2854325" y="6356350"/>
            <a:ext cx="3360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dirty="0">
                <a:solidFill>
                  <a:srgbClr val="8B8B8B"/>
                </a:solidFill>
                <a:ea typeface="Lucida Sans Unicode" panose="020B0602030504020204" pitchFamily="34" charset="0"/>
                <a:cs typeface="Tahoma" panose="020B0604030504040204" pitchFamily="34" charset="0"/>
              </a:rPr>
              <a:t>Civic Hospital </a:t>
            </a:r>
            <a:r>
              <a:rPr lang="en-US" altLang="en-US" dirty="0" err="1">
                <a:solidFill>
                  <a:srgbClr val="8B8B8B"/>
                </a:solidFill>
                <a:ea typeface="Lucida Sans Unicode" panose="020B0602030504020204" pitchFamily="34" charset="0"/>
                <a:cs typeface="Tahoma" panose="020B0604030504040204" pitchFamily="34" charset="0"/>
              </a:rPr>
              <a:t>Neighbourhood</a:t>
            </a:r>
            <a:r>
              <a:rPr lang="en-US" altLang="en-US" dirty="0">
                <a:solidFill>
                  <a:srgbClr val="8B8B8B"/>
                </a:solidFill>
                <a:ea typeface="Lucida Sans Unicode" panose="020B0602030504020204" pitchFamily="34" charset="0"/>
                <a:cs typeface="Tahoma" panose="020B0604030504040204" pitchFamily="34" charset="0"/>
              </a:rPr>
              <a:t> Association</a:t>
            </a:r>
            <a:endParaRPr altLang="en-US" dirty="0">
              <a:solidFill>
                <a:srgbClr val="8B8B8B"/>
              </a:solidFill>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47582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52400" y="285750"/>
            <a:ext cx="8839200" cy="1597523"/>
          </a:xfrm>
        </p:spPr>
        <p:txBody>
          <a:bodyPr>
            <a:normAutofit fontScale="90000"/>
          </a:bodyPr>
          <a:lstStyle/>
          <a:p>
            <a:r>
              <a:rPr lang="en-US" b="1" dirty="0"/>
              <a:t>New Civic Site Plan – CHNA Conditions</a:t>
            </a:r>
            <a:br>
              <a:rPr lang="en-US" b="1" dirty="0"/>
            </a:b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152400" y="1028700"/>
            <a:ext cx="8991600" cy="5219700"/>
          </a:xfrm>
        </p:spPr>
        <p:txBody>
          <a:bodyPr>
            <a:normAutofit fontScale="85000" lnSpcReduction="20000"/>
          </a:bodyPr>
          <a:lstStyle/>
          <a:p>
            <a:endParaRPr lang="en-CA" sz="1700" dirty="0">
              <a:solidFill>
                <a:srgbClr val="1D2228"/>
              </a:solidFill>
              <a:latin typeface="Arial" panose="020B0604020202020204" pitchFamily="34" charset="0"/>
              <a:ea typeface="Calibri" panose="020F0502020204030204" pitchFamily="34" charset="0"/>
            </a:endParaRPr>
          </a:p>
          <a:p>
            <a:pPr marL="257175" indent="-257175">
              <a:buAutoNum type="arabicPeriod"/>
            </a:pPr>
            <a:r>
              <a:rPr lang="en-CA" sz="3500" dirty="0">
                <a:solidFill>
                  <a:srgbClr val="1D2228"/>
                </a:solidFill>
                <a:latin typeface="Calibri   "/>
                <a:ea typeface="Calibri" panose="020F0502020204030204" pitchFamily="34" charset="0"/>
              </a:rPr>
              <a:t>Provision of </a:t>
            </a:r>
            <a:r>
              <a:rPr lang="en-CA" sz="3500" b="1" dirty="0">
                <a:solidFill>
                  <a:srgbClr val="1D2228"/>
                </a:solidFill>
                <a:latin typeface="Calibri   "/>
                <a:ea typeface="Calibri" panose="020F0502020204030204" pitchFamily="34" charset="0"/>
              </a:rPr>
              <a:t>funds</a:t>
            </a:r>
            <a:r>
              <a:rPr lang="en-CA" sz="3500" dirty="0">
                <a:solidFill>
                  <a:srgbClr val="1D2228"/>
                </a:solidFill>
                <a:latin typeface="Calibri   "/>
                <a:ea typeface="Calibri" panose="020F0502020204030204" pitchFamily="34" charset="0"/>
              </a:rPr>
              <a:t> for the study, consultation, and implementation of local traffic mitigation strategies</a:t>
            </a:r>
            <a:endParaRPr lang="en-CA" sz="3500" dirty="0">
              <a:latin typeface="Calibri   "/>
              <a:ea typeface="Calibri" panose="020F0502020204030204" pitchFamily="34" charset="0"/>
              <a:cs typeface="Times New Roman" panose="02020603050405020304" pitchFamily="18" charset="0"/>
            </a:endParaRPr>
          </a:p>
          <a:p>
            <a:pPr marL="257175" indent="-257175">
              <a:spcAft>
                <a:spcPts val="750"/>
              </a:spcAft>
              <a:buAutoNum type="arabicPeriod" startAt="2"/>
            </a:pPr>
            <a:r>
              <a:rPr lang="en-CA" sz="3500" dirty="0">
                <a:solidFill>
                  <a:srgbClr val="1D2228"/>
                </a:solidFill>
                <a:latin typeface="Calibri   "/>
                <a:ea typeface="Calibri" panose="020F0502020204030204" pitchFamily="34" charset="0"/>
                <a:cs typeface="Times New Roman" panose="02020603050405020304" pitchFamily="18" charset="0"/>
              </a:rPr>
              <a:t>Conduct a neighbourhood </a:t>
            </a:r>
            <a:r>
              <a:rPr lang="en-CA" sz="3500" b="1" dirty="0">
                <a:solidFill>
                  <a:srgbClr val="1D2228"/>
                </a:solidFill>
                <a:latin typeface="Calibri   "/>
                <a:ea typeface="Calibri" panose="020F0502020204030204" pitchFamily="34" charset="0"/>
                <a:cs typeface="Times New Roman" panose="02020603050405020304" pitchFamily="18" charset="0"/>
              </a:rPr>
              <a:t>traffic management study </a:t>
            </a:r>
            <a:r>
              <a:rPr lang="en-CA" sz="3500" dirty="0">
                <a:solidFill>
                  <a:srgbClr val="1D2228"/>
                </a:solidFill>
                <a:latin typeface="Calibri   "/>
                <a:ea typeface="Calibri" panose="020F0502020204030204" pitchFamily="34" charset="0"/>
                <a:cs typeface="Times New Roman" panose="02020603050405020304" pitchFamily="18" charset="0"/>
              </a:rPr>
              <a:t>and implement strategies to mitigate infiltration of traffic.</a:t>
            </a:r>
          </a:p>
          <a:p>
            <a:pPr marL="270272" indent="-270272">
              <a:buAutoNum type="arabicPeriod" startAt="3"/>
            </a:pPr>
            <a:r>
              <a:rPr lang="en-CA" sz="3500" dirty="0">
                <a:solidFill>
                  <a:srgbClr val="1D2228"/>
                </a:solidFill>
                <a:latin typeface="Calibri   "/>
                <a:ea typeface="Times New Roman" panose="02020603050405020304" pitchFamily="18" charset="0"/>
              </a:rPr>
              <a:t>Improve </a:t>
            </a:r>
            <a:r>
              <a:rPr lang="en-CA" sz="3500" b="1" dirty="0">
                <a:solidFill>
                  <a:srgbClr val="1D2228"/>
                </a:solidFill>
                <a:latin typeface="Calibri   "/>
                <a:ea typeface="Times New Roman" panose="02020603050405020304" pitchFamily="18" charset="0"/>
              </a:rPr>
              <a:t>Auto-driver Share Analysis</a:t>
            </a:r>
            <a:r>
              <a:rPr lang="en-CA" sz="3500" dirty="0">
                <a:solidFill>
                  <a:srgbClr val="1D2228"/>
                </a:solidFill>
                <a:latin typeface="Calibri   "/>
                <a:ea typeface="Times New Roman" panose="02020603050405020304" pitchFamily="18" charset="0"/>
              </a:rPr>
              <a:t>; future auto-driver share be   accurately forecasted by means of a survey of commuting modes at existing Civic Campus.</a:t>
            </a:r>
          </a:p>
          <a:p>
            <a:pPr marL="270272" indent="-270272"/>
            <a:r>
              <a:rPr lang="en-CA" sz="3500" dirty="0">
                <a:latin typeface="Calibri   "/>
                <a:ea typeface="Times New Roman" panose="02020603050405020304" pitchFamily="18" charset="0"/>
              </a:rPr>
              <a:t>4.  </a:t>
            </a:r>
            <a:r>
              <a:rPr lang="en-CA" sz="3500" dirty="0">
                <a:solidFill>
                  <a:srgbClr val="1D2228"/>
                </a:solidFill>
                <a:latin typeface="Calibri   "/>
              </a:rPr>
              <a:t>Provide </a:t>
            </a:r>
            <a:r>
              <a:rPr lang="en-CA" sz="3500" dirty="0">
                <a:solidFill>
                  <a:srgbClr val="1D2228"/>
                </a:solidFill>
                <a:latin typeface="Calibri   "/>
                <a:ea typeface="Times New Roman" panose="02020603050405020304" pitchFamily="18" charset="0"/>
              </a:rPr>
              <a:t>an </a:t>
            </a:r>
            <a:r>
              <a:rPr lang="en-CA" sz="3500" b="1" dirty="0">
                <a:solidFill>
                  <a:srgbClr val="1D2228"/>
                </a:solidFill>
                <a:latin typeface="Calibri   "/>
                <a:ea typeface="Times New Roman" panose="02020603050405020304" pitchFamily="18" charset="0"/>
              </a:rPr>
              <a:t>LRT station connection </a:t>
            </a:r>
            <a:r>
              <a:rPr lang="en-CA" sz="3500" dirty="0">
                <a:solidFill>
                  <a:srgbClr val="1D2228"/>
                </a:solidFill>
                <a:latin typeface="Calibri   "/>
                <a:ea typeface="Times New Roman" panose="02020603050405020304" pitchFamily="18" charset="0"/>
              </a:rPr>
              <a:t>via either a below ground connection to the existing station or a below ground connection to extended platforms under Carling Avenue to the south side of Carling Avenue.</a:t>
            </a:r>
          </a:p>
          <a:p>
            <a:endParaRPr lang="en-CA" sz="1350" dirty="0">
              <a:latin typeface="Times New Roman" panose="02020603050405020304" pitchFamily="18" charset="0"/>
              <a:ea typeface="Times New Roman" panose="02020603050405020304" pitchFamily="18" charset="0"/>
            </a:endParaRPr>
          </a:p>
          <a:p>
            <a:pPr marL="257175" indent="-257175">
              <a:spcAft>
                <a:spcPts val="750"/>
              </a:spcAft>
              <a:buAutoNum type="arabicPeriod" startAt="2"/>
            </a:pPr>
            <a:endParaRPr lang="en-CA" sz="1350" dirty="0">
              <a:latin typeface="Calibri" panose="020F0502020204030204" pitchFamily="34" charset="0"/>
              <a:ea typeface="Calibri" panose="020F0502020204030204" pitchFamily="34" charset="0"/>
              <a:cs typeface="Times New Roman" panose="02020603050405020304" pitchFamily="18" charset="0"/>
            </a:endParaRPr>
          </a:p>
          <a:p>
            <a:endParaRPr lang="en-CA" sz="1350" b="1" dirty="0">
              <a:solidFill>
                <a:srgbClr val="1D2228"/>
              </a:solidFill>
              <a:latin typeface="Arial" panose="020B0604020202020204" pitchFamily="34" charset="0"/>
              <a:ea typeface="Calibri" panose="020F0502020204030204" pitchFamily="34" charset="0"/>
              <a:cs typeface="Times New Roman" panose="02020603050405020304" pitchFamily="18" charset="0"/>
            </a:endParaRPr>
          </a:p>
          <a:p>
            <a:endParaRPr lang="en-CA" sz="1350" dirty="0">
              <a:solidFill>
                <a:srgbClr val="1D2228"/>
              </a:solidFill>
              <a:latin typeface="Arial" panose="020B0604020202020204" pitchFamily="34" charset="0"/>
              <a:ea typeface="Calibri" panose="020F0502020204030204" pitchFamily="34" charset="0"/>
              <a:cs typeface="Times New Roman" panose="02020603050405020304" pitchFamily="18" charset="0"/>
            </a:endParaRPr>
          </a:p>
          <a:p>
            <a:endParaRPr lang="en-US" sz="1125" b="1" dirty="0"/>
          </a:p>
          <a:p>
            <a:endParaRPr lang="en-US" sz="1125" i="1" dirty="0"/>
          </a:p>
          <a:p>
            <a:endParaRPr lang="en-US" sz="1125" i="1" dirty="0"/>
          </a:p>
          <a:p>
            <a:endParaRPr lang="en-US" sz="1800" b="1" dirty="0"/>
          </a:p>
        </p:txBody>
      </p:sp>
    </p:spTree>
    <p:extLst>
      <p:ext uri="{BB962C8B-B14F-4D97-AF65-F5344CB8AC3E}">
        <p14:creationId xmlns:p14="http://schemas.microsoft.com/office/powerpoint/2010/main" val="164486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33350" y="133350"/>
            <a:ext cx="9010650" cy="1749923"/>
          </a:xfrm>
        </p:spPr>
        <p:txBody>
          <a:bodyPr>
            <a:normAutofit fontScale="90000"/>
          </a:bodyPr>
          <a:lstStyle/>
          <a:p>
            <a:r>
              <a:rPr lang="en-US" b="1" dirty="0"/>
              <a:t>New Civic Site Plan – CHNA Conditions</a:t>
            </a:r>
            <a:br>
              <a:rPr lang="en-US" b="1" dirty="0"/>
            </a:b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1386220" y="1883271"/>
            <a:ext cx="6642690" cy="3474542"/>
          </a:xfrm>
        </p:spPr>
        <p:txBody>
          <a:bodyPr>
            <a:normAutofit/>
          </a:bodyPr>
          <a:lstStyle/>
          <a:p>
            <a:endParaRPr lang="en-US" sz="1125" b="1" dirty="0"/>
          </a:p>
          <a:p>
            <a:endParaRPr lang="en-US" sz="1125" i="1" dirty="0"/>
          </a:p>
          <a:p>
            <a:endParaRPr lang="en-US" sz="1125" i="1" dirty="0"/>
          </a:p>
          <a:p>
            <a:endParaRPr lang="en-US" sz="1800" b="1" dirty="0"/>
          </a:p>
        </p:txBody>
      </p:sp>
      <p:sp>
        <p:nvSpPr>
          <p:cNvPr id="11" name="TextBox 10">
            <a:extLst>
              <a:ext uri="{FF2B5EF4-FFF2-40B4-BE49-F238E27FC236}">
                <a16:creationId xmlns:a16="http://schemas.microsoft.com/office/drawing/2014/main" id="{821A3CDC-23BF-4BBD-89C1-6C2CF13E6E4D}"/>
              </a:ext>
            </a:extLst>
          </p:cNvPr>
          <p:cNvSpPr txBox="1"/>
          <p:nvPr/>
        </p:nvSpPr>
        <p:spPr>
          <a:xfrm>
            <a:off x="133350" y="1008311"/>
            <a:ext cx="8686800" cy="5947782"/>
          </a:xfrm>
          <a:prstGeom prst="rect">
            <a:avLst/>
          </a:prstGeom>
          <a:noFill/>
        </p:spPr>
        <p:txBody>
          <a:bodyPr wrap="square">
            <a:spAutoFit/>
          </a:bodyPr>
          <a:lstStyle/>
          <a:p>
            <a:endParaRPr lang="en-CA" sz="1500" dirty="0">
              <a:solidFill>
                <a:srgbClr val="1D2228"/>
              </a:solidFill>
              <a:latin typeface="Arial" panose="020B0604020202020204" pitchFamily="34" charset="0"/>
              <a:ea typeface="Times New Roman" panose="02020603050405020304" pitchFamily="18" charset="0"/>
            </a:endParaRPr>
          </a:p>
          <a:p>
            <a:pPr marL="270272" indent="-270272">
              <a:buAutoNum type="arabicPeriod" startAt="5"/>
            </a:pPr>
            <a:r>
              <a:rPr lang="en-CA" sz="3200" dirty="0">
                <a:solidFill>
                  <a:srgbClr val="1D2228"/>
                </a:solidFill>
                <a:latin typeface="Calibri   "/>
                <a:ea typeface="Times New Roman" panose="02020603050405020304" pitchFamily="18" charset="0"/>
              </a:rPr>
              <a:t>That the proposed above ground </a:t>
            </a:r>
            <a:r>
              <a:rPr lang="en-CA" sz="3200" b="1" dirty="0">
                <a:solidFill>
                  <a:srgbClr val="1D2228"/>
                </a:solidFill>
                <a:latin typeface="Calibri   "/>
                <a:ea typeface="Times New Roman" panose="02020603050405020304" pitchFamily="18" charset="0"/>
              </a:rPr>
              <a:t>parking garage </a:t>
            </a:r>
            <a:r>
              <a:rPr lang="en-CA" sz="3200" dirty="0">
                <a:solidFill>
                  <a:srgbClr val="1D2228"/>
                </a:solidFill>
                <a:latin typeface="Calibri   "/>
                <a:ea typeface="Times New Roman" panose="02020603050405020304" pitchFamily="18" charset="0"/>
              </a:rPr>
              <a:t>be further </a:t>
            </a:r>
            <a:r>
              <a:rPr lang="en-CA" sz="3200" b="1" dirty="0">
                <a:solidFill>
                  <a:srgbClr val="1D2228"/>
                </a:solidFill>
                <a:latin typeface="Calibri   "/>
                <a:ea typeface="Times New Roman" panose="02020603050405020304" pitchFamily="18" charset="0"/>
              </a:rPr>
              <a:t>buried</a:t>
            </a:r>
            <a:r>
              <a:rPr lang="en-CA" sz="3200" dirty="0">
                <a:solidFill>
                  <a:srgbClr val="1D2228"/>
                </a:solidFill>
                <a:latin typeface="Calibri   "/>
                <a:ea typeface="Times New Roman" panose="02020603050405020304" pitchFamily="18" charset="0"/>
              </a:rPr>
              <a:t> to align with the initial design.</a:t>
            </a:r>
            <a:endParaRPr lang="en-CA" sz="3200" dirty="0">
              <a:latin typeface="Calibri   "/>
              <a:ea typeface="Times New Roman" panose="02020603050405020304" pitchFamily="18" charset="0"/>
            </a:endParaRPr>
          </a:p>
          <a:p>
            <a:pPr marL="201216" indent="-201216"/>
            <a:r>
              <a:rPr lang="en-CA" sz="3200" dirty="0">
                <a:solidFill>
                  <a:srgbClr val="1D2228"/>
                </a:solidFill>
                <a:latin typeface="Calibri   "/>
                <a:ea typeface="Times New Roman" panose="02020603050405020304" pitchFamily="18" charset="0"/>
              </a:rPr>
              <a:t>6. That any non-urgent vehicular traffic be restricted from using </a:t>
            </a:r>
            <a:r>
              <a:rPr lang="en-CA" sz="3200" b="1" dirty="0">
                <a:solidFill>
                  <a:srgbClr val="1D2228"/>
                </a:solidFill>
                <a:latin typeface="Calibri   "/>
                <a:ea typeface="Times New Roman" panose="02020603050405020304" pitchFamily="18" charset="0"/>
              </a:rPr>
              <a:t>Maple Drive</a:t>
            </a:r>
            <a:r>
              <a:rPr lang="en-CA" sz="3200" dirty="0">
                <a:solidFill>
                  <a:srgbClr val="1D2228"/>
                </a:solidFill>
                <a:latin typeface="Calibri   "/>
                <a:ea typeface="Times New Roman" panose="02020603050405020304" pitchFamily="18" charset="0"/>
              </a:rPr>
              <a:t> to access the New Civic.</a:t>
            </a:r>
          </a:p>
          <a:p>
            <a:pPr marL="201216" indent="-201216"/>
            <a:r>
              <a:rPr lang="en-CA" sz="3200" dirty="0">
                <a:solidFill>
                  <a:srgbClr val="1D2228"/>
                </a:solidFill>
                <a:latin typeface="Calibri   "/>
                <a:ea typeface="Times New Roman" panose="02020603050405020304" pitchFamily="18" charset="0"/>
              </a:rPr>
              <a:t>7. </a:t>
            </a:r>
            <a:r>
              <a:rPr lang="en-CA" sz="3200" dirty="0">
                <a:solidFill>
                  <a:srgbClr val="000000"/>
                </a:solidFill>
                <a:latin typeface="Calibri   "/>
                <a:ea typeface="Calibri" panose="020F0502020204030204" pitchFamily="34" charset="0"/>
              </a:rPr>
              <a:t>TOH submit to the Province, an application for a change in </a:t>
            </a:r>
            <a:r>
              <a:rPr lang="en-CA" sz="3200" b="1" dirty="0">
                <a:solidFill>
                  <a:srgbClr val="000000"/>
                </a:solidFill>
                <a:latin typeface="Calibri   "/>
                <a:ea typeface="Calibri" panose="020F0502020204030204" pitchFamily="34" charset="0"/>
              </a:rPr>
              <a:t>H-sign  placement </a:t>
            </a:r>
            <a:r>
              <a:rPr lang="en-CA" sz="3200" dirty="0">
                <a:solidFill>
                  <a:srgbClr val="000000"/>
                </a:solidFill>
                <a:latin typeface="Calibri   "/>
                <a:ea typeface="Calibri" panose="020F0502020204030204" pitchFamily="34" charset="0"/>
              </a:rPr>
              <a:t>prior to occupancy and opening of the new hospital in 2028.</a:t>
            </a:r>
          </a:p>
          <a:p>
            <a:pPr marL="201216" indent="-201216"/>
            <a:r>
              <a:rPr lang="en-CA" sz="3200" dirty="0">
                <a:solidFill>
                  <a:srgbClr val="000000"/>
                </a:solidFill>
                <a:latin typeface="Calibri   "/>
                <a:ea typeface="Calibri" panose="020F0502020204030204" pitchFamily="34" charset="0"/>
              </a:rPr>
              <a:t>8. </a:t>
            </a:r>
            <a:r>
              <a:rPr lang="en-CA" sz="3200" dirty="0">
                <a:solidFill>
                  <a:srgbClr val="1D2228"/>
                </a:solidFill>
                <a:latin typeface="Calibri   "/>
                <a:ea typeface="Calibri" panose="020F0502020204030204" pitchFamily="34" charset="0"/>
              </a:rPr>
              <a:t>Transportation Monitoring Oversight Committee (</a:t>
            </a:r>
            <a:r>
              <a:rPr lang="en-CA" sz="3200" b="1" dirty="0">
                <a:solidFill>
                  <a:srgbClr val="1D2228"/>
                </a:solidFill>
                <a:latin typeface="Calibri   "/>
                <a:ea typeface="Calibri" panose="020F0502020204030204" pitchFamily="34" charset="0"/>
              </a:rPr>
              <a:t>TMOC</a:t>
            </a:r>
            <a:r>
              <a:rPr lang="en-CA" sz="3200" dirty="0">
                <a:solidFill>
                  <a:srgbClr val="1D2228"/>
                </a:solidFill>
                <a:latin typeface="Calibri   "/>
                <a:ea typeface="Calibri" panose="020F0502020204030204" pitchFamily="34" charset="0"/>
              </a:rPr>
              <a:t>)</a:t>
            </a:r>
            <a:r>
              <a:rPr lang="en-CA" sz="3200" dirty="0">
                <a:solidFill>
                  <a:srgbClr val="000000"/>
                </a:solidFill>
                <a:latin typeface="Calibri   "/>
                <a:ea typeface="Calibri" panose="020F0502020204030204" pitchFamily="34" charset="0"/>
              </a:rPr>
              <a:t> - including representation of local community associations.</a:t>
            </a:r>
            <a:endParaRPr lang="en-CA" sz="3200" dirty="0">
              <a:latin typeface="Calibri   "/>
              <a:ea typeface="Calibri" panose="020F0502020204030204" pitchFamily="34" charset="0"/>
              <a:cs typeface="Times New Roman" panose="02020603050405020304" pitchFamily="18" charset="0"/>
            </a:endParaRPr>
          </a:p>
          <a:p>
            <a:pPr marL="201216" indent="-201216"/>
            <a:endParaRPr lang="en-CA" sz="13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655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133350" y="133350"/>
            <a:ext cx="9010650" cy="1749923"/>
          </a:xfrm>
        </p:spPr>
        <p:txBody>
          <a:bodyPr>
            <a:normAutofit/>
          </a:bodyPr>
          <a:lstStyle/>
          <a:p>
            <a:r>
              <a:rPr lang="en-US" b="1" dirty="0"/>
              <a:t>New Civic Site Plan – A few CHNA ‘wins’</a:t>
            </a: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133350" y="1600200"/>
            <a:ext cx="8877300" cy="4667250"/>
          </a:xfrm>
        </p:spPr>
        <p:txBody>
          <a:bodyPr>
            <a:normAutofit lnSpcReduction="10000"/>
          </a:bodyPr>
          <a:lstStyle/>
          <a:p>
            <a:endParaRPr lang="en-CA" sz="1500" dirty="0">
              <a:solidFill>
                <a:srgbClr val="000000"/>
              </a:solidFill>
              <a:latin typeface="Arial" panose="020B0604020202020204" pitchFamily="34" charset="0"/>
            </a:endParaRPr>
          </a:p>
          <a:p>
            <a:r>
              <a:rPr lang="en-US" sz="2600" dirty="0">
                <a:solidFill>
                  <a:srgbClr val="000000"/>
                </a:solidFill>
                <a:latin typeface="Calibri   "/>
              </a:rPr>
              <a:t>1,2 	A </a:t>
            </a:r>
            <a:r>
              <a:rPr lang="en-US" sz="2600" b="1" dirty="0">
                <a:solidFill>
                  <a:srgbClr val="000000"/>
                </a:solidFill>
                <a:latin typeface="Calibri   "/>
              </a:rPr>
              <a:t>Neighborhood Traffic </a:t>
            </a:r>
            <a:r>
              <a:rPr lang="en-US" sz="2600" b="1" i="1" dirty="0">
                <a:solidFill>
                  <a:srgbClr val="000000"/>
                </a:solidFill>
                <a:latin typeface="Calibri   "/>
              </a:rPr>
              <a:t>Calming</a:t>
            </a:r>
            <a:r>
              <a:rPr lang="en-US" sz="2600" b="1" dirty="0">
                <a:solidFill>
                  <a:srgbClr val="000000"/>
                </a:solidFill>
                <a:latin typeface="Calibri   "/>
              </a:rPr>
              <a:t> Study </a:t>
            </a:r>
            <a:r>
              <a:rPr lang="en-US" sz="2600" dirty="0">
                <a:solidFill>
                  <a:srgbClr val="000000"/>
                </a:solidFill>
                <a:latin typeface="Calibri   "/>
              </a:rPr>
              <a:t>is required…. 	including the expected traffic patterns and impacts to 	volume, speed and parking within 1500 metres of the 	Hospital site and </a:t>
            </a:r>
            <a:r>
              <a:rPr lang="en-US" sz="2600" b="1" dirty="0">
                <a:solidFill>
                  <a:srgbClr val="000000"/>
                </a:solidFill>
                <a:latin typeface="Calibri   "/>
              </a:rPr>
              <a:t>mitigation options</a:t>
            </a:r>
            <a:r>
              <a:rPr lang="en-US" sz="2600" dirty="0">
                <a:solidFill>
                  <a:srgbClr val="000000"/>
                </a:solidFill>
                <a:latin typeface="Calibri   "/>
              </a:rPr>
              <a:t>. </a:t>
            </a:r>
            <a:endParaRPr lang="en-CA" sz="2600" dirty="0">
              <a:solidFill>
                <a:srgbClr val="000000"/>
              </a:solidFill>
              <a:latin typeface="Calibri   "/>
            </a:endParaRPr>
          </a:p>
          <a:p>
            <a:r>
              <a:rPr lang="en-US" sz="2600" dirty="0">
                <a:solidFill>
                  <a:srgbClr val="000000"/>
                </a:solidFill>
                <a:latin typeface="Calibri   "/>
              </a:rPr>
              <a:t>7	TOH must make an application to the Ministry of 	Transportation for the relocation of the </a:t>
            </a:r>
            <a:r>
              <a:rPr lang="en-US" sz="2600" b="1" dirty="0">
                <a:solidFill>
                  <a:srgbClr val="000000"/>
                </a:solidFill>
                <a:latin typeface="Calibri   "/>
              </a:rPr>
              <a:t>Highway 417 	hospital marker sign </a:t>
            </a:r>
            <a:r>
              <a:rPr lang="en-US" sz="2600" dirty="0">
                <a:solidFill>
                  <a:srgbClr val="000000"/>
                </a:solidFill>
                <a:latin typeface="Calibri   "/>
              </a:rPr>
              <a:t>from the eastbound Parkdale 	Avenue off-ramp</a:t>
            </a:r>
          </a:p>
          <a:p>
            <a:r>
              <a:rPr lang="en-US" sz="2600" dirty="0">
                <a:solidFill>
                  <a:srgbClr val="000000"/>
                </a:solidFill>
                <a:latin typeface="Calibri   "/>
              </a:rPr>
              <a:t>8	A </a:t>
            </a:r>
            <a:r>
              <a:rPr lang="en-US" sz="2600" b="1" dirty="0">
                <a:solidFill>
                  <a:srgbClr val="000000"/>
                </a:solidFill>
                <a:latin typeface="Calibri   "/>
              </a:rPr>
              <a:t>Transportation Monitoring Program</a:t>
            </a:r>
            <a:r>
              <a:rPr lang="en-US" sz="2600" dirty="0">
                <a:solidFill>
                  <a:srgbClr val="000000"/>
                </a:solidFill>
                <a:latin typeface="Calibri   "/>
              </a:rPr>
              <a:t>, including but not 	limited to, phasing plan(s) and reporting mechanisms, 	shall be prepared.</a:t>
            </a:r>
          </a:p>
          <a:p>
            <a:endParaRPr lang="en-US" sz="1500" dirty="0">
              <a:solidFill>
                <a:srgbClr val="000000"/>
              </a:solidFill>
              <a:latin typeface="Arial" panose="020B0604020202020204" pitchFamily="34" charset="0"/>
            </a:endParaRPr>
          </a:p>
          <a:p>
            <a:endParaRPr lang="en-US" sz="1350" dirty="0">
              <a:solidFill>
                <a:srgbClr val="000000"/>
              </a:solidFill>
              <a:latin typeface="Arial" panose="020B0604020202020204" pitchFamily="34" charset="0"/>
            </a:endParaRPr>
          </a:p>
          <a:p>
            <a:endParaRPr lang="en-US" sz="1350" dirty="0">
              <a:solidFill>
                <a:srgbClr val="000000"/>
              </a:solidFill>
              <a:latin typeface="Arial" panose="020B0604020202020204" pitchFamily="34" charset="0"/>
            </a:endParaRPr>
          </a:p>
          <a:p>
            <a:endParaRPr lang="en-US" sz="1350" dirty="0">
              <a:solidFill>
                <a:srgbClr val="000000"/>
              </a:solidFill>
              <a:latin typeface="Arial" panose="020B0604020202020204" pitchFamily="34" charset="0"/>
            </a:endParaRPr>
          </a:p>
          <a:p>
            <a:endParaRPr lang="en-US" sz="1125" i="1" dirty="0"/>
          </a:p>
          <a:p>
            <a:endParaRPr lang="en-US" sz="1125" i="1" dirty="0"/>
          </a:p>
          <a:p>
            <a:endParaRPr lang="en-US" sz="1800" b="1" dirty="0"/>
          </a:p>
        </p:txBody>
      </p:sp>
    </p:spTree>
    <p:extLst>
      <p:ext uri="{BB962C8B-B14F-4D97-AF65-F5344CB8AC3E}">
        <p14:creationId xmlns:p14="http://schemas.microsoft.com/office/powerpoint/2010/main" val="413622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B7-15F0-416A-87E2-7111FD0DB6F9}"/>
              </a:ext>
            </a:extLst>
          </p:cNvPr>
          <p:cNvSpPr>
            <a:spLocks noGrp="1"/>
          </p:cNvSpPr>
          <p:nvPr>
            <p:ph type="title"/>
          </p:nvPr>
        </p:nvSpPr>
        <p:spPr>
          <a:xfrm>
            <a:off x="393406" y="171450"/>
            <a:ext cx="8483894" cy="1328737"/>
          </a:xfrm>
        </p:spPr>
        <p:txBody>
          <a:bodyPr>
            <a:noAutofit/>
          </a:bodyPr>
          <a:lstStyle/>
          <a:p>
            <a:r>
              <a:rPr lang="en-US" b="1" dirty="0"/>
              <a:t>New Civic Site Plan – A few CHNA ‘wins’</a:t>
            </a:r>
            <a:endParaRPr lang="en-CA" b="1" dirty="0"/>
          </a:p>
        </p:txBody>
      </p:sp>
      <p:sp>
        <p:nvSpPr>
          <p:cNvPr id="3" name="Content Placeholder 2">
            <a:extLst>
              <a:ext uri="{FF2B5EF4-FFF2-40B4-BE49-F238E27FC236}">
                <a16:creationId xmlns:a16="http://schemas.microsoft.com/office/drawing/2014/main" id="{81ECBBD1-4B3E-4089-A199-966DBC350176}"/>
              </a:ext>
            </a:extLst>
          </p:cNvPr>
          <p:cNvSpPr>
            <a:spLocks noGrp="1"/>
          </p:cNvSpPr>
          <p:nvPr>
            <p:ph idx="1"/>
          </p:nvPr>
        </p:nvSpPr>
        <p:spPr>
          <a:xfrm>
            <a:off x="393406" y="1883270"/>
            <a:ext cx="8483894" cy="4117479"/>
          </a:xfrm>
        </p:spPr>
        <p:txBody>
          <a:bodyPr>
            <a:normAutofit fontScale="92500"/>
          </a:bodyPr>
          <a:lstStyle/>
          <a:p>
            <a:pPr marL="285750" indent="-285750">
              <a:buFont typeface="Arial" panose="020B0604020202020204" pitchFamily="34" charset="0"/>
              <a:buChar char="•"/>
            </a:pPr>
            <a:r>
              <a:rPr lang="en-US" sz="4000" dirty="0">
                <a:solidFill>
                  <a:srgbClr val="000000"/>
                </a:solidFill>
                <a:latin typeface="Calibri   "/>
              </a:rPr>
              <a:t>A </a:t>
            </a:r>
            <a:r>
              <a:rPr lang="en-US" sz="4000" b="1" dirty="0">
                <a:solidFill>
                  <a:srgbClr val="000000"/>
                </a:solidFill>
                <a:latin typeface="Calibri   "/>
              </a:rPr>
              <a:t>Transportation Demand Management </a:t>
            </a:r>
            <a:r>
              <a:rPr lang="en-US" sz="4000" dirty="0">
                <a:solidFill>
                  <a:srgbClr val="000000"/>
                </a:solidFill>
                <a:latin typeface="Calibri   "/>
              </a:rPr>
              <a:t>strategy shall be developed including recommendations for </a:t>
            </a:r>
            <a:r>
              <a:rPr lang="en-US" sz="4000" b="1" dirty="0">
                <a:solidFill>
                  <a:srgbClr val="000000"/>
                </a:solidFill>
                <a:latin typeface="Calibri   "/>
              </a:rPr>
              <a:t>modal shift </a:t>
            </a:r>
            <a:r>
              <a:rPr lang="en-US" sz="4000" dirty="0">
                <a:solidFill>
                  <a:srgbClr val="000000"/>
                </a:solidFill>
                <a:latin typeface="Calibri   "/>
              </a:rPr>
              <a:t>listed in the application. </a:t>
            </a:r>
          </a:p>
          <a:p>
            <a:pPr marL="285750" indent="-285750">
              <a:buFont typeface="Arial" panose="020B0604020202020204" pitchFamily="34" charset="0"/>
              <a:buChar char="•"/>
            </a:pPr>
            <a:r>
              <a:rPr lang="en-US" sz="4000" b="1" dirty="0">
                <a:solidFill>
                  <a:srgbClr val="000000"/>
                </a:solidFill>
                <a:latin typeface="Calibri   "/>
              </a:rPr>
              <a:t>Off-Site Parking Strategy </a:t>
            </a:r>
            <a:r>
              <a:rPr lang="en-US" sz="4000" dirty="0">
                <a:solidFill>
                  <a:srgbClr val="000000"/>
                </a:solidFill>
                <a:latin typeface="Calibri   "/>
              </a:rPr>
              <a:t>is required prior to registration of the Site Plan Agreement</a:t>
            </a:r>
            <a:endParaRPr lang="en-US" sz="4800" b="1" dirty="0"/>
          </a:p>
        </p:txBody>
      </p:sp>
    </p:spTree>
    <p:extLst>
      <p:ext uri="{BB962C8B-B14F-4D97-AF65-F5344CB8AC3E}">
        <p14:creationId xmlns:p14="http://schemas.microsoft.com/office/powerpoint/2010/main" val="172584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4981" y="4462044"/>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FA04D0-4139-4311-88D2-A5FEE77E5693}"/>
              </a:ext>
            </a:extLst>
          </p:cNvPr>
          <p:cNvSpPr>
            <a:spLocks noGrp="1"/>
          </p:cNvSpPr>
          <p:nvPr>
            <p:ph type="title"/>
          </p:nvPr>
        </p:nvSpPr>
        <p:spPr>
          <a:xfrm>
            <a:off x="486952" y="4615840"/>
            <a:ext cx="2913856" cy="1526741"/>
          </a:xfrm>
        </p:spPr>
        <p:txBody>
          <a:bodyPr>
            <a:normAutofit/>
          </a:bodyPr>
          <a:lstStyle/>
          <a:p>
            <a:pPr algn="r"/>
            <a:r>
              <a:rPr lang="en-CA" sz="2600">
                <a:solidFill>
                  <a:schemeClr val="bg1"/>
                </a:solidFill>
              </a:rPr>
              <a:t>Fun Draw – Participate to Win!</a:t>
            </a:r>
          </a:p>
        </p:txBody>
      </p:sp>
      <p:pic>
        <p:nvPicPr>
          <p:cNvPr id="6" name="Picture 5" descr="A picture containing text, sky, outdoor&#10;&#10;Description automatically generated">
            <a:extLst>
              <a:ext uri="{FF2B5EF4-FFF2-40B4-BE49-F238E27FC236}">
                <a16:creationId xmlns:a16="http://schemas.microsoft.com/office/drawing/2014/main" id="{70E9EA89-1637-480A-BF58-964500FB3908}"/>
              </a:ext>
            </a:extLst>
          </p:cNvPr>
          <p:cNvPicPr>
            <a:picLocks noChangeAspect="1"/>
          </p:cNvPicPr>
          <p:nvPr/>
        </p:nvPicPr>
        <p:blipFill rotWithShape="1">
          <a:blip r:embed="rId3">
            <a:extLst>
              <a:ext uri="{28A0092B-C50C-407E-A947-70E740481C1C}">
                <a14:useLocalDpi xmlns:a14="http://schemas.microsoft.com/office/drawing/2010/main" val="0"/>
              </a:ext>
            </a:extLst>
          </a:blip>
          <a:srcRect t="2329" b="6849"/>
          <a:stretch/>
        </p:blipFill>
        <p:spPr>
          <a:xfrm>
            <a:off x="294981" y="352931"/>
            <a:ext cx="4169610" cy="3749040"/>
          </a:xfrm>
          <a:prstGeom prst="rect">
            <a:avLst/>
          </a:prstGeom>
        </p:spPr>
      </p:pic>
      <p:pic>
        <p:nvPicPr>
          <p:cNvPr id="7" name="Picture 6" descr="A person wearing a hat&#10;&#10;Description automatically generated with low confidence">
            <a:extLst>
              <a:ext uri="{FF2B5EF4-FFF2-40B4-BE49-F238E27FC236}">
                <a16:creationId xmlns:a16="http://schemas.microsoft.com/office/drawing/2014/main" id="{49F6654D-DDE9-48BD-838F-10F1FC0EEE46}"/>
              </a:ext>
            </a:extLst>
          </p:cNvPr>
          <p:cNvPicPr>
            <a:picLocks noChangeAspect="1"/>
          </p:cNvPicPr>
          <p:nvPr/>
        </p:nvPicPr>
        <p:blipFill rotWithShape="1">
          <a:blip r:embed="rId4">
            <a:extLst>
              <a:ext uri="{28A0092B-C50C-407E-A947-70E740481C1C}">
                <a14:useLocalDpi xmlns:a14="http://schemas.microsoft.com/office/drawing/2010/main" val="0"/>
              </a:ext>
            </a:extLst>
          </a:blip>
          <a:srcRect r="4" b="9435"/>
          <a:stretch/>
        </p:blipFill>
        <p:spPr>
          <a:xfrm>
            <a:off x="4688802" y="357013"/>
            <a:ext cx="4160216" cy="3749040"/>
          </a:xfrm>
          <a:prstGeom prst="rect">
            <a:avLst/>
          </a:prstGeom>
        </p:spPr>
      </p:pic>
      <p:cxnSp>
        <p:nvCxnSpPr>
          <p:cNvPr id="20" name="Straight Connector 19">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54904"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20675-9DE1-4A07-8036-E7ED6CDE89C1}"/>
              </a:ext>
            </a:extLst>
          </p:cNvPr>
          <p:cNvSpPr>
            <a:spLocks noGrp="1"/>
          </p:cNvSpPr>
          <p:nvPr>
            <p:ph idx="1"/>
          </p:nvPr>
        </p:nvSpPr>
        <p:spPr>
          <a:xfrm>
            <a:off x="3709002" y="4615840"/>
            <a:ext cx="4957440" cy="1526741"/>
          </a:xfrm>
        </p:spPr>
        <p:txBody>
          <a:bodyPr anchor="ctr">
            <a:normAutofit fontScale="25000" lnSpcReduction="20000"/>
          </a:bodyPr>
          <a:lstStyle/>
          <a:p>
            <a:pPr marL="457200" indent="-457200">
              <a:lnSpc>
                <a:spcPct val="90000"/>
              </a:lnSpc>
              <a:buFont typeface="Arial" panose="020B0604020202020204" pitchFamily="34" charset="0"/>
              <a:buChar char="•"/>
            </a:pPr>
            <a:r>
              <a:rPr lang="en-CA" sz="800" dirty="0">
                <a:solidFill>
                  <a:schemeClr val="bg1"/>
                </a:solidFill>
              </a:rPr>
              <a:t>Cap donated by </a:t>
            </a:r>
            <a:r>
              <a:rPr lang="en-US" sz="800" dirty="0">
                <a:solidFill>
                  <a:schemeClr val="bg1"/>
                </a:solidFill>
                <a:effectLst/>
              </a:rPr>
              <a:t>local artisan Michael Moir</a:t>
            </a:r>
          </a:p>
          <a:p>
            <a:pPr>
              <a:lnSpc>
                <a:spcPct val="90000"/>
              </a:lnSpc>
            </a:pPr>
            <a:endParaRPr lang="en-US" sz="800" dirty="0">
              <a:solidFill>
                <a:schemeClr val="bg1"/>
              </a:solidFill>
            </a:endParaRPr>
          </a:p>
          <a:p>
            <a:pPr>
              <a:lnSpc>
                <a:spcPct val="90000"/>
              </a:lnSpc>
            </a:pPr>
            <a:endParaRPr lang="en-US" sz="800" dirty="0">
              <a:solidFill>
                <a:schemeClr val="bg1"/>
              </a:solidFill>
            </a:endParaRPr>
          </a:p>
          <a:p>
            <a:pPr>
              <a:lnSpc>
                <a:spcPct val="90000"/>
              </a:lnSpc>
            </a:pPr>
            <a:endParaRPr lang="en-US" sz="800" dirty="0">
              <a:solidFill>
                <a:schemeClr val="bg1"/>
              </a:solidFill>
            </a:endParaRPr>
          </a:p>
          <a:p>
            <a:pPr>
              <a:lnSpc>
                <a:spcPct val="90000"/>
              </a:lnSpc>
            </a:pPr>
            <a:endParaRPr lang="en-US" sz="800" dirty="0">
              <a:solidFill>
                <a:schemeClr val="bg1"/>
              </a:solidFill>
            </a:endParaRPr>
          </a:p>
          <a:p>
            <a:pPr>
              <a:lnSpc>
                <a:spcPct val="90000"/>
              </a:lnSpc>
            </a:pPr>
            <a:endParaRPr lang="en-US" sz="800" dirty="0">
              <a:solidFill>
                <a:schemeClr val="bg1"/>
              </a:solidFill>
            </a:endParaRPr>
          </a:p>
          <a:p>
            <a:pPr>
              <a:lnSpc>
                <a:spcPct val="90000"/>
              </a:lnSpc>
            </a:pPr>
            <a:r>
              <a:rPr lang="en-US" sz="7400" dirty="0">
                <a:solidFill>
                  <a:schemeClr val="bg1"/>
                </a:solidFill>
              </a:rPr>
              <a:t>     Cap donated  by local artist Michael Moir</a:t>
            </a:r>
          </a:p>
          <a:p>
            <a:pPr>
              <a:lnSpc>
                <a:spcPct val="90000"/>
              </a:lnSpc>
            </a:pPr>
            <a:r>
              <a:rPr lang="en-US" sz="7400" dirty="0">
                <a:solidFill>
                  <a:schemeClr val="bg1"/>
                </a:solidFill>
              </a:rPr>
              <a:t> https://www.etsy.com/ca/shop/DamnFinePrintsCanada</a:t>
            </a:r>
            <a:endParaRPr lang="en-US" sz="7400" dirty="0">
              <a:solidFill>
                <a:schemeClr val="bg1"/>
              </a:solidFill>
              <a:effectLst/>
            </a:endParaRPr>
          </a:p>
          <a:p>
            <a:pPr marL="457200" indent="-457200">
              <a:lnSpc>
                <a:spcPct val="90000"/>
              </a:lnSpc>
              <a:buFont typeface="Arial" panose="020B0604020202020204" pitchFamily="34" charset="0"/>
              <a:buChar char="•"/>
            </a:pPr>
            <a:endParaRPr lang="en-US" sz="800" dirty="0">
              <a:solidFill>
                <a:schemeClr val="bg1"/>
              </a:solidFill>
              <a:effectLst/>
            </a:endParaRPr>
          </a:p>
          <a:p>
            <a:pPr marL="457200" indent="-457200">
              <a:lnSpc>
                <a:spcPct val="90000"/>
              </a:lnSpc>
              <a:buFont typeface="Arial" panose="020B0604020202020204" pitchFamily="34" charset="0"/>
              <a:buChar char="•"/>
            </a:pPr>
            <a:endParaRPr lang="en-US" sz="800" dirty="0">
              <a:solidFill>
                <a:schemeClr val="bg1"/>
              </a:solidFill>
              <a:effectLst/>
            </a:endParaRPr>
          </a:p>
          <a:p>
            <a:pPr>
              <a:lnSpc>
                <a:spcPct val="90000"/>
              </a:lnSpc>
            </a:pPr>
            <a:endParaRPr lang="en-CA" sz="800" dirty="0">
              <a:solidFill>
                <a:schemeClr val="bg1"/>
              </a:solidFill>
            </a:endParaRPr>
          </a:p>
        </p:txBody>
      </p:sp>
      <p:sp>
        <p:nvSpPr>
          <p:cNvPr id="4" name="Footer Placeholder 3">
            <a:extLst>
              <a:ext uri="{FF2B5EF4-FFF2-40B4-BE49-F238E27FC236}">
                <a16:creationId xmlns:a16="http://schemas.microsoft.com/office/drawing/2014/main" id="{D8C60D35-3F3D-490F-9AF0-45DF31658B7C}"/>
              </a:ext>
            </a:extLst>
          </p:cNvPr>
          <p:cNvSpPr>
            <a:spLocks noGrp="1"/>
          </p:cNvSpPr>
          <p:nvPr>
            <p:ph type="ftr" sz="quarter" idx="11"/>
          </p:nvPr>
        </p:nvSpPr>
        <p:spPr>
          <a:xfrm>
            <a:off x="3028950" y="6356350"/>
            <a:ext cx="3086100" cy="365125"/>
          </a:xfrm>
        </p:spPr>
        <p:txBody>
          <a:bodyPr>
            <a:normAutofit/>
          </a:bodyPr>
          <a:lstStyle/>
          <a:p>
            <a:pPr>
              <a:spcAft>
                <a:spcPts val="600"/>
              </a:spcAft>
              <a:defRPr/>
            </a:pPr>
            <a:r>
              <a:rPr lang="en-US"/>
              <a:t>Civic Hospital Neighbourhood Association</a:t>
            </a:r>
          </a:p>
        </p:txBody>
      </p:sp>
    </p:spTree>
    <p:extLst>
      <p:ext uri="{BB962C8B-B14F-4D97-AF65-F5344CB8AC3E}">
        <p14:creationId xmlns:p14="http://schemas.microsoft.com/office/powerpoint/2010/main" val="576846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7" name="Title 1"/>
          <p:cNvSpPr txBox="1">
            <a:spLocks noGrp="1"/>
          </p:cNvSpPr>
          <p:nvPr>
            <p:ph type="title"/>
          </p:nvPr>
        </p:nvSpPr>
        <p:spPr>
          <a:xfrm>
            <a:off x="5598460" y="1783959"/>
            <a:ext cx="3065480" cy="2889114"/>
          </a:xfrm>
        </p:spPr>
        <p:txBody>
          <a:bodyPr vert="horz" lIns="91440" tIns="45720" rIns="91440" bIns="45720" rtlCol="0" anchor="b">
            <a:normAutofit fontScale="90000"/>
          </a:bodyPr>
          <a:lstStyle/>
          <a:p>
            <a:pPr eaLnBrk="1" hangingPunct="1">
              <a:lnSpc>
                <a:spcPct val="90000"/>
              </a:lnSpc>
            </a:pPr>
            <a:r>
              <a:rPr lang="en-US" altLang="en-US" sz="4700" dirty="0" err="1">
                <a:solidFill>
                  <a:schemeClr val="tx1"/>
                </a:solidFill>
                <a:latin typeface="+mj-lt"/>
                <a:ea typeface="+mj-ea"/>
                <a:cs typeface="+mj-cs"/>
              </a:rPr>
              <a:t>Kitchissippi</a:t>
            </a:r>
            <a:r>
              <a:rPr lang="en-US" altLang="en-US" sz="4700" dirty="0">
                <a:solidFill>
                  <a:schemeClr val="tx1"/>
                </a:solidFill>
                <a:latin typeface="+mj-lt"/>
                <a:ea typeface="+mj-ea"/>
                <a:cs typeface="+mj-cs"/>
              </a:rPr>
              <a:t> Update</a:t>
            </a:r>
            <a:br>
              <a:rPr lang="en-US" altLang="en-US" sz="4700" dirty="0">
                <a:solidFill>
                  <a:schemeClr val="tx1"/>
                </a:solidFill>
                <a:latin typeface="+mj-lt"/>
                <a:ea typeface="+mj-ea"/>
                <a:cs typeface="+mj-cs"/>
              </a:rPr>
            </a:br>
            <a:br>
              <a:rPr lang="en-US" altLang="en-US" sz="4700" dirty="0">
                <a:solidFill>
                  <a:schemeClr val="tx1"/>
                </a:solidFill>
                <a:latin typeface="+mj-lt"/>
                <a:ea typeface="+mj-ea"/>
                <a:cs typeface="+mj-cs"/>
              </a:rPr>
            </a:br>
            <a:r>
              <a:rPr lang="en-US" altLang="en-US" sz="4700" i="1" dirty="0" err="1">
                <a:solidFill>
                  <a:schemeClr val="tx1"/>
                </a:solidFill>
                <a:latin typeface="+mj-lt"/>
                <a:ea typeface="+mj-ea"/>
                <a:cs typeface="+mj-cs"/>
              </a:rPr>
              <a:t>Councillor</a:t>
            </a:r>
            <a:r>
              <a:rPr lang="en-US" altLang="en-US" sz="4700" i="1" dirty="0">
                <a:solidFill>
                  <a:schemeClr val="tx1"/>
                </a:solidFill>
                <a:latin typeface="+mj-lt"/>
                <a:ea typeface="+mj-ea"/>
                <a:cs typeface="+mj-cs"/>
              </a:rPr>
              <a:t> Jeff Leiper</a:t>
            </a:r>
          </a:p>
        </p:txBody>
      </p:sp>
      <p:sp>
        <p:nvSpPr>
          <p:cNvPr id="72" name="Freeform: Shape 7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rotWithShape="1">
          <a:blip r:embed="rId3"/>
          <a:srcRect l="2579" r="8179" b="2"/>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1266" name="Footer Placeholder 2"/>
          <p:cNvSpPr>
            <a:spLocks noGrp="1"/>
          </p:cNvSpPr>
          <p:nvPr>
            <p:ph type="ftr" sz="quarter" idx="11"/>
          </p:nvPr>
        </p:nvSpPr>
        <p:spPr bwMode="auto">
          <a:xfrm>
            <a:off x="5598459" y="6199631"/>
            <a:ext cx="3065478"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sz="1000"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1455487782"/>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267"/>
                                        </p:tgtEl>
                                        <p:attrNameLst>
                                          <p:attrName>style.visibility</p:attrName>
                                        </p:attrNameLst>
                                      </p:cBhvr>
                                      <p:to>
                                        <p:strVal val="visible"/>
                                      </p:to>
                                    </p:set>
                                    <p:animEffect transition="in" filter="fade">
                                      <p:cBhvr>
                                        <p:cTn id="7" dur="7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ubtitle 2"/>
          <p:cNvSpPr txBox="1">
            <a:spLocks noGrp="1"/>
          </p:cNvSpPr>
          <p:nvPr>
            <p:ph type="subTitle" idx="1"/>
          </p:nvPr>
        </p:nvSpPr>
        <p:spPr bwMode="auto">
          <a:xfrm>
            <a:off x="1143000" y="4478338"/>
            <a:ext cx="6858000" cy="1655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p>
            <a:pPr eaLnBrk="1" hangingPunct="1"/>
            <a:r>
              <a:rPr lang="en-CA" altLang="en-US" sz="2000" b="1" dirty="0">
                <a:solidFill>
                  <a:srgbClr val="000000"/>
                </a:solidFill>
                <a:latin typeface="Calibri" panose="020F0502020204030204" pitchFamily="34" charset="0"/>
                <a:ea typeface="MS Gothic" panose="020B0609070205080204" pitchFamily="49" charset="-128"/>
                <a:cs typeface="Tahoma" panose="020B0604030504040204" pitchFamily="34" charset="0"/>
              </a:rPr>
              <a:t>ADJOURNMENT</a:t>
            </a:r>
          </a:p>
        </p:txBody>
      </p:sp>
      <p:sp>
        <p:nvSpPr>
          <p:cNvPr id="3" name="Footer Placeholder 2"/>
          <p:cNvSpPr>
            <a:spLocks noGrp="1"/>
          </p:cNvSpPr>
          <p:nvPr>
            <p:ph type="ftr" sz="quarter" idx="11"/>
          </p:nvPr>
        </p:nvSpPr>
        <p:spPr/>
        <p:txBody>
          <a:bodyPr/>
          <a:lstStyle/>
          <a:p>
            <a:pPr>
              <a:defRPr/>
            </a:pPr>
            <a:r>
              <a:rPr lang="en-US"/>
              <a:t>Civic Hospital Neighbourhood Association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2" y="-688709"/>
            <a:ext cx="8128704" cy="6096528"/>
          </a:xfrm>
          <a:prstGeom prst="rect">
            <a:avLst/>
          </a:prstGeom>
        </p:spPr>
      </p:pic>
    </p:spTree>
    <p:extLst>
      <p:ext uri="{BB962C8B-B14F-4D97-AF65-F5344CB8AC3E}">
        <p14:creationId xmlns:p14="http://schemas.microsoft.com/office/powerpoint/2010/main" val="399642937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7" name="Title 1"/>
          <p:cNvSpPr txBox="1">
            <a:spLocks noGrp="1"/>
          </p:cNvSpPr>
          <p:nvPr>
            <p:ph type="title"/>
          </p:nvPr>
        </p:nvSpPr>
        <p:spPr>
          <a:xfrm>
            <a:off x="5598460" y="1783959"/>
            <a:ext cx="3065480" cy="2889114"/>
          </a:xfrm>
        </p:spPr>
        <p:txBody>
          <a:bodyPr vert="horz" lIns="91440" tIns="45720" rIns="91440" bIns="45720" rtlCol="0" anchor="b">
            <a:normAutofit/>
          </a:bodyPr>
          <a:lstStyle/>
          <a:p>
            <a:pPr eaLnBrk="1" hangingPunct="1">
              <a:lnSpc>
                <a:spcPct val="90000"/>
              </a:lnSpc>
            </a:pPr>
            <a:r>
              <a:rPr lang="en-US" altLang="en-US" sz="3600">
                <a:solidFill>
                  <a:schemeClr val="tx1"/>
                </a:solidFill>
                <a:latin typeface="+mj-lt"/>
                <a:ea typeface="+mj-ea"/>
                <a:cs typeface="+mj-cs"/>
              </a:rPr>
              <a:t>Ottawa Centre Update</a:t>
            </a:r>
            <a:br>
              <a:rPr lang="en-US" altLang="en-US" sz="3600">
                <a:solidFill>
                  <a:schemeClr val="tx1"/>
                </a:solidFill>
                <a:latin typeface="+mj-lt"/>
                <a:ea typeface="+mj-ea"/>
                <a:cs typeface="+mj-cs"/>
              </a:rPr>
            </a:br>
            <a:br>
              <a:rPr lang="en-US" altLang="en-US" sz="3600">
                <a:solidFill>
                  <a:schemeClr val="tx1"/>
                </a:solidFill>
                <a:latin typeface="+mj-lt"/>
                <a:ea typeface="+mj-ea"/>
                <a:cs typeface="+mj-cs"/>
              </a:rPr>
            </a:br>
            <a:r>
              <a:rPr lang="en-US" altLang="en-US" sz="3600" i="1">
                <a:solidFill>
                  <a:schemeClr val="tx1"/>
                </a:solidFill>
                <a:latin typeface="+mj-lt"/>
                <a:ea typeface="+mj-ea"/>
                <a:cs typeface="+mj-cs"/>
              </a:rPr>
              <a:t>MP Yasir Naqvi</a:t>
            </a:r>
          </a:p>
        </p:txBody>
      </p:sp>
      <p:sp>
        <p:nvSpPr>
          <p:cNvPr id="73" name="Freeform: Shape 7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68" r="12568"/>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1266" name="Footer Placeholder 2"/>
          <p:cNvSpPr>
            <a:spLocks noGrp="1"/>
          </p:cNvSpPr>
          <p:nvPr>
            <p:ph type="ftr" sz="quarter" idx="11"/>
          </p:nvPr>
        </p:nvSpPr>
        <p:spPr bwMode="auto">
          <a:xfrm>
            <a:off x="5598459" y="6199631"/>
            <a:ext cx="3065478"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a:spcAft>
                <a:spcPts val="600"/>
              </a:spcAft>
              <a:defRPr/>
            </a:pPr>
            <a:r>
              <a:rPr lang="en-US" altLang="en-US" sz="1000"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2985576788"/>
      </p:ext>
    </p:extLst>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267"/>
                                        </p:tgtEl>
                                        <p:attrNameLst>
                                          <p:attrName>style.visibility</p:attrName>
                                        </p:attrNameLst>
                                      </p:cBhvr>
                                      <p:to>
                                        <p:strVal val="visible"/>
                                      </p:to>
                                    </p:set>
                                    <p:animEffect transition="in" filter="fade">
                                      <p:cBhvr>
                                        <p:cTn id="7" dur="7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Shape 1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Rectangle 1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txBox="1">
            <a:spLocks noGrp="1"/>
          </p:cNvSpPr>
          <p:nvPr>
            <p:ph type="title"/>
          </p:nvPr>
        </p:nvSpPr>
        <p:spPr>
          <a:xfrm>
            <a:off x="350041" y="586855"/>
            <a:ext cx="2401025" cy="3387497"/>
          </a:xfrm>
        </p:spPr>
        <p:txBody>
          <a:bodyPr anchor="b">
            <a:normAutofit/>
          </a:bodyPr>
          <a:lstStyle/>
          <a:p>
            <a:pPr algn="r" eaLnBrk="1"/>
            <a:r>
              <a:rPr lang="en-US" altLang="en-US" sz="3500" dirty="0">
                <a:solidFill>
                  <a:srgbClr val="FFFFFF"/>
                </a:solidFill>
                <a:latin typeface="Calibri" panose="020F0502020204030204" pitchFamily="34" charset="0"/>
                <a:ea typeface="MS Gothic" panose="020B0609070205080204" pitchFamily="49" charset="-128"/>
                <a:cs typeface="Arial" panose="020B0604020202020204" pitchFamily="34" charset="0"/>
              </a:rPr>
              <a:t>2022 CHNA Election</a:t>
            </a:r>
            <a:br>
              <a:rPr lang="en-US" altLang="en-US" sz="3500" dirty="0">
                <a:solidFill>
                  <a:srgbClr val="FFFFFF"/>
                </a:solidFill>
                <a:latin typeface="Calibri" panose="020F0502020204030204" pitchFamily="34" charset="0"/>
                <a:ea typeface="MS Gothic" panose="020B0609070205080204" pitchFamily="49" charset="-128"/>
                <a:cs typeface="Arial" panose="020B0604020202020204" pitchFamily="34" charset="0"/>
              </a:rPr>
            </a:br>
            <a:br>
              <a:rPr lang="en-US" altLang="en-US" sz="3500" dirty="0">
                <a:solidFill>
                  <a:srgbClr val="FFFFFF"/>
                </a:solidFill>
                <a:latin typeface="Calibri" panose="020F0502020204030204" pitchFamily="34" charset="0"/>
                <a:ea typeface="MS Gothic" panose="020B0609070205080204" pitchFamily="49" charset="-128"/>
                <a:cs typeface="Arial" panose="020B0604020202020204" pitchFamily="34" charset="0"/>
              </a:rPr>
            </a:br>
            <a:r>
              <a:rPr lang="en-US" altLang="en-US" sz="3500" dirty="0">
                <a:solidFill>
                  <a:srgbClr val="FFFFFF"/>
                </a:solidFill>
                <a:latin typeface="Calibri" panose="020F0502020204030204" pitchFamily="34" charset="0"/>
                <a:ea typeface="MS Gothic" panose="020B0609070205080204" pitchFamily="49" charset="-128"/>
                <a:cs typeface="Arial" panose="020B0604020202020204" pitchFamily="34" charset="0"/>
              </a:rPr>
              <a:t>-Peter </a:t>
            </a:r>
            <a:r>
              <a:rPr lang="en-US" altLang="en-US" sz="3500" dirty="0" err="1">
                <a:solidFill>
                  <a:srgbClr val="FFFFFF"/>
                </a:solidFill>
                <a:latin typeface="Calibri" panose="020F0502020204030204" pitchFamily="34" charset="0"/>
                <a:ea typeface="MS Gothic" panose="020B0609070205080204" pitchFamily="49" charset="-128"/>
                <a:cs typeface="Arial" panose="020B0604020202020204" pitchFamily="34" charset="0"/>
              </a:rPr>
              <a:t>Eady</a:t>
            </a:r>
            <a:endParaRPr lang="en-US" altLang="en-US" sz="3500" dirty="0">
              <a:solidFill>
                <a:srgbClr val="FFFFFF"/>
              </a:solidFill>
              <a:latin typeface="Calibri" panose="020F0502020204030204" pitchFamily="34" charset="0"/>
              <a:ea typeface="MS Gothic" panose="020B0609070205080204" pitchFamily="49" charset="-128"/>
              <a:cs typeface="Arial" panose="020B0604020202020204" pitchFamily="34" charset="0"/>
            </a:endParaRP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rot="5400000">
            <a:off x="-1371600" y="1984248"/>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sz="1000">
                <a:solidFill>
                  <a:srgbClr val="FFFFFF"/>
                </a:solidFill>
                <a:ea typeface="Lucida Sans Unicode" panose="020B0602030504020204" pitchFamily="34" charset="0"/>
                <a:cs typeface="Tahoma" panose="020B0604030504040204" pitchFamily="34" charset="0"/>
              </a:rPr>
              <a:t>Civic Hospital Neighbourhood Association</a:t>
            </a:r>
          </a:p>
        </p:txBody>
      </p:sp>
      <p:sp>
        <p:nvSpPr>
          <p:cNvPr id="13316" name="Rectangle 3"/>
          <p:cNvSpPr txBox="1">
            <a:spLocks noGrp="1"/>
          </p:cNvSpPr>
          <p:nvPr>
            <p:ph idx="1"/>
          </p:nvPr>
        </p:nvSpPr>
        <p:spPr bwMode="auto">
          <a:xfrm>
            <a:off x="3607693" y="0"/>
            <a:ext cx="5186265" cy="6457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p>
            <a:pPr eaLnBrk="1">
              <a:spcBef>
                <a:spcPts val="675"/>
              </a:spcBef>
            </a:pPr>
            <a:r>
              <a:rPr lang="en-US" altLang="en-US" sz="2400" b="1" dirty="0">
                <a:latin typeface="Calibri   "/>
                <a:ea typeface="MS Gothic" panose="020B0609070205080204" pitchFamily="49" charset="-128"/>
                <a:cs typeface="Tahoma" panose="020B0604030504040204" pitchFamily="34" charset="0"/>
              </a:rPr>
              <a:t>Roles and Nominees (*returning)</a:t>
            </a:r>
          </a:p>
          <a:p>
            <a:pPr eaLnBrk="1">
              <a:spcBef>
                <a:spcPts val="675"/>
              </a:spcBef>
            </a:pPr>
            <a:r>
              <a:rPr lang="en-US" altLang="en-US" sz="2400" b="1" dirty="0">
                <a:latin typeface="Calibri   "/>
                <a:ea typeface="MS Gothic" panose="020B0609070205080204" pitchFamily="49" charset="-128"/>
                <a:cs typeface="Tahoma" panose="020B0604030504040204" pitchFamily="34" charset="0"/>
              </a:rPr>
              <a:t>Executive Board</a:t>
            </a:r>
          </a:p>
          <a:p>
            <a:pPr lvl="1" eaLnBrk="1" hangingPunct="1">
              <a:spcBef>
                <a:spcPts val="575"/>
              </a:spcBef>
            </a:pPr>
            <a:r>
              <a:rPr lang="en-US" altLang="en-US" i="1" dirty="0">
                <a:latin typeface="Calibri   "/>
              </a:rPr>
              <a:t>President – Karen Wright *</a:t>
            </a:r>
          </a:p>
          <a:p>
            <a:pPr lvl="1" eaLnBrk="1" hangingPunct="1">
              <a:spcBef>
                <a:spcPts val="575"/>
              </a:spcBef>
            </a:pPr>
            <a:r>
              <a:rPr lang="en-US" altLang="en-US" i="1" dirty="0">
                <a:latin typeface="Calibri   "/>
              </a:rPr>
              <a:t>Vice President – Peter </a:t>
            </a:r>
            <a:r>
              <a:rPr lang="en-US" altLang="en-US" i="1" dirty="0" err="1">
                <a:latin typeface="Calibri   "/>
              </a:rPr>
              <a:t>Eady</a:t>
            </a:r>
            <a:r>
              <a:rPr lang="en-US" altLang="en-US" i="1" dirty="0">
                <a:latin typeface="Calibri   "/>
              </a:rPr>
              <a:t>*</a:t>
            </a:r>
          </a:p>
          <a:p>
            <a:pPr lvl="1" eaLnBrk="1" hangingPunct="1">
              <a:spcBef>
                <a:spcPts val="575"/>
              </a:spcBef>
            </a:pPr>
            <a:r>
              <a:rPr lang="en-US" altLang="en-US" i="1" dirty="0">
                <a:latin typeface="Calibri   "/>
              </a:rPr>
              <a:t>Treasurer – Julie </a:t>
            </a:r>
            <a:r>
              <a:rPr lang="en-US" altLang="en-US" i="1" dirty="0" err="1">
                <a:latin typeface="Calibri   "/>
              </a:rPr>
              <a:t>Westall</a:t>
            </a:r>
            <a:r>
              <a:rPr lang="en-US" altLang="en-US" i="1" dirty="0">
                <a:latin typeface="Calibri   "/>
              </a:rPr>
              <a:t>*</a:t>
            </a:r>
          </a:p>
          <a:p>
            <a:pPr lvl="1" eaLnBrk="1" hangingPunct="1">
              <a:spcBef>
                <a:spcPts val="575"/>
              </a:spcBef>
            </a:pPr>
            <a:r>
              <a:rPr lang="en-US" altLang="en-US" i="1" dirty="0">
                <a:latin typeface="Calibri   "/>
              </a:rPr>
              <a:t>Secretary – </a:t>
            </a:r>
            <a:r>
              <a:rPr lang="en-US" altLang="en-US" b="1" i="1" dirty="0">
                <a:latin typeface="Calibri   "/>
              </a:rPr>
              <a:t>OPEN</a:t>
            </a:r>
          </a:p>
          <a:p>
            <a:pPr lvl="1" eaLnBrk="1" hangingPunct="1">
              <a:spcBef>
                <a:spcPts val="575"/>
              </a:spcBef>
            </a:pPr>
            <a:r>
              <a:rPr lang="en-US" altLang="en-US" i="1" dirty="0">
                <a:latin typeface="Calibri   "/>
              </a:rPr>
              <a:t>Security &amp; Fraud – Shane Quinn*</a:t>
            </a:r>
          </a:p>
          <a:p>
            <a:pPr lvl="1" eaLnBrk="1" hangingPunct="1">
              <a:spcBef>
                <a:spcPts val="575"/>
              </a:spcBef>
            </a:pPr>
            <a:r>
              <a:rPr lang="en-US" altLang="en-US" i="1" dirty="0">
                <a:latin typeface="Calibri   "/>
              </a:rPr>
              <a:t>Transportation  -  Luanne </a:t>
            </a:r>
            <a:r>
              <a:rPr lang="en-US" altLang="en-US" i="1" dirty="0" err="1">
                <a:latin typeface="Calibri   "/>
              </a:rPr>
              <a:t>Calcutt</a:t>
            </a:r>
            <a:r>
              <a:rPr lang="en-US" altLang="en-US" i="1" dirty="0">
                <a:latin typeface="Calibri   "/>
              </a:rPr>
              <a:t>*</a:t>
            </a:r>
          </a:p>
          <a:p>
            <a:pPr lvl="1" eaLnBrk="1" hangingPunct="1">
              <a:spcBef>
                <a:spcPts val="575"/>
              </a:spcBef>
            </a:pPr>
            <a:r>
              <a:rPr lang="en-US" altLang="en-US" i="1" dirty="0">
                <a:latin typeface="Calibri   "/>
              </a:rPr>
              <a:t>Environment – Laurel McIvor*</a:t>
            </a:r>
          </a:p>
          <a:p>
            <a:pPr lvl="1" eaLnBrk="1" hangingPunct="1">
              <a:spcBef>
                <a:spcPts val="575"/>
              </a:spcBef>
            </a:pPr>
            <a:r>
              <a:rPr lang="en-US" altLang="en-US" i="1" dirty="0">
                <a:latin typeface="Calibri   "/>
              </a:rPr>
              <a:t>Planning &amp; Development –Linda </a:t>
            </a:r>
            <a:r>
              <a:rPr lang="en-US" altLang="en-US" i="1" dirty="0" err="1">
                <a:latin typeface="Calibri   "/>
              </a:rPr>
              <a:t>Niksic</a:t>
            </a:r>
            <a:r>
              <a:rPr lang="en-US" altLang="en-US" i="1" dirty="0">
                <a:latin typeface="Calibri   "/>
              </a:rPr>
              <a:t>*</a:t>
            </a:r>
          </a:p>
          <a:p>
            <a:pPr lvl="1" eaLnBrk="1" hangingPunct="1">
              <a:spcBef>
                <a:spcPts val="575"/>
              </a:spcBef>
            </a:pPr>
            <a:r>
              <a:rPr lang="en-US" altLang="en-US" i="1" dirty="0">
                <a:latin typeface="Calibri   "/>
              </a:rPr>
              <a:t>Membership – Susan </a:t>
            </a:r>
            <a:r>
              <a:rPr lang="en-US" altLang="en-US" i="1" dirty="0" err="1">
                <a:latin typeface="Calibri   "/>
              </a:rPr>
              <a:t>Chell</a:t>
            </a:r>
            <a:r>
              <a:rPr lang="en-US" altLang="en-US" i="1" dirty="0">
                <a:latin typeface="Calibri   "/>
              </a:rPr>
              <a:t>*</a:t>
            </a:r>
          </a:p>
          <a:p>
            <a:pPr lvl="1" eaLnBrk="1" hangingPunct="1">
              <a:spcBef>
                <a:spcPts val="575"/>
              </a:spcBef>
            </a:pPr>
            <a:r>
              <a:rPr lang="en-US" altLang="en-US" i="1" dirty="0">
                <a:latin typeface="Calibri   "/>
              </a:rPr>
              <a:t>Communications  - Chris O’Gorman</a:t>
            </a:r>
          </a:p>
          <a:p>
            <a:pPr lvl="1" eaLnBrk="1" hangingPunct="1">
              <a:spcBef>
                <a:spcPts val="575"/>
              </a:spcBef>
            </a:pPr>
            <a:r>
              <a:rPr lang="en-US" altLang="en-US" sz="2400" i="1" dirty="0">
                <a:latin typeface="Calibri   "/>
              </a:rPr>
              <a:t>Heritage and History –Matt Lemay*</a:t>
            </a:r>
            <a:endParaRPr lang="en-US" altLang="en-US" i="1" dirty="0">
              <a:latin typeface="Calibri   "/>
            </a:endParaRPr>
          </a:p>
          <a:p>
            <a:pPr eaLnBrk="1" hangingPunct="1">
              <a:spcBef>
                <a:spcPts val="575"/>
              </a:spcBef>
            </a:pPr>
            <a:r>
              <a:rPr lang="en-US" altLang="en-US" sz="2400" b="1" dirty="0">
                <a:latin typeface="Calibri   "/>
              </a:rPr>
              <a:t>Subcommittee Leads</a:t>
            </a:r>
          </a:p>
          <a:p>
            <a:pPr lvl="2" eaLnBrk="1" hangingPunct="1">
              <a:spcBef>
                <a:spcPts val="575"/>
              </a:spcBef>
            </a:pPr>
            <a:r>
              <a:rPr lang="en-US" altLang="en-US" sz="2400" i="1" dirty="0">
                <a:latin typeface="Calibri   "/>
              </a:rPr>
              <a:t>1081 Carling – Tanis </a:t>
            </a:r>
            <a:r>
              <a:rPr lang="en-US" altLang="en-US" sz="2400" i="1" dirty="0" err="1">
                <a:latin typeface="Calibri   "/>
              </a:rPr>
              <a:t>Halpipe</a:t>
            </a:r>
            <a:r>
              <a:rPr lang="en-US" altLang="en-US" sz="2400" i="1" dirty="0">
                <a:latin typeface="Calibri   "/>
              </a:rPr>
              <a:t>  (Luanne </a:t>
            </a:r>
            <a:r>
              <a:rPr lang="en-US" altLang="en-US" sz="2400" i="1" dirty="0" err="1">
                <a:latin typeface="Calibri   "/>
              </a:rPr>
              <a:t>Calcutt</a:t>
            </a:r>
            <a:r>
              <a:rPr lang="en-US" altLang="en-US" sz="2400" i="1" dirty="0">
                <a:latin typeface="Calibri   "/>
              </a:rPr>
              <a:t> board liaison)</a:t>
            </a:r>
          </a:p>
        </p:txBody>
      </p:sp>
    </p:spTree>
    <p:extLst>
      <p:ext uri="{BB962C8B-B14F-4D97-AF65-F5344CB8AC3E}">
        <p14:creationId xmlns:p14="http://schemas.microsoft.com/office/powerpoint/2010/main" val="31606312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reeform: Shape 1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Rectangle 1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p:cNvSpPr txBox="1">
            <a:spLocks noGrp="1"/>
          </p:cNvSpPr>
          <p:nvPr>
            <p:ph type="title"/>
          </p:nvPr>
        </p:nvSpPr>
        <p:spPr>
          <a:xfrm>
            <a:off x="350041" y="586855"/>
            <a:ext cx="2401025" cy="3387497"/>
          </a:xfrm>
        </p:spPr>
        <p:txBody>
          <a:bodyPr anchor="b">
            <a:normAutofit/>
          </a:bodyPr>
          <a:lstStyle/>
          <a:p>
            <a:pPr algn="r" eaLnBrk="1"/>
            <a:r>
              <a:rPr lang="en-US" altLang="en-US" sz="3500">
                <a:solidFill>
                  <a:srgbClr val="FFFFFF"/>
                </a:solidFill>
                <a:latin typeface="Calibri" panose="020F0502020204030204" pitchFamily="34" charset="0"/>
                <a:ea typeface="MS Gothic" panose="020B0609070205080204" pitchFamily="49" charset="-128"/>
                <a:cs typeface="Arial" panose="020B0604020202020204" pitchFamily="34" charset="0"/>
              </a:rPr>
              <a:t>2022 CHNA Board Election</a:t>
            </a:r>
          </a:p>
        </p:txBody>
      </p:sp>
      <p:sp>
        <p:nvSpPr>
          <p:cNvPr id="7" name="Footer Placeholder 2">
            <a:extLst>
              <a:ext uri="{FF2B5EF4-FFF2-40B4-BE49-F238E27FC236}">
                <a16:creationId xmlns:a16="http://schemas.microsoft.com/office/drawing/2014/main" id="{BA9DFB43-B9AF-4603-A3B4-E8394ADD149E}"/>
              </a:ext>
            </a:extLst>
          </p:cNvPr>
          <p:cNvSpPr>
            <a:spLocks noGrp="1"/>
          </p:cNvSpPr>
          <p:nvPr>
            <p:ph type="ftr" sz="quarter" idx="11"/>
          </p:nvPr>
        </p:nvSpPr>
        <p:spPr bwMode="auto">
          <a:xfrm rot="5400000">
            <a:off x="-1371600" y="1984248"/>
            <a:ext cx="30861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ts val="600"/>
              </a:spcAft>
            </a:pPr>
            <a:r>
              <a:rPr lang="en-US" altLang="en-US" sz="1000">
                <a:solidFill>
                  <a:srgbClr val="FFFFFF"/>
                </a:solidFill>
                <a:ea typeface="Lucida Sans Unicode" panose="020B0602030504020204" pitchFamily="34" charset="0"/>
                <a:cs typeface="Tahoma" panose="020B0604030504040204" pitchFamily="34" charset="0"/>
              </a:rPr>
              <a:t>Civic Hospital Neighbourhood Association</a:t>
            </a:r>
          </a:p>
        </p:txBody>
      </p:sp>
      <p:sp>
        <p:nvSpPr>
          <p:cNvPr id="13316" name="Rectangle 3"/>
          <p:cNvSpPr txBox="1">
            <a:spLocks noGrp="1"/>
          </p:cNvSpPr>
          <p:nvPr>
            <p:ph idx="1"/>
          </p:nvPr>
        </p:nvSpPr>
        <p:spPr bwMode="auto">
          <a:xfrm>
            <a:off x="3607694" y="649480"/>
            <a:ext cx="4916510" cy="55460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a:spcBef>
                <a:spcPts val="675"/>
              </a:spcBef>
            </a:pPr>
            <a:r>
              <a:rPr lang="en-US" altLang="en-US" sz="3600" b="1" dirty="0">
                <a:latin typeface="Calibri   "/>
                <a:ea typeface="MS Gothic" panose="020B0609070205080204" pitchFamily="49" charset="-128"/>
                <a:cs typeface="Tahoma" panose="020B0604030504040204" pitchFamily="34" charset="0"/>
              </a:rPr>
              <a:t>Additional Opportunities - OPEN</a:t>
            </a:r>
          </a:p>
          <a:p>
            <a:pPr lvl="1" eaLnBrk="1" hangingPunct="1">
              <a:spcBef>
                <a:spcPts val="575"/>
              </a:spcBef>
            </a:pPr>
            <a:r>
              <a:rPr lang="en-US" altLang="en-US" sz="3600" i="1" dirty="0">
                <a:latin typeface="Calibri   "/>
              </a:rPr>
              <a:t>Exec Board Members At Large </a:t>
            </a:r>
          </a:p>
          <a:p>
            <a:pPr lvl="1" eaLnBrk="1" hangingPunct="1">
              <a:spcBef>
                <a:spcPts val="575"/>
              </a:spcBef>
            </a:pPr>
            <a:r>
              <a:rPr lang="en-US" altLang="en-US" sz="3600" i="1" dirty="0">
                <a:latin typeface="Calibri   "/>
              </a:rPr>
              <a:t>Subcommittee Leads</a:t>
            </a:r>
          </a:p>
          <a:p>
            <a:pPr lvl="2" eaLnBrk="1" hangingPunct="1">
              <a:spcBef>
                <a:spcPts val="575"/>
              </a:spcBef>
            </a:pPr>
            <a:r>
              <a:rPr lang="en-US" altLang="en-US" sz="3600" i="1" dirty="0">
                <a:latin typeface="Calibri   "/>
              </a:rPr>
              <a:t>Fundraising and Sponsorship</a:t>
            </a:r>
          </a:p>
          <a:p>
            <a:pPr lvl="2" eaLnBrk="1" hangingPunct="1">
              <a:spcBef>
                <a:spcPts val="575"/>
              </a:spcBef>
            </a:pPr>
            <a:r>
              <a:rPr lang="en-US" altLang="en-US" sz="3600" i="1" dirty="0">
                <a:latin typeface="Calibri   "/>
              </a:rPr>
              <a:t>Special Events</a:t>
            </a:r>
          </a:p>
        </p:txBody>
      </p:sp>
    </p:spTree>
    <p:extLst>
      <p:ext uri="{BB962C8B-B14F-4D97-AF65-F5344CB8AC3E}">
        <p14:creationId xmlns:p14="http://schemas.microsoft.com/office/powerpoint/2010/main" val="48283262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A53F-165B-4296-AB6D-1D31338142E3}"/>
              </a:ext>
            </a:extLst>
          </p:cNvPr>
          <p:cNvSpPr>
            <a:spLocks noGrp="1"/>
          </p:cNvSpPr>
          <p:nvPr>
            <p:ph type="title"/>
          </p:nvPr>
        </p:nvSpPr>
        <p:spPr>
          <a:xfrm>
            <a:off x="5598460" y="705853"/>
            <a:ext cx="3065480" cy="3967220"/>
          </a:xfrm>
        </p:spPr>
        <p:txBody>
          <a:bodyPr vert="horz" lIns="91440" tIns="45720" rIns="91440" bIns="45720" rtlCol="0" anchor="b">
            <a:normAutofit fontScale="90000"/>
          </a:bodyPr>
          <a:lstStyle/>
          <a:p>
            <a:pPr eaLnBrk="1" hangingPunct="1">
              <a:lnSpc>
                <a:spcPct val="90000"/>
              </a:lnSpc>
            </a:pPr>
            <a:r>
              <a:rPr lang="en-US" sz="4700" dirty="0">
                <a:solidFill>
                  <a:schemeClr val="tx1"/>
                </a:solidFill>
                <a:latin typeface="+mj-lt"/>
                <a:ea typeface="+mj-ea"/>
                <a:cs typeface="+mj-cs"/>
              </a:rPr>
              <a:t>History and Heritage’s Andy Billingsley</a:t>
            </a:r>
            <a:br>
              <a:rPr lang="en-US" sz="4700" dirty="0">
                <a:solidFill>
                  <a:schemeClr val="tx1"/>
                </a:solidFill>
                <a:latin typeface="+mj-lt"/>
                <a:ea typeface="+mj-ea"/>
                <a:cs typeface="+mj-cs"/>
              </a:rPr>
            </a:br>
            <a:br>
              <a:rPr lang="en-US" sz="4700" dirty="0">
                <a:solidFill>
                  <a:schemeClr val="tx1"/>
                </a:solidFill>
                <a:latin typeface="+mj-lt"/>
                <a:ea typeface="+mj-ea"/>
                <a:cs typeface="+mj-cs"/>
              </a:rPr>
            </a:br>
            <a:r>
              <a:rPr lang="en-US" sz="4700" dirty="0">
                <a:solidFill>
                  <a:schemeClr val="tx1"/>
                </a:solidFill>
                <a:latin typeface="+mj-lt"/>
                <a:ea typeface="+mj-ea"/>
                <a:cs typeface="+mj-cs"/>
              </a:rPr>
              <a:t>-Matt Lemay</a:t>
            </a: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145C065F-290E-4041-BE4D-6AA0D002E29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410" r="-1" b="13409"/>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Footer Placeholder 3">
            <a:extLst>
              <a:ext uri="{FF2B5EF4-FFF2-40B4-BE49-F238E27FC236}">
                <a16:creationId xmlns:a16="http://schemas.microsoft.com/office/drawing/2014/main" id="{E611F31B-390A-468C-A300-1D5A32BE056C}"/>
              </a:ext>
            </a:extLst>
          </p:cNvPr>
          <p:cNvSpPr>
            <a:spLocks noGrp="1"/>
          </p:cNvSpPr>
          <p:nvPr>
            <p:ph type="ftr" sz="quarter" idx="11"/>
          </p:nvPr>
        </p:nvSpPr>
        <p:spPr>
          <a:xfrm>
            <a:off x="5598459" y="6199631"/>
            <a:ext cx="3065478" cy="365760"/>
          </a:xfrm>
        </p:spPr>
        <p:txBody>
          <a:bodyPr vert="horz" lIns="91440" tIns="45720" rIns="91440" bIns="45720" rtlCol="0" anchor="ctr">
            <a:normAutofit/>
          </a:bodyPr>
          <a:lstStyle/>
          <a:p>
            <a:pPr algn="l">
              <a:spcAft>
                <a:spcPts val="600"/>
              </a:spcAft>
              <a:defRPr/>
            </a:pPr>
            <a:r>
              <a:rPr lang="en-US" sz="1000" kern="1200">
                <a:solidFill>
                  <a:schemeClr val="tx1">
                    <a:alpha val="80000"/>
                  </a:schemeClr>
                </a:solidFill>
                <a:latin typeface="Calibri" panose="020F0502020204030204"/>
                <a:ea typeface="+mn-ea"/>
                <a:cs typeface="+mn-cs"/>
              </a:rPr>
              <a:t>Civic Hospital Neighbourhood Association</a:t>
            </a:r>
          </a:p>
        </p:txBody>
      </p:sp>
    </p:spTree>
    <p:extLst>
      <p:ext uri="{BB962C8B-B14F-4D97-AF65-F5344CB8AC3E}">
        <p14:creationId xmlns:p14="http://schemas.microsoft.com/office/powerpoint/2010/main" val="49232944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A412F-7BFE-45AC-B3EE-1576B4AA73E4}"/>
              </a:ext>
            </a:extLst>
          </p:cNvPr>
          <p:cNvSpPr>
            <a:spLocks noGrp="1"/>
          </p:cNvSpPr>
          <p:nvPr>
            <p:ph type="title"/>
          </p:nvPr>
        </p:nvSpPr>
        <p:spPr>
          <a:xfrm>
            <a:off x="439858" y="1683756"/>
            <a:ext cx="2336449" cy="2396359"/>
          </a:xfrm>
        </p:spPr>
        <p:txBody>
          <a:bodyPr anchor="b">
            <a:normAutofit/>
          </a:bodyPr>
          <a:lstStyle/>
          <a:p>
            <a:pPr algn="r"/>
            <a:r>
              <a:rPr lang="en-CA" sz="3200" b="1" dirty="0">
                <a:solidFill>
                  <a:srgbClr val="FFFFFF"/>
                </a:solidFill>
              </a:rPr>
              <a:t>Membership – Susan </a:t>
            </a:r>
            <a:r>
              <a:rPr lang="en-CA" sz="3200" b="1" dirty="0" err="1">
                <a:solidFill>
                  <a:srgbClr val="FFFFFF"/>
                </a:solidFill>
              </a:rPr>
              <a:t>Chell</a:t>
            </a:r>
            <a:endParaRPr lang="en-CA" sz="3200" b="1" dirty="0">
              <a:solidFill>
                <a:srgbClr val="FFFFFF"/>
              </a:solidFill>
            </a:endParaRPr>
          </a:p>
        </p:txBody>
      </p:sp>
      <p:sp>
        <p:nvSpPr>
          <p:cNvPr id="4" name="Footer Placeholder 3">
            <a:extLst>
              <a:ext uri="{FF2B5EF4-FFF2-40B4-BE49-F238E27FC236}">
                <a16:creationId xmlns:a16="http://schemas.microsoft.com/office/drawing/2014/main" id="{1D80A842-FE3C-42C4-B613-B5E7BF84A579}"/>
              </a:ext>
            </a:extLst>
          </p:cNvPr>
          <p:cNvSpPr>
            <a:spLocks noGrp="1"/>
          </p:cNvSpPr>
          <p:nvPr>
            <p:ph type="ftr" sz="quarter" idx="11"/>
          </p:nvPr>
        </p:nvSpPr>
        <p:spPr>
          <a:xfrm rot="5400000">
            <a:off x="-1371600" y="1984248"/>
            <a:ext cx="3086100" cy="365125"/>
          </a:xfrm>
        </p:spPr>
        <p:txBody>
          <a:bodyPr>
            <a:normAutofit/>
          </a:bodyPr>
          <a:lstStyle/>
          <a:p>
            <a:pPr algn="l">
              <a:spcAft>
                <a:spcPts val="600"/>
              </a:spcAft>
              <a:defRPr/>
            </a:pPr>
            <a:r>
              <a:rPr lang="en-US" sz="1000">
                <a:solidFill>
                  <a:srgbClr val="FFFFFF"/>
                </a:solidFill>
              </a:rPr>
              <a:t>Civic Hospital Neighbourhood Association</a:t>
            </a:r>
          </a:p>
        </p:txBody>
      </p:sp>
      <p:graphicFrame>
        <p:nvGraphicFramePr>
          <p:cNvPr id="6" name="Content Placeholder 2">
            <a:extLst>
              <a:ext uri="{FF2B5EF4-FFF2-40B4-BE49-F238E27FC236}">
                <a16:creationId xmlns:a16="http://schemas.microsoft.com/office/drawing/2014/main" id="{8ABBFF71-9B84-4FCE-A966-44AF409F3584}"/>
              </a:ext>
            </a:extLst>
          </p:cNvPr>
          <p:cNvGraphicFramePr>
            <a:graphicFrameLocks noGrp="1"/>
          </p:cNvGraphicFramePr>
          <p:nvPr>
            <p:ph idx="1"/>
            <p:extLst>
              <p:ext uri="{D42A27DB-BD31-4B8C-83A1-F6EECF244321}">
                <p14:modId xmlns:p14="http://schemas.microsoft.com/office/powerpoint/2010/main" val="6608643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157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39946-9F97-4A73-BB06-CB03884E8BE6}"/>
              </a:ext>
            </a:extLst>
          </p:cNvPr>
          <p:cNvSpPr>
            <a:spLocks noGrp="1"/>
          </p:cNvSpPr>
          <p:nvPr>
            <p:ph type="title"/>
          </p:nvPr>
        </p:nvSpPr>
        <p:spPr>
          <a:xfrm>
            <a:off x="439858" y="1683756"/>
            <a:ext cx="2336449" cy="2396359"/>
          </a:xfrm>
        </p:spPr>
        <p:txBody>
          <a:bodyPr anchor="b">
            <a:normAutofit/>
          </a:bodyPr>
          <a:lstStyle/>
          <a:p>
            <a:pPr algn="r"/>
            <a:r>
              <a:rPr lang="en-CA" sz="3500" b="1">
                <a:solidFill>
                  <a:srgbClr val="FFFFFF"/>
                </a:solidFill>
              </a:rPr>
              <a:t>Home Security and Fraud Prevention</a:t>
            </a:r>
            <a:endParaRPr lang="en-CA" sz="3500">
              <a:solidFill>
                <a:srgbClr val="FFFFFF"/>
              </a:solidFill>
            </a:endParaRPr>
          </a:p>
        </p:txBody>
      </p:sp>
      <p:sp>
        <p:nvSpPr>
          <p:cNvPr id="4" name="Footer Placeholder 3">
            <a:extLst>
              <a:ext uri="{FF2B5EF4-FFF2-40B4-BE49-F238E27FC236}">
                <a16:creationId xmlns:a16="http://schemas.microsoft.com/office/drawing/2014/main" id="{66FDEFB5-A6F9-4B2F-BF83-1E3F25C15E33}"/>
              </a:ext>
            </a:extLst>
          </p:cNvPr>
          <p:cNvSpPr>
            <a:spLocks noGrp="1"/>
          </p:cNvSpPr>
          <p:nvPr>
            <p:ph type="ftr" sz="quarter" idx="11"/>
          </p:nvPr>
        </p:nvSpPr>
        <p:spPr>
          <a:xfrm rot="5400000">
            <a:off x="-1371600" y="1984248"/>
            <a:ext cx="3086100" cy="365125"/>
          </a:xfrm>
        </p:spPr>
        <p:txBody>
          <a:bodyPr>
            <a:normAutofit/>
          </a:bodyPr>
          <a:lstStyle/>
          <a:p>
            <a:pPr algn="l">
              <a:spcAft>
                <a:spcPts val="600"/>
              </a:spcAft>
              <a:defRPr/>
            </a:pPr>
            <a:r>
              <a:rPr lang="en-US" sz="1000">
                <a:solidFill>
                  <a:srgbClr val="FFFFFF"/>
                </a:solidFill>
              </a:rPr>
              <a:t>Civic Hospital Neighbourhood Association</a:t>
            </a:r>
          </a:p>
        </p:txBody>
      </p:sp>
      <p:graphicFrame>
        <p:nvGraphicFramePr>
          <p:cNvPr id="6" name="Content Placeholder 2">
            <a:extLst>
              <a:ext uri="{FF2B5EF4-FFF2-40B4-BE49-F238E27FC236}">
                <a16:creationId xmlns:a16="http://schemas.microsoft.com/office/drawing/2014/main" id="{7D8EC321-4EB5-4709-B602-E708EEB4C14F}"/>
              </a:ext>
            </a:extLst>
          </p:cNvPr>
          <p:cNvGraphicFramePr>
            <a:graphicFrameLocks noGrp="1"/>
          </p:cNvGraphicFramePr>
          <p:nvPr>
            <p:ph idx="1"/>
            <p:extLst>
              <p:ext uri="{D42A27DB-BD31-4B8C-83A1-F6EECF244321}">
                <p14:modId xmlns:p14="http://schemas.microsoft.com/office/powerpoint/2010/main" val="401534637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01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39946-9F97-4A73-BB06-CB03884E8BE6}"/>
              </a:ext>
            </a:extLst>
          </p:cNvPr>
          <p:cNvSpPr>
            <a:spLocks noGrp="1"/>
          </p:cNvSpPr>
          <p:nvPr>
            <p:ph type="title"/>
          </p:nvPr>
        </p:nvSpPr>
        <p:spPr>
          <a:xfrm>
            <a:off x="439858" y="1683756"/>
            <a:ext cx="2336449" cy="2396359"/>
          </a:xfrm>
        </p:spPr>
        <p:txBody>
          <a:bodyPr anchor="b">
            <a:normAutofit/>
          </a:bodyPr>
          <a:lstStyle/>
          <a:p>
            <a:pPr algn="r"/>
            <a:r>
              <a:rPr lang="en-CA" sz="3500" b="1" dirty="0">
                <a:solidFill>
                  <a:srgbClr val="FFFFFF"/>
                </a:solidFill>
              </a:rPr>
              <a:t>Home Security and Fraud Prevention</a:t>
            </a:r>
          </a:p>
        </p:txBody>
      </p:sp>
      <p:sp>
        <p:nvSpPr>
          <p:cNvPr id="4" name="Footer Placeholder 3">
            <a:extLst>
              <a:ext uri="{FF2B5EF4-FFF2-40B4-BE49-F238E27FC236}">
                <a16:creationId xmlns:a16="http://schemas.microsoft.com/office/drawing/2014/main" id="{66FDEFB5-A6F9-4B2F-BF83-1E3F25C15E33}"/>
              </a:ext>
            </a:extLst>
          </p:cNvPr>
          <p:cNvSpPr>
            <a:spLocks noGrp="1"/>
          </p:cNvSpPr>
          <p:nvPr>
            <p:ph type="ftr" sz="quarter" idx="11"/>
          </p:nvPr>
        </p:nvSpPr>
        <p:spPr>
          <a:xfrm rot="5400000">
            <a:off x="-1371600" y="1984248"/>
            <a:ext cx="3086100" cy="365125"/>
          </a:xfrm>
        </p:spPr>
        <p:txBody>
          <a:bodyPr>
            <a:normAutofit/>
          </a:bodyPr>
          <a:lstStyle/>
          <a:p>
            <a:pPr algn="l">
              <a:spcAft>
                <a:spcPts val="600"/>
              </a:spcAft>
              <a:defRPr/>
            </a:pPr>
            <a:r>
              <a:rPr lang="en-US" sz="1000">
                <a:solidFill>
                  <a:srgbClr val="FFFFFF"/>
                </a:solidFill>
              </a:rPr>
              <a:t>Civic Hospital Neighbourhood Association</a:t>
            </a:r>
          </a:p>
        </p:txBody>
      </p:sp>
      <p:graphicFrame>
        <p:nvGraphicFramePr>
          <p:cNvPr id="13" name="Content Placeholder 2">
            <a:extLst>
              <a:ext uri="{FF2B5EF4-FFF2-40B4-BE49-F238E27FC236}">
                <a16:creationId xmlns:a16="http://schemas.microsoft.com/office/drawing/2014/main" id="{D9A69EDF-7E7B-4B60-8CA7-D62FC34BFF00}"/>
              </a:ext>
            </a:extLst>
          </p:cNvPr>
          <p:cNvGraphicFramePr>
            <a:graphicFrameLocks noGrp="1"/>
          </p:cNvGraphicFramePr>
          <p:nvPr>
            <p:ph idx="1"/>
            <p:extLst>
              <p:ext uri="{D42A27DB-BD31-4B8C-83A1-F6EECF244321}">
                <p14:modId xmlns:p14="http://schemas.microsoft.com/office/powerpoint/2010/main" val="281832819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904467"/>
      </p:ext>
    </p:extLst>
  </p:cSld>
  <p:clrMapOvr>
    <a:masterClrMapping/>
  </p:clrMapOvr>
</p:sld>
</file>

<file path=ppt/theme/theme1.xml><?xml version="1.0" encoding="utf-8"?>
<a:theme xmlns:a="http://schemas.openxmlformats.org/drawingml/2006/main" name="(Default) Titl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2349</TotalTime>
  <Words>1574</Words>
  <Application>Microsoft Office PowerPoint</Application>
  <PresentationFormat>On-screen Show (4:3)</PresentationFormat>
  <Paragraphs>213</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sans-serif</vt:lpstr>
      <vt:lpstr>Calibri</vt:lpstr>
      <vt:lpstr>Calibri  </vt:lpstr>
      <vt:lpstr>Calibri   </vt:lpstr>
      <vt:lpstr>Calibri Light</vt:lpstr>
      <vt:lpstr>Roboto</vt:lpstr>
      <vt:lpstr>Times New Roman</vt:lpstr>
      <vt:lpstr>(Default) Title Master</vt:lpstr>
      <vt:lpstr>PowerPoint Presentation</vt:lpstr>
      <vt:lpstr>CHNA Agenda</vt:lpstr>
      <vt:lpstr>Ottawa Centre Update  MP Yasir Naqvi</vt:lpstr>
      <vt:lpstr>2022 CHNA Election  -Peter Eady</vt:lpstr>
      <vt:lpstr>2022 CHNA Board Election</vt:lpstr>
      <vt:lpstr>History and Heritage’s Andy Billingsley  -Matt Lemay</vt:lpstr>
      <vt:lpstr>Membership – Susan Chell</vt:lpstr>
      <vt:lpstr>Home Security and Fraud Prevention</vt:lpstr>
      <vt:lpstr>Home Security and Fraud Prevention</vt:lpstr>
      <vt:lpstr>Finance  – Julie Westall</vt:lpstr>
      <vt:lpstr>Ottawa Centre Update  MPP Joel Harden</vt:lpstr>
      <vt:lpstr>Planning and Development </vt:lpstr>
      <vt:lpstr>P&amp;D – 3 Key Areas of Focus</vt:lpstr>
      <vt:lpstr>P&amp;D – 3 Key Areas of Focus</vt:lpstr>
      <vt:lpstr>P&amp;D - 3 Key Areas of Focus</vt:lpstr>
      <vt:lpstr>P&amp;D - 1081 Carling Subcommittee </vt:lpstr>
      <vt:lpstr>1081 Carling Subcommittee </vt:lpstr>
      <vt:lpstr> </vt:lpstr>
      <vt:lpstr>New Civic Site Plan – CHNA Response </vt:lpstr>
      <vt:lpstr>New Civic Site Plan – CHNA Conditions </vt:lpstr>
      <vt:lpstr>New Civic Site Plan – CHNA Conditions </vt:lpstr>
      <vt:lpstr>New Civic Site Plan – A few CHNA ‘wins’</vt:lpstr>
      <vt:lpstr>New Civic Site Plan – A few CHNA ‘wins’</vt:lpstr>
      <vt:lpstr>Fun Draw – Participate to Win!</vt:lpstr>
      <vt:lpstr>Kitchissippi Update  Councillor Jeff Leiper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Wright</dc:creator>
  <cp:lastModifiedBy>Karen Wright</cp:lastModifiedBy>
  <cp:revision>46</cp:revision>
  <cp:lastPrinted>2021-11-10T22:23:47Z</cp:lastPrinted>
  <dcterms:created xsi:type="dcterms:W3CDTF">2019-11-13T16:41:46Z</dcterms:created>
  <dcterms:modified xsi:type="dcterms:W3CDTF">2021-11-10T23:42:23Z</dcterms:modified>
</cp:coreProperties>
</file>