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3" r:id="rId1"/>
  </p:sldMasterIdLst>
  <p:notesMasterIdLst>
    <p:notesMasterId r:id="rId55"/>
  </p:notesMasterIdLst>
  <p:sldIdLst>
    <p:sldId id="256" r:id="rId2"/>
    <p:sldId id="258" r:id="rId3"/>
    <p:sldId id="261" r:id="rId4"/>
    <p:sldId id="288" r:id="rId5"/>
    <p:sldId id="302" r:id="rId6"/>
    <p:sldId id="287" r:id="rId7"/>
    <p:sldId id="303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304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10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305" r:id="rId38"/>
    <p:sldId id="315" r:id="rId39"/>
    <p:sldId id="306" r:id="rId40"/>
    <p:sldId id="323" r:id="rId41"/>
    <p:sldId id="324" r:id="rId42"/>
    <p:sldId id="325" r:id="rId43"/>
    <p:sldId id="307" r:id="rId44"/>
    <p:sldId id="275" r:id="rId45"/>
    <p:sldId id="313" r:id="rId46"/>
    <p:sldId id="276" r:id="rId47"/>
    <p:sldId id="314" r:id="rId48"/>
    <p:sldId id="273" r:id="rId49"/>
    <p:sldId id="274" r:id="rId50"/>
    <p:sldId id="309" r:id="rId51"/>
    <p:sldId id="290" r:id="rId52"/>
    <p:sldId id="291" r:id="rId53"/>
    <p:sldId id="289" r:id="rId5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565" autoAdjust="0"/>
  </p:normalViewPr>
  <p:slideViewPr>
    <p:cSldViewPr snapToGrid="0" snapToObjects="1">
      <p:cViewPr varScale="1">
        <p:scale>
          <a:sx n="100" d="100"/>
          <a:sy n="100" d="100"/>
        </p:scale>
        <p:origin x="93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E86EBA-B907-472A-A333-313B91BEDEE7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02F14-D918-4D68-AD5B-EC9226819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78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57E99A-C88F-4E31-908A-4771DB945B1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76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Times New Roman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503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Times New Roman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6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Times New Roman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734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72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02F14-D918-4D68-AD5B-EC9226819F9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644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02F14-D918-4D68-AD5B-EC9226819F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14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57E99A-C88F-4E31-908A-4771DB945B1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865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89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Times New Roman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710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solidFill>
                <a:srgbClr val="003D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163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Times New Roman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909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Times New Roman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396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Times New Roman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470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ivicLettersHomePage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54950" y="6286500"/>
            <a:ext cx="83185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F716E-3384-4D8B-9273-FFFA1E72B279}" type="datetimeFigureOut">
              <a:rPr lang="en-US"/>
              <a:pPr>
                <a:defRPr/>
              </a:pPr>
              <a:t>6/1/2015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Civic Hospital </a:t>
            </a:r>
            <a:r>
              <a:rPr lang="en-US" err="1"/>
              <a:t>Neighbourhood</a:t>
            </a:r>
            <a:r>
              <a:rPr lang="en-US"/>
              <a:t> Association 2013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CD3B8-EBD0-40D2-A199-342F50D624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BC4A6-9318-4F0B-96F1-F2250DCA6831}" type="datetimeFigureOut">
              <a:rPr lang="en-US"/>
              <a:pPr>
                <a:defRPr/>
              </a:pPr>
              <a:t>6/1/2015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Civic Hospital </a:t>
            </a:r>
            <a:r>
              <a:rPr lang="en-US" err="1"/>
              <a:t>Neighbourhood</a:t>
            </a:r>
            <a:r>
              <a:rPr lang="en-US"/>
              <a:t> Association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989D7-03A4-4CE7-83F1-24EFC5E83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ivicLettersHomePage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54950" y="6286500"/>
            <a:ext cx="83185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39448-EE2A-4324-BABE-B56912DBCEB4}" type="datetimeFigureOut">
              <a:rPr lang="en-US"/>
              <a:pPr>
                <a:defRPr/>
              </a:pPr>
              <a:t>6/1/2015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Civic Hospital </a:t>
            </a:r>
            <a:r>
              <a:rPr lang="en-US" err="1"/>
              <a:t>Neighbourhood</a:t>
            </a:r>
            <a:r>
              <a:rPr lang="en-US"/>
              <a:t> Association 2013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123B6-F526-40D3-A70A-BD2E083B18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31060-AF76-44A1-8440-FC8E79FC4D80}" type="datetimeFigureOut">
              <a:rPr lang="en-US"/>
              <a:pPr>
                <a:defRPr/>
              </a:pPr>
              <a:t>6/1/2015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Civic Hospital </a:t>
            </a:r>
            <a:r>
              <a:rPr lang="en-US" err="1"/>
              <a:t>Neighbourhood</a:t>
            </a:r>
            <a:r>
              <a:rPr lang="en-US"/>
              <a:t> Association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B9059-DA47-4AAD-ABEC-2A9020E3A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7C349-DFB3-4012-A649-27F0C9BE851A}" type="datetimeFigureOut">
              <a:rPr lang="en-US"/>
              <a:pPr>
                <a:defRPr/>
              </a:pPr>
              <a:t>6/1/2015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Civic Hospital </a:t>
            </a:r>
            <a:r>
              <a:rPr lang="en-US" err="1"/>
              <a:t>Neighbourhood</a:t>
            </a:r>
            <a:r>
              <a:rPr lang="en-US"/>
              <a:t> Association 2013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60BF6-87D8-4338-BC0C-ED363C232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B87F3-4110-4B56-B6DE-70941F0E8C25}" type="datetimeFigureOut">
              <a:rPr lang="en-US"/>
              <a:pPr>
                <a:defRPr/>
              </a:pPr>
              <a:t>6/1/2015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Civic Hospital </a:t>
            </a:r>
            <a:r>
              <a:rPr lang="en-US" err="1"/>
              <a:t>Neighbourhood</a:t>
            </a:r>
            <a:r>
              <a:rPr lang="en-US"/>
              <a:t> Association 2013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D353F-155B-4C02-B6F0-253A617BEB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5DE23-6EEF-4D7A-9E3F-CB9E02B01589}" type="datetimeFigureOut">
              <a:rPr lang="en-US"/>
              <a:pPr>
                <a:defRPr/>
              </a:pPr>
              <a:t>6/1/2015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Civic Hospital </a:t>
            </a:r>
            <a:r>
              <a:rPr lang="en-US" err="1"/>
              <a:t>Neighbourhood</a:t>
            </a:r>
            <a:r>
              <a:rPr lang="en-US"/>
              <a:t> Association 2013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7E8F0-25F9-454C-9E71-A77A6BE8E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EEE73-B178-4351-A5BF-C8DE3AA508EF}" type="datetimeFigureOut">
              <a:rPr lang="en-US"/>
              <a:pPr>
                <a:defRPr/>
              </a:pPr>
              <a:t>6/1/2015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Civic Hospital </a:t>
            </a:r>
            <a:r>
              <a:rPr lang="en-US" err="1"/>
              <a:t>Neighbourhood</a:t>
            </a:r>
            <a:r>
              <a:rPr lang="en-US"/>
              <a:t> Association 2013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A7F11-1F9F-4529-96E5-87AC1E378B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43D8B-9336-4E7E-92AB-A8D2E7DCDD1E}" type="datetimeFigureOut">
              <a:rPr lang="en-US"/>
              <a:pPr>
                <a:defRPr/>
              </a:pPr>
              <a:t>6/1/2015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Civic Hospital </a:t>
            </a:r>
            <a:r>
              <a:rPr lang="en-US" err="1"/>
              <a:t>Neighbourhood</a:t>
            </a:r>
            <a:r>
              <a:rPr lang="en-US"/>
              <a:t> Association 2013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2305D-F51B-4153-8E12-C802ACBA2C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42D29-5807-480F-B2A9-075BA459E756}" type="datetimeFigureOut">
              <a:rPr lang="en-US"/>
              <a:pPr>
                <a:defRPr/>
              </a:pPr>
              <a:t>6/1/2015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Civic Hospital </a:t>
            </a:r>
            <a:r>
              <a:rPr lang="en-US" err="1"/>
              <a:t>Neighbourhood</a:t>
            </a:r>
            <a:r>
              <a:rPr lang="en-US"/>
              <a:t> Association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0D59A-3513-4834-AE74-7C795A461D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ivicLettersHomePage.jpg"/>
          <p:cNvPicPr>
            <a:picLocks noChangeAspect="1"/>
          </p:cNvPicPr>
          <p:nvPr userDrawn="1"/>
        </p:nvPicPr>
        <p:blipFill>
          <a:blip r:embed="rId12">
            <a:alphaModFix amt="8000"/>
            <a:duotone>
              <a:prstClr val="black"/>
              <a:srgbClr val="D9C3A5">
                <a:tint val="50000"/>
                <a:satMod val="180000"/>
              </a:srgbClr>
            </a:duotone>
            <a:extLst/>
          </a:blip>
          <a:stretch>
            <a:fillRect/>
          </a:stretch>
        </p:blipFill>
        <p:spPr>
          <a:xfrm>
            <a:off x="-398242" y="99882"/>
            <a:ext cx="11453493" cy="6858000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3E95CB2-6DB9-41DC-9301-63B3DE3364A8}" type="datetimeFigureOut">
              <a:rPr lang="en-US"/>
              <a:pPr>
                <a:defRPr/>
              </a:pPr>
              <a:t>6/1/2015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4325" y="6356350"/>
            <a:ext cx="3360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Civic Hospital </a:t>
            </a:r>
            <a:r>
              <a:rPr lang="en-US" err="1"/>
              <a:t>Neighbourhood</a:t>
            </a:r>
            <a:r>
              <a:rPr lang="en-US"/>
              <a:t> Association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0841C60-B8B3-4C10-992B-68B965D78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7" descr="CivicLettersHomePage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854950" y="6286500"/>
            <a:ext cx="83185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3" r:id="rId3"/>
    <p:sldLayoutId id="2147483762" r:id="rId4"/>
    <p:sldLayoutId id="2147483761" r:id="rId5"/>
    <p:sldLayoutId id="2147483760" r:id="rId6"/>
    <p:sldLayoutId id="2147483759" r:id="rId7"/>
    <p:sldLayoutId id="2147483758" r:id="rId8"/>
    <p:sldLayoutId id="2147483757" r:id="rId9"/>
    <p:sldLayoutId id="2147483756" r:id="rId10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72" charset="-128"/>
          <a:cs typeface="ＭＳ Ｐゴシック" pitchFamily="-72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72" charset="-128"/>
          <a:cs typeface="ＭＳ Ｐゴシック" pitchFamily="-72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72" charset="-128"/>
          <a:cs typeface="ＭＳ Ｐゴシック" pitchFamily="-72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72" charset="-128"/>
          <a:cs typeface="ＭＳ Ｐゴシック" pitchFamily="-72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72" charset="-128"/>
          <a:cs typeface="ＭＳ Ｐゴシック" pitchFamily="-72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F79646"/>
        </a:buClr>
        <a:buFont typeface="Arial" pitchFamily="-72" charset="0"/>
        <a:buChar char="•"/>
        <a:defRPr sz="3200" kern="12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-72" charset="0"/>
        <a:buChar char="–"/>
        <a:defRPr sz="28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Font typeface="Arial" pitchFamily="-72" charset="0"/>
        <a:buChar char="•"/>
        <a:defRPr sz="24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FE939"/>
        </a:buClr>
        <a:buFont typeface="Arial" pitchFamily="-72" charset="0"/>
        <a:buChar char="–"/>
        <a:defRPr sz="20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72" charset="0"/>
        <a:buChar char="»"/>
        <a:defRPr sz="20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naottawa.ca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twitter.com/chnaottawa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plandev@chnaottawa.ca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jpg"/><Relationship Id="rId9" Type="http://schemas.openxmlformats.org/officeDocument/2006/relationships/image" Target="../media/image13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3" descr="CivicLettersHomePa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0029" y="457200"/>
            <a:ext cx="5526314" cy="289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Subtitle 2"/>
          <p:cNvSpPr>
            <a:spLocks noGrp="1"/>
          </p:cNvSpPr>
          <p:nvPr>
            <p:ph type="subTitle" idx="1"/>
          </p:nvPr>
        </p:nvSpPr>
        <p:spPr>
          <a:xfrm>
            <a:off x="806450" y="3536950"/>
            <a:ext cx="7594600" cy="1752600"/>
          </a:xfrm>
        </p:spPr>
        <p:txBody>
          <a:bodyPr/>
          <a:lstStyle/>
          <a:p>
            <a:pPr eaLnBrk="1" hangingPunct="1"/>
            <a:r>
              <a:rPr lang="en-CA" b="1" dirty="0" smtClean="0">
                <a:solidFill>
                  <a:schemeClr val="tx1"/>
                </a:solidFill>
              </a:rPr>
              <a:t>Civic Hospital Neighbourhood Association Spring General Meeting - May 27, 2015</a:t>
            </a:r>
          </a:p>
          <a:p>
            <a:pPr eaLnBrk="1" hangingPunct="1"/>
            <a:r>
              <a:rPr lang="en-US" sz="2400" b="1" dirty="0" smtClean="0">
                <a:solidFill>
                  <a:schemeClr val="tx1"/>
                </a:solidFill>
                <a:hlinkClick r:id="rId3"/>
              </a:rPr>
              <a:t>www.chnaottawa.ca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</a:p>
          <a:p>
            <a:pPr eaLnBrk="1" hangingPunct="1"/>
            <a:r>
              <a:rPr lang="en-US" sz="2400" dirty="0" smtClean="0">
                <a:hlinkClick r:id="rId4"/>
              </a:rPr>
              <a:t>@</a:t>
            </a:r>
            <a:r>
              <a:rPr lang="en-US" sz="2400" b="1" dirty="0" err="1">
                <a:hlinkClick r:id="rId4"/>
              </a:rPr>
              <a:t>CHNAottawa</a:t>
            </a:r>
            <a:r>
              <a:rPr lang="en-US" sz="2400" dirty="0"/>
              <a:t> </a:t>
            </a:r>
            <a:endParaRPr lang="en-US" sz="2400" dirty="0" smtClean="0"/>
          </a:p>
          <a:p>
            <a:pPr eaLnBrk="1" hangingPunct="1"/>
            <a:r>
              <a:rPr lang="en-US" sz="2400" i="1" dirty="0"/>
              <a:t>www.</a:t>
            </a:r>
            <a:r>
              <a:rPr lang="en-US" sz="2400" b="1" i="1" dirty="0"/>
              <a:t>facebook</a:t>
            </a:r>
            <a:r>
              <a:rPr lang="en-US" sz="2400" i="1" dirty="0"/>
              <a:t>.com/</a:t>
            </a:r>
            <a:r>
              <a:rPr lang="en-US" sz="2400" b="1" i="1" dirty="0"/>
              <a:t>chnaottawa</a:t>
            </a:r>
            <a:endParaRPr lang="en-US" sz="2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smtClean="0"/>
              <a:t>P &amp; D (Liaison)</a:t>
            </a:r>
            <a:endParaRPr lang="en-US" smtClean="0"/>
          </a:p>
        </p:txBody>
      </p:sp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3411538" y="26892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1507" name="Picture 4" descr="Queen Juliana Firework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990850"/>
            <a:ext cx="33972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457200" y="5005388"/>
            <a:ext cx="321310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i="1">
                <a:solidFill>
                  <a:schemeClr val="accent2"/>
                </a:solidFill>
                <a:latin typeface="Times" pitchFamily="-72" charset="0"/>
              </a:rPr>
              <a:t>Canada Day fireworks get go-ahead for Queen Juliana Park</a:t>
            </a:r>
          </a:p>
          <a:p>
            <a:r>
              <a:rPr lang="en-US" sz="1300" i="1">
                <a:solidFill>
                  <a:schemeClr val="accent2"/>
                </a:solidFill>
                <a:latin typeface="Times" pitchFamily="-72" charset="0"/>
              </a:rPr>
              <a:t>NECO COCKBURN, THE OTTAWA CITIZEN</a:t>
            </a:r>
            <a:r>
              <a:rPr lang="en-US" sz="1300" i="1">
                <a:solidFill>
                  <a:schemeClr val="accent2"/>
                </a:solidFill>
                <a:latin typeface="Helvetica Neue" pitchFamily="-72" charset="0"/>
              </a:rPr>
              <a:t>  06.29.2012</a:t>
            </a:r>
          </a:p>
        </p:txBody>
      </p:sp>
      <p:pic>
        <p:nvPicPr>
          <p:cNvPr id="21509" name="Picture 6" descr="Queen Juliana propos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95688" y="2405063"/>
            <a:ext cx="4111625" cy="365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641350" y="1666875"/>
            <a:ext cx="748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tx2"/>
                </a:solidFill>
              </a:rPr>
              <a:t>Queen Juliana Park: </a:t>
            </a:r>
            <a:r>
              <a:rPr lang="en-US">
                <a:solidFill>
                  <a:schemeClr val="tx2"/>
                </a:solidFill>
              </a:rPr>
              <a:t>Cut-through road a dead-end!!!</a:t>
            </a:r>
          </a:p>
        </p:txBody>
      </p:sp>
    </p:spTree>
    <p:extLst>
      <p:ext uri="{BB962C8B-B14F-4D97-AF65-F5344CB8AC3E}">
        <p14:creationId xmlns:p14="http://schemas.microsoft.com/office/powerpoint/2010/main" val="2303243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smtClean="0"/>
              <a:t>P &amp; D (Consultations &amp; Submissions) </a:t>
            </a:r>
            <a:endParaRPr lang="en-US" smtClean="0"/>
          </a:p>
        </p:txBody>
      </p:sp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949325" y="1535113"/>
            <a:ext cx="729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2944813" y="2265363"/>
            <a:ext cx="3989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1270000" y="1766888"/>
            <a:ext cx="6978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1101725" y="1766888"/>
            <a:ext cx="7146925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30000"/>
              </a:spcBef>
            </a:pPr>
            <a:r>
              <a:rPr lang="en-US" sz="2000" b="1" i="1">
                <a:solidFill>
                  <a:schemeClr val="tx2"/>
                </a:solidFill>
              </a:rPr>
              <a:t>Draft CHNA </a:t>
            </a:r>
            <a:r>
              <a:rPr lang="en-US" sz="2000" b="1" i="1">
                <a:solidFill>
                  <a:schemeClr val="tx2"/>
                </a:solidFill>
                <a:latin typeface="Abadi MT Condensed Extra Bold" pitchFamily="-72" charset="0"/>
              </a:rPr>
              <a:t>S</a:t>
            </a:r>
            <a:r>
              <a:rPr lang="en-US" sz="2000" b="1" i="1">
                <a:solidFill>
                  <a:schemeClr val="tx2"/>
                </a:solidFill>
              </a:rPr>
              <a:t>ubmission on the Rehabilitation of Ottawa Queensway Mid-Town Bridges - March 2015 </a:t>
            </a:r>
            <a:r>
              <a:rPr lang="en-US" sz="1600" b="1" i="1">
                <a:solidFill>
                  <a:schemeClr val="tx2"/>
                </a:solidFill>
              </a:rPr>
              <a:t>(</a:t>
            </a:r>
            <a:r>
              <a:rPr lang="en-US" sz="1600" i="1">
                <a:solidFill>
                  <a:schemeClr val="tx2"/>
                </a:solidFill>
                <a:latin typeface="Tahoma" pitchFamily="-72" charset="0"/>
              </a:rPr>
              <a:t>If you have any comments or input which you would like to see incorporated into this submission, please send them to kathyltk [at] gmail.com by end of day, Wednesday, March 11, 2015.) </a:t>
            </a:r>
            <a:r>
              <a:rPr lang="en-US" sz="1600">
                <a:solidFill>
                  <a:schemeClr val="tx2"/>
                </a:solidFill>
                <a:latin typeface="Tahoma" pitchFamily="-72" charset="0"/>
              </a:rPr>
              <a:t>[Sent to Ministry of Transportation March 13]</a:t>
            </a:r>
            <a:endParaRPr lang="en-US" b="1">
              <a:solidFill>
                <a:srgbClr val="2A61B3"/>
              </a:solidFill>
            </a:endParaRPr>
          </a:p>
          <a:p>
            <a:pPr>
              <a:spcBef>
                <a:spcPct val="30000"/>
              </a:spcBef>
            </a:pPr>
            <a:endParaRPr lang="en-US" i="1">
              <a:solidFill>
                <a:srgbClr val="2A61B3"/>
              </a:solidFill>
              <a:latin typeface="Calibri Bold" pitchFamily="-72" charset="0"/>
            </a:endParaRPr>
          </a:p>
          <a:p>
            <a:pPr>
              <a:spcBef>
                <a:spcPct val="30000"/>
              </a:spcBef>
            </a:pPr>
            <a:endParaRPr lang="en-US" i="1">
              <a:solidFill>
                <a:srgbClr val="2A61B3"/>
              </a:solidFill>
              <a:latin typeface="Calibri Bold" pitchFamily="-72" charset="0"/>
            </a:endParaRPr>
          </a:p>
          <a:p>
            <a:pPr>
              <a:spcBef>
                <a:spcPct val="30000"/>
              </a:spcBef>
            </a:pPr>
            <a:endParaRPr lang="en-US" i="1">
              <a:solidFill>
                <a:srgbClr val="2A61B3"/>
              </a:solidFill>
              <a:latin typeface="Calibri Bold" pitchFamily="-72" charset="0"/>
            </a:endParaRPr>
          </a:p>
          <a:p>
            <a:pPr>
              <a:spcBef>
                <a:spcPct val="30000"/>
              </a:spcBef>
            </a:pPr>
            <a:endParaRPr lang="en-US" i="1">
              <a:solidFill>
                <a:srgbClr val="2A61B3"/>
              </a:solidFill>
              <a:latin typeface="Calibri Bold" pitchFamily="-72" charset="0"/>
            </a:endParaRPr>
          </a:p>
          <a:p>
            <a:pPr>
              <a:spcBef>
                <a:spcPct val="30000"/>
              </a:spcBef>
            </a:pPr>
            <a:endParaRPr lang="en-US" i="1">
              <a:solidFill>
                <a:srgbClr val="2A61B3"/>
              </a:solidFill>
              <a:latin typeface="Calibri Bold" pitchFamily="-72" charset="0"/>
            </a:endParaRPr>
          </a:p>
          <a:p>
            <a:pPr>
              <a:spcBef>
                <a:spcPct val="30000"/>
              </a:spcBef>
            </a:pPr>
            <a:endParaRPr lang="en-US" i="1">
              <a:solidFill>
                <a:srgbClr val="2A61B3"/>
              </a:solidFill>
              <a:latin typeface="Calibri Bold" pitchFamily="-72" charset="0"/>
            </a:endParaRPr>
          </a:p>
        </p:txBody>
      </p:sp>
      <p:pic>
        <p:nvPicPr>
          <p:cNvPr id="23558" name="Picture 7" descr="underpa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0925" y="4205288"/>
            <a:ext cx="2262188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8" descr="underpass images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6888" y="3548063"/>
            <a:ext cx="2846387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3259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smtClean="0"/>
              <a:t>P &amp; D (Consultations &amp; Submissions) </a:t>
            </a:r>
            <a:endParaRPr lang="en-US" smtClean="0"/>
          </a:p>
        </p:txBody>
      </p:sp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949325" y="1535113"/>
            <a:ext cx="729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2944813" y="2265363"/>
            <a:ext cx="3989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1270000" y="1766888"/>
            <a:ext cx="6978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605" name="Text Box 7"/>
          <p:cNvSpPr txBox="1">
            <a:spLocks noChangeArrowheads="1"/>
          </p:cNvSpPr>
          <p:nvPr/>
        </p:nvSpPr>
        <p:spPr bwMode="auto">
          <a:xfrm>
            <a:off x="1101725" y="1766888"/>
            <a:ext cx="7146925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30000"/>
              </a:spcBef>
            </a:pPr>
            <a:r>
              <a:rPr lang="en-US" i="1" dirty="0">
                <a:solidFill>
                  <a:schemeClr val="tx2"/>
                </a:solidFill>
                <a:latin typeface="Calibri Bold" pitchFamily="-72" charset="0"/>
              </a:rPr>
              <a:t>Are there too few, too many or just the right number of local shops and services in our neighbourhood? </a:t>
            </a:r>
            <a:r>
              <a:rPr lang="en-US" sz="2000" i="1" dirty="0">
                <a:solidFill>
                  <a:schemeClr val="tx2"/>
                </a:solidFill>
                <a:latin typeface="Baskerville Semibold" pitchFamily="-72" charset="0"/>
              </a:rPr>
              <a:t>(</a:t>
            </a:r>
            <a:r>
              <a:rPr lang="en-US" sz="1600" i="1" dirty="0">
                <a:solidFill>
                  <a:schemeClr val="tx2"/>
                </a:solidFill>
                <a:latin typeface="Tahoma" pitchFamily="-72" charset="0"/>
              </a:rPr>
              <a:t>The CHNA</a:t>
            </a:r>
            <a:r>
              <a:rPr lang="en-CA" sz="1600" i="1" dirty="0">
                <a:solidFill>
                  <a:schemeClr val="tx2"/>
                </a:solidFill>
                <a:latin typeface="Tahoma" pitchFamily="-72" charset="0"/>
              </a:rPr>
              <a:t> </a:t>
            </a:r>
            <a:r>
              <a:rPr lang="en-US" sz="1600" i="1" dirty="0">
                <a:solidFill>
                  <a:schemeClr val="tx2"/>
                </a:solidFill>
                <a:latin typeface="Tahoma" pitchFamily="-72" charset="0"/>
              </a:rPr>
              <a:t>Planning and Development Committee is looking for input from residents until January 27, 2014, so it can submit a CHNA-focused response.) </a:t>
            </a:r>
          </a:p>
          <a:p>
            <a:pPr>
              <a:spcBef>
                <a:spcPct val="30000"/>
              </a:spcBef>
            </a:pPr>
            <a:r>
              <a:rPr lang="en-US" sz="1600" u="sng" dirty="0">
                <a:solidFill>
                  <a:schemeClr val="tx2"/>
                </a:solidFill>
                <a:latin typeface="Tahoma" pitchFamily="-72" charset="0"/>
              </a:rPr>
              <a:t>[</a:t>
            </a:r>
            <a:r>
              <a:rPr lang="en-US" sz="1600" dirty="0">
                <a:solidFill>
                  <a:schemeClr val="tx2"/>
                </a:solidFill>
                <a:latin typeface="Tahoma" pitchFamily="-72" charset="0"/>
              </a:rPr>
              <a:t>Second submission sent to City of Ottawa Feb 6, 2015]</a:t>
            </a:r>
          </a:p>
          <a:p>
            <a:pPr>
              <a:spcBef>
                <a:spcPct val="30000"/>
              </a:spcBef>
            </a:pPr>
            <a:endParaRPr lang="en-US" sz="1600" dirty="0">
              <a:solidFill>
                <a:schemeClr val="tx2"/>
              </a:solidFill>
              <a:latin typeface="Tahoma" pitchFamily="-72" charset="0"/>
            </a:endParaRPr>
          </a:p>
          <a:p>
            <a:pPr>
              <a:spcBef>
                <a:spcPct val="30000"/>
              </a:spcBef>
            </a:pPr>
            <a:endParaRPr lang="en-US" sz="1600" u="sng" dirty="0">
              <a:solidFill>
                <a:schemeClr val="folHlink"/>
              </a:solidFill>
            </a:endParaRPr>
          </a:p>
          <a:p>
            <a:pPr>
              <a:spcBef>
                <a:spcPct val="30000"/>
              </a:spcBef>
            </a:pPr>
            <a:endParaRPr lang="en-US" dirty="0">
              <a:solidFill>
                <a:srgbClr val="000000"/>
              </a:solidFill>
              <a:latin typeface="Times New Roman" pitchFamily="-72" charset="0"/>
            </a:endParaRPr>
          </a:p>
        </p:txBody>
      </p:sp>
      <p:pic>
        <p:nvPicPr>
          <p:cNvPr id="25606" name="Picture 7" descr="Di_Rienz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4813" y="3606800"/>
            <a:ext cx="2636837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4851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 idx="4294967295"/>
          </p:nvPr>
        </p:nvSpPr>
        <p:spPr>
          <a:xfrm>
            <a:off x="914400" y="392113"/>
            <a:ext cx="8229600" cy="1143000"/>
          </a:xfrm>
        </p:spPr>
        <p:txBody>
          <a:bodyPr/>
          <a:lstStyle/>
          <a:p>
            <a:r>
              <a:rPr lang="en-US" sz="3600" smtClean="0"/>
              <a:t>P &amp; D (Submissions)</a:t>
            </a:r>
            <a:endParaRPr lang="en-US" smtClean="0"/>
          </a:p>
        </p:txBody>
      </p:sp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949325" y="1535113"/>
            <a:ext cx="729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2944813" y="2265363"/>
            <a:ext cx="3989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1270000" y="1766888"/>
            <a:ext cx="6978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1270000" y="1535113"/>
            <a:ext cx="6157913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Times New Roman" pitchFamily="-72" charset="0"/>
              </a:rPr>
              <a:t>Committee of Adjustment Notice of Public Hearing</a:t>
            </a:r>
          </a:p>
          <a:p>
            <a:pPr algn="ctr"/>
            <a:r>
              <a:rPr lang="en-US" b="1">
                <a:latin typeface="Times New Roman" pitchFamily="-72" charset="0"/>
              </a:rPr>
              <a:t>40 Young Street (2A to 2D) Railway Street </a:t>
            </a:r>
            <a:r>
              <a:rPr lang="en-US" sz="1600">
                <a:solidFill>
                  <a:schemeClr val="tx2"/>
                </a:solidFill>
                <a:latin typeface="Tahoma" pitchFamily="-72" charset="0"/>
              </a:rPr>
              <a:t>CHNA Response submitted Nov 3, 2014</a:t>
            </a:r>
            <a:endParaRPr lang="en-US">
              <a:solidFill>
                <a:srgbClr val="000000"/>
              </a:solidFill>
              <a:latin typeface="Times New Roman" pitchFamily="-72" charset="0"/>
            </a:endParaRPr>
          </a:p>
        </p:txBody>
      </p:sp>
      <p:pic>
        <p:nvPicPr>
          <p:cNvPr id="27654" name="Picture 8" descr="Untitled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4613" y="3109913"/>
            <a:ext cx="2673350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9" descr="trees healthy-lung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44813" y="3436938"/>
            <a:ext cx="2578100" cy="2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 Box 10"/>
          <p:cNvSpPr txBox="1">
            <a:spLocks noChangeArrowheads="1"/>
          </p:cNvSpPr>
          <p:nvPr/>
        </p:nvSpPr>
        <p:spPr bwMode="auto">
          <a:xfrm flipH="1">
            <a:off x="1273175" y="3109913"/>
            <a:ext cx="20558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Urban Tree Conservation By-Law</a:t>
            </a:r>
          </a:p>
        </p:txBody>
      </p:sp>
    </p:spTree>
    <p:extLst>
      <p:ext uri="{BB962C8B-B14F-4D97-AF65-F5344CB8AC3E}">
        <p14:creationId xmlns:p14="http://schemas.microsoft.com/office/powerpoint/2010/main" val="82130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smtClean="0"/>
              <a:t>P &amp; D (Ontario Municipal Board hearing) </a:t>
            </a:r>
            <a:endParaRPr lang="en-US" smtClean="0"/>
          </a:p>
        </p:txBody>
      </p:sp>
      <p:sp>
        <p:nvSpPr>
          <p:cNvPr id="29698" name="Text Box 5"/>
          <p:cNvSpPr txBox="1">
            <a:spLocks noChangeArrowheads="1"/>
          </p:cNvSpPr>
          <p:nvPr/>
        </p:nvSpPr>
        <p:spPr bwMode="auto">
          <a:xfrm>
            <a:off x="2944813" y="2265363"/>
            <a:ext cx="3989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1270000" y="1766888"/>
            <a:ext cx="6978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657225" y="1766888"/>
            <a:ext cx="8029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b="1">
              <a:solidFill>
                <a:srgbClr val="2A61B3"/>
              </a:solidFill>
            </a:endParaRPr>
          </a:p>
        </p:txBody>
      </p:sp>
      <p:pic>
        <p:nvPicPr>
          <p:cNvPr id="29701" name="Picture 7" descr="OM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1638" y="2722563"/>
            <a:ext cx="2498725" cy="356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8" descr="hickory lorett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00" y="2224088"/>
            <a:ext cx="4364038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712119" y="116672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libri Bold" pitchFamily="-72" charset="0"/>
              </a:rPr>
              <a:t>CDP- Loretta/Hickory</a:t>
            </a:r>
          </a:p>
          <a:p>
            <a:r>
              <a:rPr lang="en-US" dirty="0" smtClean="0">
                <a:solidFill>
                  <a:schemeClr val="tx2"/>
                </a:solidFill>
                <a:latin typeface="Calibri Bold" pitchFamily="-72" charset="0"/>
              </a:rPr>
              <a:t>OP – Ruskin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049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smtClean="0"/>
              <a:t>P &amp; D (Vision for our Community) </a:t>
            </a:r>
            <a:endParaRPr lang="en-US" smtClean="0"/>
          </a:p>
        </p:txBody>
      </p:sp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949325" y="1535113"/>
            <a:ext cx="729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2944813" y="2265363"/>
            <a:ext cx="3989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1270000" y="1766888"/>
            <a:ext cx="6978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749" name="Text Box 7"/>
          <p:cNvSpPr txBox="1">
            <a:spLocks noChangeArrowheads="1"/>
          </p:cNvSpPr>
          <p:nvPr/>
        </p:nvSpPr>
        <p:spPr bwMode="auto">
          <a:xfrm>
            <a:off x="1101725" y="1766888"/>
            <a:ext cx="7146925" cy="420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lvl="1">
              <a:spcBef>
                <a:spcPct val="30000"/>
              </a:spcBef>
            </a:pPr>
            <a:r>
              <a:rPr lang="en-US">
                <a:latin typeface="Baskerville Semibold" pitchFamily="-72" charset="0"/>
              </a:rPr>
              <a:t>CHNA Planning &amp; Development Committee Draft Strategic Plan</a:t>
            </a:r>
            <a:r>
              <a:rPr lang="en-US" sz="2000">
                <a:latin typeface="Baskerville Semibold" pitchFamily="-72" charset="0"/>
              </a:rPr>
              <a:t> (</a:t>
            </a:r>
            <a:r>
              <a:rPr lang="en-US" sz="1800">
                <a:latin typeface="Tahoma" pitchFamily="-72" charset="0"/>
              </a:rPr>
              <a:t>Contact </a:t>
            </a:r>
            <a:r>
              <a:rPr lang="en-US" sz="1800">
                <a:latin typeface="Tahoma" pitchFamily="-72" charset="0"/>
                <a:hlinkClick r:id="rId3"/>
              </a:rPr>
              <a:t>plandev@chnaottawa.ca</a:t>
            </a:r>
            <a:r>
              <a:rPr lang="en-US" sz="1800">
                <a:latin typeface="Tahoma" pitchFamily="-72" charset="0"/>
              </a:rPr>
              <a:t> if you are interested in helping CHNA develop this vision.)</a:t>
            </a:r>
          </a:p>
          <a:p>
            <a:pPr lvl="1">
              <a:spcBef>
                <a:spcPct val="30000"/>
              </a:spcBef>
            </a:pPr>
            <a:endParaRPr lang="en-US" sz="1800">
              <a:latin typeface="Tahoma" pitchFamily="-72" charset="0"/>
            </a:endParaRPr>
          </a:p>
          <a:p>
            <a:pPr lvl="1">
              <a:spcBef>
                <a:spcPct val="30000"/>
              </a:spcBef>
            </a:pPr>
            <a:r>
              <a:rPr lang="en-US" sz="1800">
                <a:latin typeface="Tahoma" pitchFamily="-72" charset="0"/>
              </a:rPr>
              <a:t>[Open for input]</a:t>
            </a:r>
          </a:p>
          <a:p>
            <a:pPr lvl="1">
              <a:spcBef>
                <a:spcPct val="30000"/>
              </a:spcBef>
            </a:pPr>
            <a:endParaRPr lang="en-US" sz="1800" u="sng">
              <a:solidFill>
                <a:schemeClr val="accent2"/>
              </a:solidFill>
              <a:latin typeface="Tahoma" pitchFamily="-72" charset="0"/>
            </a:endParaRPr>
          </a:p>
          <a:p>
            <a:pPr algn="ctr">
              <a:spcBef>
                <a:spcPct val="30000"/>
              </a:spcBef>
            </a:pPr>
            <a:r>
              <a:rPr lang="en-US">
                <a:solidFill>
                  <a:srgbClr val="000000"/>
                </a:solidFill>
                <a:latin typeface="Times New Roman" pitchFamily="-72" charset="0"/>
              </a:rPr>
              <a:t>“…protecting and enhancing the liveability, sustainability, integrity and heritage of the CH community.”</a:t>
            </a:r>
          </a:p>
          <a:p>
            <a:pPr lvl="1" algn="ctr">
              <a:spcBef>
                <a:spcPct val="30000"/>
              </a:spcBef>
              <a:buFontTx/>
              <a:buChar char="-"/>
            </a:pPr>
            <a:endParaRPr lang="en-US" sz="1800" u="sng">
              <a:solidFill>
                <a:schemeClr val="accent2"/>
              </a:solidFill>
              <a:latin typeface="Tahoma" pitchFamily="-72" charset="0"/>
            </a:endParaRPr>
          </a:p>
          <a:p>
            <a:pPr lvl="1">
              <a:spcBef>
                <a:spcPct val="30000"/>
              </a:spcBef>
            </a:pPr>
            <a:endParaRPr lang="en-US" i="1" u="sng">
              <a:solidFill>
                <a:srgbClr val="2A61B3"/>
              </a:solidFill>
              <a:latin typeface="Calibri Bold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269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sz="3600" smtClean="0"/>
              <a:t>Liveable Bayswater Update</a:t>
            </a:r>
            <a:endParaRPr lang="en-US" smtClean="0"/>
          </a:p>
        </p:txBody>
      </p:sp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2944813" y="2265363"/>
            <a:ext cx="3989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1270000" y="1766888"/>
            <a:ext cx="6978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657225" y="1766888"/>
            <a:ext cx="8029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b="1">
              <a:solidFill>
                <a:srgbClr val="2A61B3"/>
              </a:solidFill>
            </a:endParaRPr>
          </a:p>
        </p:txBody>
      </p:sp>
      <p:pic>
        <p:nvPicPr>
          <p:cNvPr id="33797" name="Picture 6" descr="LBpho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5" y="1766888"/>
            <a:ext cx="2971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4163" y="3387725"/>
            <a:ext cx="3178175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8" descr="notice may 5 l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4425" y="1422400"/>
            <a:ext cx="2506663" cy="490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1792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 idx="4294967295"/>
          </p:nvPr>
        </p:nvSpPr>
        <p:spPr>
          <a:xfrm>
            <a:off x="457200" y="625475"/>
            <a:ext cx="8229600" cy="1503363"/>
          </a:xfrm>
        </p:spPr>
        <p:txBody>
          <a:bodyPr/>
          <a:lstStyle/>
          <a:p>
            <a:pPr algn="ctr"/>
            <a:r>
              <a:rPr lang="en-US" sz="2800" smtClean="0"/>
              <a:t>Planning &amp; Development - Kathy Kennedy</a:t>
            </a:r>
            <a:br>
              <a:rPr lang="en-US" sz="2800" smtClean="0"/>
            </a:br>
            <a:r>
              <a:rPr lang="en-US" sz="2800" i="1" smtClean="0"/>
              <a:t>Questions?</a:t>
            </a:r>
            <a:endParaRPr lang="en-US" smtClean="0"/>
          </a:p>
        </p:txBody>
      </p:sp>
      <p:pic>
        <p:nvPicPr>
          <p:cNvPr id="35842" name="Picture 1028" descr="illustration-of-a-collage-of-words-strategic-planning-version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2913" y="2128838"/>
            <a:ext cx="5716587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8858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CHNA </a:t>
            </a:r>
            <a:br>
              <a:rPr lang="en-US" sz="4000" dirty="0" smtClean="0"/>
            </a:br>
            <a:r>
              <a:rPr lang="en-US" sz="3200" dirty="0" smtClean="0">
                <a:solidFill>
                  <a:srgbClr val="558ED5"/>
                </a:solidFill>
              </a:rPr>
              <a:t>Agenda</a:t>
            </a:r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CA" sz="1800" b="1" dirty="0" smtClean="0"/>
              <a:t>7:00 pm Introduction - </a:t>
            </a:r>
            <a:r>
              <a:rPr lang="en-CA" sz="1800" dirty="0" smtClean="0"/>
              <a:t>Karen Wright, President CHNA</a:t>
            </a:r>
          </a:p>
          <a:p>
            <a:pPr eaLnBrk="1" hangingPunct="1"/>
            <a:r>
              <a:rPr lang="en-CA" altLang="ja-JP" sz="1800" b="1" dirty="0" smtClean="0"/>
              <a:t>7:10 </a:t>
            </a:r>
            <a:r>
              <a:rPr lang="en-CA" altLang="ja-JP" sz="1800" b="1" dirty="0"/>
              <a:t>pm </a:t>
            </a:r>
            <a:r>
              <a:rPr lang="en-CA" altLang="ja-JP" sz="1800" b="1" dirty="0" smtClean="0"/>
              <a:t>Special Guest – </a:t>
            </a:r>
            <a:r>
              <a:rPr lang="en-CA" altLang="ja-JP" sz="1800" dirty="0" smtClean="0"/>
              <a:t>Karen Secord, Coordinator, Parkdale Food Centre </a:t>
            </a:r>
          </a:p>
          <a:p>
            <a:pPr eaLnBrk="1" hangingPunct="1"/>
            <a:r>
              <a:rPr lang="en-CA" sz="1800" b="1" dirty="0" smtClean="0"/>
              <a:t>7:25 pm Key Reports: </a:t>
            </a:r>
          </a:p>
          <a:p>
            <a:pPr lvl="1" eaLnBrk="1" hangingPunct="1"/>
            <a:r>
              <a:rPr lang="en-CA" sz="1600" b="1" dirty="0" smtClean="0"/>
              <a:t>Planning and Development</a:t>
            </a:r>
            <a:r>
              <a:rPr lang="en-CA" sz="1600" dirty="0" smtClean="0"/>
              <a:t> – Kathy Kennedy </a:t>
            </a:r>
          </a:p>
          <a:p>
            <a:pPr lvl="1" eaLnBrk="1" hangingPunct="1"/>
            <a:r>
              <a:rPr lang="en-CA" sz="1600" b="1" dirty="0" smtClean="0"/>
              <a:t>History and Heritage </a:t>
            </a:r>
            <a:r>
              <a:rPr lang="en-CA" sz="1600" dirty="0" smtClean="0"/>
              <a:t>– Andy Billingsley </a:t>
            </a:r>
          </a:p>
          <a:p>
            <a:pPr lvl="1" eaLnBrk="1" hangingPunct="1"/>
            <a:r>
              <a:rPr lang="en-CA" sz="1600" b="1" dirty="0" smtClean="0"/>
              <a:t>Traffic </a:t>
            </a:r>
            <a:r>
              <a:rPr lang="en-CA" sz="1600" dirty="0" smtClean="0"/>
              <a:t>– Luanne Calcutt</a:t>
            </a:r>
          </a:p>
          <a:p>
            <a:pPr lvl="1" eaLnBrk="1" hangingPunct="1"/>
            <a:r>
              <a:rPr lang="en-CA" sz="1600" b="1" dirty="0"/>
              <a:t>Safety </a:t>
            </a:r>
            <a:r>
              <a:rPr lang="en-CA" sz="1600" dirty="0"/>
              <a:t>- </a:t>
            </a:r>
            <a:r>
              <a:rPr lang="en-US" altLang="ja-JP" sz="1600" dirty="0"/>
              <a:t>Shane Quinn, Safety Chair</a:t>
            </a:r>
            <a:r>
              <a:rPr lang="en-CA" sz="1600" dirty="0" smtClean="0"/>
              <a:t> </a:t>
            </a:r>
          </a:p>
          <a:p>
            <a:pPr lvl="1" eaLnBrk="1" hangingPunct="1"/>
            <a:r>
              <a:rPr lang="en-CA" sz="1600" b="1" dirty="0" smtClean="0"/>
              <a:t>Membership</a:t>
            </a:r>
            <a:r>
              <a:rPr lang="en-CA" sz="1600" dirty="0" smtClean="0"/>
              <a:t>- Shelley Mullins</a:t>
            </a:r>
          </a:p>
          <a:p>
            <a:pPr lvl="1" eaLnBrk="1" hangingPunct="1"/>
            <a:r>
              <a:rPr lang="en-CA" sz="1600" b="1" dirty="0" smtClean="0"/>
              <a:t>Communications-</a:t>
            </a:r>
            <a:r>
              <a:rPr lang="en-CA" sz="1600" dirty="0" smtClean="0"/>
              <a:t> Alyson Queen</a:t>
            </a:r>
          </a:p>
          <a:p>
            <a:pPr lvl="1" eaLnBrk="1" hangingPunct="1"/>
            <a:r>
              <a:rPr lang="en-CA" sz="1600" b="1" dirty="0"/>
              <a:t>Constitution  </a:t>
            </a:r>
            <a:r>
              <a:rPr lang="en-CA" sz="1600" dirty="0"/>
              <a:t>– Peter </a:t>
            </a:r>
            <a:r>
              <a:rPr lang="en-CA" sz="1600" dirty="0" smtClean="0"/>
              <a:t>Eady </a:t>
            </a:r>
            <a:endParaRPr lang="en-CA" sz="1600" b="1" dirty="0" smtClean="0"/>
          </a:p>
          <a:p>
            <a:pPr lvl="1" eaLnBrk="1" hangingPunct="1"/>
            <a:r>
              <a:rPr lang="en-CA" sz="1600" b="1" dirty="0" smtClean="0"/>
              <a:t>Treasury</a:t>
            </a:r>
            <a:r>
              <a:rPr lang="en-CA" sz="1600" dirty="0" smtClean="0"/>
              <a:t>– Julie Westall </a:t>
            </a:r>
            <a:endParaRPr lang="en-CA" sz="1600" b="1" dirty="0" smtClean="0"/>
          </a:p>
          <a:p>
            <a:pPr eaLnBrk="1" hangingPunct="1"/>
            <a:r>
              <a:rPr lang="en-CA" altLang="ja-JP" sz="1800" b="1" dirty="0" smtClean="0"/>
              <a:t>8:40 pm Councillor Chat/Q&amp;A - </a:t>
            </a:r>
            <a:r>
              <a:rPr lang="en-CA" altLang="ja-JP" sz="1800" dirty="0" smtClean="0"/>
              <a:t>Jeff </a:t>
            </a:r>
            <a:r>
              <a:rPr lang="en-CA" altLang="ja-JP" sz="1800" dirty="0" err="1" smtClean="0"/>
              <a:t>Leiper</a:t>
            </a:r>
            <a:endParaRPr lang="en-CA" altLang="ja-JP" sz="1800" dirty="0" smtClean="0"/>
          </a:p>
          <a:p>
            <a:pPr eaLnBrk="1" hangingPunct="1"/>
            <a:r>
              <a:rPr lang="en-CA" altLang="ja-JP" sz="1800" b="1" dirty="0" smtClean="0"/>
              <a:t>9:00 pm Adjournment</a:t>
            </a:r>
            <a:endParaRPr lang="en-US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102125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CA" altLang="en-US" sz="4000" smtClean="0">
                <a:ea typeface="ＭＳ Ｐゴシック" panose="020B0600070205080204" pitchFamily="34" charset="-128"/>
              </a:rPr>
              <a:t>History &amp; Heritage – Andy Billingsley</a:t>
            </a:r>
          </a:p>
        </p:txBody>
      </p:sp>
      <p:sp>
        <p:nvSpPr>
          <p:cNvPr id="21507" name="Rectangle 3"/>
          <p:cNvSpPr>
            <a:spLocks noGrp="1"/>
          </p:cNvSpPr>
          <p:nvPr>
            <p:ph type="body" idx="4294967295"/>
          </p:nvPr>
        </p:nvSpPr>
        <p:spPr>
          <a:xfrm>
            <a:off x="838200" y="6200775"/>
            <a:ext cx="8229600" cy="425450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CA" altLang="en-US" sz="2400" smtClean="0">
                <a:ea typeface="ＭＳ Ｐゴシック" panose="020B0600070205080204" pitchFamily="34" charset="-128"/>
              </a:rPr>
              <a:t>Reid house, 1941</a:t>
            </a:r>
          </a:p>
        </p:txBody>
      </p:sp>
      <p:pic>
        <p:nvPicPr>
          <p:cNvPr id="21508" name="Picture 4" descr="Re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5" b="10524"/>
          <a:stretch>
            <a:fillRect/>
          </a:stretch>
        </p:blipFill>
        <p:spPr bwMode="auto">
          <a:xfrm>
            <a:off x="944563" y="1195388"/>
            <a:ext cx="7316787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41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CHNA </a:t>
            </a:r>
            <a:br>
              <a:rPr lang="en-US" sz="4000" dirty="0" smtClean="0"/>
            </a:br>
            <a:r>
              <a:rPr lang="en-US" sz="3200" dirty="0" smtClean="0">
                <a:solidFill>
                  <a:srgbClr val="558ED5"/>
                </a:solidFill>
              </a:rPr>
              <a:t>Agenda</a:t>
            </a:r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CA" sz="1800" b="1" dirty="0" smtClean="0"/>
              <a:t>7:00 pm Introduction - </a:t>
            </a:r>
            <a:r>
              <a:rPr lang="en-CA" sz="1800" dirty="0" smtClean="0"/>
              <a:t>Karen Wright, President CHNA</a:t>
            </a:r>
          </a:p>
          <a:p>
            <a:pPr eaLnBrk="1" hangingPunct="1"/>
            <a:r>
              <a:rPr lang="en-CA" altLang="ja-JP" sz="1800" b="1" dirty="0" smtClean="0"/>
              <a:t>7:10 </a:t>
            </a:r>
            <a:r>
              <a:rPr lang="en-CA" altLang="ja-JP" sz="1800" b="1" dirty="0"/>
              <a:t>pm </a:t>
            </a:r>
            <a:r>
              <a:rPr lang="en-CA" altLang="ja-JP" sz="1800" b="1" dirty="0" smtClean="0"/>
              <a:t>Special Guest – </a:t>
            </a:r>
            <a:r>
              <a:rPr lang="en-CA" altLang="ja-JP" sz="1800" dirty="0" smtClean="0"/>
              <a:t>Karen Secord, Coordinator, Parkdale Food Centre </a:t>
            </a:r>
          </a:p>
          <a:p>
            <a:pPr eaLnBrk="1" hangingPunct="1"/>
            <a:r>
              <a:rPr lang="en-CA" sz="1800" b="1" dirty="0" smtClean="0"/>
              <a:t>7:25 pm Key Reports: </a:t>
            </a:r>
          </a:p>
          <a:p>
            <a:pPr lvl="1" eaLnBrk="1" hangingPunct="1"/>
            <a:r>
              <a:rPr lang="en-CA" sz="1600" b="1" dirty="0" smtClean="0"/>
              <a:t>Planning and Development</a:t>
            </a:r>
            <a:r>
              <a:rPr lang="en-CA" sz="1600" dirty="0" smtClean="0"/>
              <a:t> – Kathy Kennedy </a:t>
            </a:r>
          </a:p>
          <a:p>
            <a:pPr lvl="1" eaLnBrk="1" hangingPunct="1"/>
            <a:r>
              <a:rPr lang="en-CA" sz="1600" b="1" dirty="0" smtClean="0"/>
              <a:t>History and Heritage </a:t>
            </a:r>
            <a:r>
              <a:rPr lang="en-CA" sz="1600" dirty="0" smtClean="0"/>
              <a:t>– Andy Billingsley </a:t>
            </a:r>
          </a:p>
          <a:p>
            <a:pPr lvl="1" eaLnBrk="1" hangingPunct="1"/>
            <a:r>
              <a:rPr lang="en-CA" sz="1600" b="1" dirty="0" smtClean="0"/>
              <a:t>Traffic </a:t>
            </a:r>
            <a:r>
              <a:rPr lang="en-CA" sz="1600" dirty="0" smtClean="0"/>
              <a:t>– Luanne Calcutt</a:t>
            </a:r>
          </a:p>
          <a:p>
            <a:pPr lvl="1" eaLnBrk="1" hangingPunct="1"/>
            <a:r>
              <a:rPr lang="en-CA" sz="1600" b="1" dirty="0"/>
              <a:t>Safety </a:t>
            </a:r>
            <a:r>
              <a:rPr lang="en-CA" sz="1600" dirty="0"/>
              <a:t>- </a:t>
            </a:r>
            <a:r>
              <a:rPr lang="en-US" altLang="ja-JP" sz="1600" dirty="0"/>
              <a:t>Shane Quinn, Safety Chair</a:t>
            </a:r>
            <a:r>
              <a:rPr lang="en-CA" sz="1600" dirty="0" smtClean="0"/>
              <a:t> </a:t>
            </a:r>
          </a:p>
          <a:p>
            <a:pPr lvl="1" eaLnBrk="1" hangingPunct="1"/>
            <a:r>
              <a:rPr lang="en-CA" sz="1600" b="1" dirty="0" smtClean="0"/>
              <a:t>Membership </a:t>
            </a:r>
            <a:r>
              <a:rPr lang="en-CA" sz="1600" dirty="0" smtClean="0"/>
              <a:t>- Shelley Mullins</a:t>
            </a:r>
          </a:p>
          <a:p>
            <a:pPr lvl="1" eaLnBrk="1" hangingPunct="1"/>
            <a:r>
              <a:rPr lang="en-CA" sz="1600" b="1" dirty="0" smtClean="0"/>
              <a:t>Communications -</a:t>
            </a:r>
            <a:r>
              <a:rPr lang="en-CA" sz="1600" dirty="0" smtClean="0"/>
              <a:t> Alyson Queen</a:t>
            </a:r>
          </a:p>
          <a:p>
            <a:pPr lvl="1" eaLnBrk="1" hangingPunct="1"/>
            <a:r>
              <a:rPr lang="en-CA" sz="1600" b="1" dirty="0"/>
              <a:t>Constitution  </a:t>
            </a:r>
            <a:r>
              <a:rPr lang="en-CA" sz="1600" dirty="0"/>
              <a:t>– Peter </a:t>
            </a:r>
            <a:r>
              <a:rPr lang="en-CA" sz="1600" dirty="0" smtClean="0"/>
              <a:t>Eady </a:t>
            </a:r>
            <a:endParaRPr lang="en-CA" sz="1600" b="1" dirty="0" smtClean="0"/>
          </a:p>
          <a:p>
            <a:pPr lvl="1" eaLnBrk="1" hangingPunct="1"/>
            <a:r>
              <a:rPr lang="en-CA" sz="1600" b="1" dirty="0" smtClean="0"/>
              <a:t>Treasury</a:t>
            </a:r>
            <a:r>
              <a:rPr lang="en-CA" sz="1600" dirty="0" smtClean="0"/>
              <a:t>– Julie Westall </a:t>
            </a:r>
            <a:endParaRPr lang="en-CA" sz="1600" b="1" dirty="0" smtClean="0"/>
          </a:p>
          <a:p>
            <a:pPr eaLnBrk="1" hangingPunct="1"/>
            <a:r>
              <a:rPr lang="en-CA" altLang="ja-JP" sz="1800" b="1" dirty="0" smtClean="0"/>
              <a:t>8:40 pm Councillor Chat/Q&amp;A - </a:t>
            </a:r>
            <a:r>
              <a:rPr lang="en-CA" altLang="ja-JP" sz="1800" dirty="0" smtClean="0"/>
              <a:t>Jeff </a:t>
            </a:r>
            <a:r>
              <a:rPr lang="en-CA" altLang="ja-JP" sz="1800" dirty="0" err="1" smtClean="0"/>
              <a:t>Leiper</a:t>
            </a:r>
            <a:endParaRPr lang="en-CA" altLang="ja-JP" sz="1800" dirty="0" smtClean="0"/>
          </a:p>
          <a:p>
            <a:pPr eaLnBrk="1" hangingPunct="1"/>
            <a:r>
              <a:rPr lang="en-CA" altLang="ja-JP" sz="1800" b="1" dirty="0" smtClean="0"/>
              <a:t>9:00 pm Adjournment</a:t>
            </a:r>
            <a:endParaRPr lang="en-US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CA" altLang="en-US" smtClean="0">
                <a:ea typeface="ＭＳ Ｐゴシック" panose="020B0600070205080204" pitchFamily="34" charset="-128"/>
              </a:rPr>
              <a:t>H &amp; H (con’t) – Andy Billingsley</a:t>
            </a:r>
          </a:p>
        </p:txBody>
      </p:sp>
      <p:sp>
        <p:nvSpPr>
          <p:cNvPr id="24580" name="Rectangle 4"/>
          <p:cNvSpPr>
            <a:spLocks/>
          </p:cNvSpPr>
          <p:nvPr/>
        </p:nvSpPr>
        <p:spPr bwMode="auto">
          <a:xfrm>
            <a:off x="703263" y="6264275"/>
            <a:ext cx="82296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F79646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BBB59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E939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CA" altLang="en-US" sz="2400"/>
              <a:t>Truemner house, 2015</a:t>
            </a:r>
          </a:p>
        </p:txBody>
      </p:sp>
      <p:pic>
        <p:nvPicPr>
          <p:cNvPr id="24581" name="Picture 5" descr="CNV000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r="7071" b="10953"/>
          <a:stretch>
            <a:fillRect/>
          </a:stretch>
        </p:blipFill>
        <p:spPr bwMode="auto">
          <a:xfrm>
            <a:off x="803275" y="1211263"/>
            <a:ext cx="735965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5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CA" altLang="en-US" smtClean="0">
                <a:ea typeface="ＭＳ Ｐゴシック" panose="020B0600070205080204" pitchFamily="34" charset="-128"/>
              </a:rPr>
              <a:t>H &amp; H (con’t) – Andy Billingsley</a:t>
            </a:r>
          </a:p>
        </p:txBody>
      </p:sp>
      <p:sp>
        <p:nvSpPr>
          <p:cNvPr id="22531" name="Rectangle 3"/>
          <p:cNvSpPr>
            <a:spLocks noGrp="1"/>
          </p:cNvSpPr>
          <p:nvPr>
            <p:ph type="body" idx="4294967295"/>
          </p:nvPr>
        </p:nvSpPr>
        <p:spPr>
          <a:xfrm>
            <a:off x="800100" y="6264275"/>
            <a:ext cx="8229600" cy="409575"/>
          </a:xfrm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CA" altLang="en-US" sz="2400" smtClean="0">
                <a:ea typeface="ＭＳ Ｐゴシック" panose="020B0600070205080204" pitchFamily="34" charset="-128"/>
              </a:rPr>
              <a:t>1915 neighbourhood map</a:t>
            </a:r>
          </a:p>
        </p:txBody>
      </p:sp>
      <p:pic>
        <p:nvPicPr>
          <p:cNvPr id="22533" name="Picture 5" descr="NMC-0169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15" b="13541"/>
          <a:stretch>
            <a:fillRect/>
          </a:stretch>
        </p:blipFill>
        <p:spPr bwMode="auto">
          <a:xfrm>
            <a:off x="879475" y="1250950"/>
            <a:ext cx="7435850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62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CA" altLang="en-US" smtClean="0">
                <a:ea typeface="ＭＳ Ｐゴシック" panose="020B0600070205080204" pitchFamily="34" charset="-128"/>
              </a:rPr>
              <a:t>H &amp; H (con’t) – Andy Billingsley</a:t>
            </a:r>
          </a:p>
        </p:txBody>
      </p:sp>
      <p:sp>
        <p:nvSpPr>
          <p:cNvPr id="23555" name="Rectangle 3"/>
          <p:cNvSpPr>
            <a:spLocks noGrp="1"/>
          </p:cNvSpPr>
          <p:nvPr>
            <p:ph type="body" idx="4294967295"/>
          </p:nvPr>
        </p:nvSpPr>
        <p:spPr>
          <a:xfrm>
            <a:off x="2481263" y="6110288"/>
            <a:ext cx="4119562" cy="442912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CA" altLang="en-US" sz="2400" smtClean="0">
                <a:ea typeface="ＭＳ Ｐゴシック" panose="020B0600070205080204" pitchFamily="34" charset="-128"/>
              </a:rPr>
              <a:t>Fairmont property ad, 1913</a:t>
            </a:r>
          </a:p>
        </p:txBody>
      </p:sp>
      <p:pic>
        <p:nvPicPr>
          <p:cNvPr id="23556" name="Picture 4" descr="The_Ottawa_Journal_Fri__Nov_21__1913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" t="8066" r="8011" b="6999"/>
          <a:stretch>
            <a:fillRect/>
          </a:stretch>
        </p:blipFill>
        <p:spPr bwMode="auto">
          <a:xfrm>
            <a:off x="2552700" y="1239838"/>
            <a:ext cx="4048125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3894138" y="4216400"/>
            <a:ext cx="2468562" cy="341313"/>
          </a:xfrm>
          <a:prstGeom prst="rect">
            <a:avLst/>
          </a:prstGeom>
          <a:solidFill>
            <a:srgbClr val="FFCC00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768600" y="4557713"/>
            <a:ext cx="2959100" cy="185737"/>
          </a:xfrm>
          <a:prstGeom prst="rect">
            <a:avLst/>
          </a:prstGeom>
          <a:solidFill>
            <a:srgbClr val="FFCC00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768600" y="4371975"/>
            <a:ext cx="1125538" cy="185738"/>
          </a:xfrm>
          <a:prstGeom prst="rect">
            <a:avLst/>
          </a:prstGeom>
          <a:solidFill>
            <a:srgbClr val="FFCC00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9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CA" altLang="en-US" smtClean="0">
                <a:ea typeface="ＭＳ Ｐゴシック" panose="020B0600070205080204" pitchFamily="34" charset="-128"/>
              </a:rPr>
              <a:t>H &amp; H (con’t) – Andy Billingsley</a:t>
            </a:r>
          </a:p>
        </p:txBody>
      </p:sp>
      <p:sp>
        <p:nvSpPr>
          <p:cNvPr id="25603" name="Rectangle 3"/>
          <p:cNvSpPr>
            <a:spLocks noGrp="1"/>
          </p:cNvSpPr>
          <p:nvPr>
            <p:ph type="body" idx="4294967295"/>
          </p:nvPr>
        </p:nvSpPr>
        <p:spPr>
          <a:xfrm>
            <a:off x="600075" y="6149975"/>
            <a:ext cx="8229600" cy="460375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CA" altLang="en-US" sz="2400" smtClean="0">
                <a:ea typeface="ＭＳ Ｐゴシック" panose="020B0600070205080204" pitchFamily="34" charset="-128"/>
              </a:rPr>
              <a:t>Streetcar stop for Civic, 1924</a:t>
            </a:r>
          </a:p>
        </p:txBody>
      </p:sp>
      <p:pic>
        <p:nvPicPr>
          <p:cNvPr id="25604" name="Picture 4" descr="T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7"/>
          <a:stretch>
            <a:fillRect/>
          </a:stretch>
        </p:blipFill>
        <p:spPr bwMode="auto">
          <a:xfrm>
            <a:off x="692150" y="1298575"/>
            <a:ext cx="7773988" cy="482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34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CA" altLang="en-US" smtClean="0">
                <a:ea typeface="ＭＳ Ｐゴシック" panose="020B0600070205080204" pitchFamily="34" charset="-128"/>
              </a:rPr>
              <a:t>H &amp; H (con’t) – Andy Billingsley</a:t>
            </a:r>
          </a:p>
        </p:txBody>
      </p:sp>
      <p:sp>
        <p:nvSpPr>
          <p:cNvPr id="26627" name="Rectangle 3"/>
          <p:cNvSpPr>
            <a:spLocks noGrp="1"/>
          </p:cNvSpPr>
          <p:nvPr>
            <p:ph type="body" idx="4294967295"/>
          </p:nvPr>
        </p:nvSpPr>
        <p:spPr>
          <a:xfrm>
            <a:off x="608013" y="6257925"/>
            <a:ext cx="8229600" cy="392113"/>
          </a:xfrm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CA" altLang="en-US" sz="2400" smtClean="0">
                <a:ea typeface="ＭＳ Ｐゴシック" panose="020B0600070205080204" pitchFamily="34" charset="-128"/>
              </a:rPr>
              <a:t>St. Matthias basement church, 1948</a:t>
            </a:r>
          </a:p>
        </p:txBody>
      </p:sp>
      <p:pic>
        <p:nvPicPr>
          <p:cNvPr id="26628" name="Picture 4" descr="CNV00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5" t="5200" r="10414" b="18936"/>
          <a:stretch>
            <a:fillRect/>
          </a:stretch>
        </p:blipFill>
        <p:spPr bwMode="auto">
          <a:xfrm>
            <a:off x="703263" y="1204913"/>
            <a:ext cx="7805737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79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CA" altLang="en-US" smtClean="0">
                <a:ea typeface="ＭＳ Ｐゴシック" panose="020B0600070205080204" pitchFamily="34" charset="-128"/>
              </a:rPr>
              <a:t>H &amp; H (con’t) – Andy Billingsley</a:t>
            </a:r>
          </a:p>
        </p:txBody>
      </p:sp>
      <p:sp>
        <p:nvSpPr>
          <p:cNvPr id="27651" name="Rectangle 3"/>
          <p:cNvSpPr>
            <a:spLocks noGrp="1"/>
          </p:cNvSpPr>
          <p:nvPr>
            <p:ph type="body" idx="4294967295"/>
          </p:nvPr>
        </p:nvSpPr>
        <p:spPr>
          <a:xfrm>
            <a:off x="1268413" y="6257925"/>
            <a:ext cx="8229600" cy="392113"/>
          </a:xfrm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CA" altLang="en-US" sz="2400" smtClean="0">
                <a:ea typeface="ＭＳ Ｐゴシック" panose="020B0600070205080204" pitchFamily="34" charset="-128"/>
              </a:rPr>
              <a:t>Historypin          example - Glebe</a:t>
            </a: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3" t="16560" r="21353" b="10872"/>
          <a:stretch>
            <a:fillRect/>
          </a:stretch>
        </p:blipFill>
        <p:spPr bwMode="auto">
          <a:xfrm>
            <a:off x="1316038" y="1131888"/>
            <a:ext cx="6513512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6208713"/>
            <a:ext cx="19685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70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CHNA </a:t>
            </a:r>
            <a:br>
              <a:rPr lang="en-US" sz="4000" dirty="0" smtClean="0"/>
            </a:br>
            <a:r>
              <a:rPr lang="en-US" sz="3200" dirty="0" smtClean="0">
                <a:solidFill>
                  <a:srgbClr val="558ED5"/>
                </a:solidFill>
              </a:rPr>
              <a:t>Agenda</a:t>
            </a:r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CA" sz="1800" b="1" dirty="0" smtClean="0"/>
              <a:t>7:00 pm Introduction - </a:t>
            </a:r>
            <a:r>
              <a:rPr lang="en-CA" sz="1800" dirty="0" smtClean="0"/>
              <a:t>Karen Wright, President CHNA</a:t>
            </a:r>
          </a:p>
          <a:p>
            <a:pPr eaLnBrk="1" hangingPunct="1"/>
            <a:r>
              <a:rPr lang="en-CA" altLang="ja-JP" sz="1800" b="1" dirty="0" smtClean="0"/>
              <a:t>7:10 </a:t>
            </a:r>
            <a:r>
              <a:rPr lang="en-CA" altLang="ja-JP" sz="1800" b="1" dirty="0"/>
              <a:t>pm </a:t>
            </a:r>
            <a:r>
              <a:rPr lang="en-CA" altLang="ja-JP" sz="1800" b="1" dirty="0" smtClean="0"/>
              <a:t>Special Guest – </a:t>
            </a:r>
            <a:r>
              <a:rPr lang="en-CA" altLang="ja-JP" sz="1800" dirty="0" smtClean="0"/>
              <a:t>Karen Secord, Coordinator, Parkdale Food Centre </a:t>
            </a:r>
          </a:p>
          <a:p>
            <a:pPr eaLnBrk="1" hangingPunct="1"/>
            <a:r>
              <a:rPr lang="en-CA" sz="1800" b="1" dirty="0" smtClean="0"/>
              <a:t>7:25 pm Key Reports: </a:t>
            </a:r>
          </a:p>
          <a:p>
            <a:pPr lvl="1" eaLnBrk="1" hangingPunct="1"/>
            <a:r>
              <a:rPr lang="en-CA" sz="1600" b="1" dirty="0" smtClean="0"/>
              <a:t>Planning and Development</a:t>
            </a:r>
            <a:r>
              <a:rPr lang="en-CA" sz="1600" dirty="0" smtClean="0"/>
              <a:t> – Kathy Kennedy </a:t>
            </a:r>
          </a:p>
          <a:p>
            <a:pPr lvl="1" eaLnBrk="1" hangingPunct="1"/>
            <a:r>
              <a:rPr lang="en-CA" sz="1600" b="1" dirty="0" smtClean="0"/>
              <a:t>History and Heritage </a:t>
            </a:r>
            <a:r>
              <a:rPr lang="en-CA" sz="1600" dirty="0" smtClean="0"/>
              <a:t>– Andy Billingsley </a:t>
            </a:r>
          </a:p>
          <a:p>
            <a:pPr lvl="1" eaLnBrk="1" hangingPunct="1"/>
            <a:r>
              <a:rPr lang="en-CA" sz="1600" b="1" dirty="0" smtClean="0"/>
              <a:t>Traffic </a:t>
            </a:r>
            <a:r>
              <a:rPr lang="en-CA" sz="1600" dirty="0" smtClean="0"/>
              <a:t>– Luanne Calcutt</a:t>
            </a:r>
          </a:p>
          <a:p>
            <a:pPr lvl="1" eaLnBrk="1" hangingPunct="1"/>
            <a:r>
              <a:rPr lang="en-CA" sz="1600" b="1" dirty="0"/>
              <a:t>Safety </a:t>
            </a:r>
            <a:r>
              <a:rPr lang="en-CA" sz="1600" dirty="0"/>
              <a:t>- </a:t>
            </a:r>
            <a:r>
              <a:rPr lang="en-US" altLang="ja-JP" sz="1600" dirty="0"/>
              <a:t>Shane Quinn, Safety Chair</a:t>
            </a:r>
            <a:r>
              <a:rPr lang="en-CA" sz="1600" dirty="0" smtClean="0"/>
              <a:t> </a:t>
            </a:r>
          </a:p>
          <a:p>
            <a:pPr lvl="1" eaLnBrk="1" hangingPunct="1"/>
            <a:r>
              <a:rPr lang="en-CA" sz="1600" b="1" dirty="0" smtClean="0"/>
              <a:t>Membership</a:t>
            </a:r>
            <a:r>
              <a:rPr lang="en-CA" sz="1600" dirty="0" smtClean="0"/>
              <a:t>- Shelley Mullins</a:t>
            </a:r>
          </a:p>
          <a:p>
            <a:pPr lvl="1" eaLnBrk="1" hangingPunct="1"/>
            <a:r>
              <a:rPr lang="en-CA" sz="1600" b="1" dirty="0" smtClean="0"/>
              <a:t>Communications-</a:t>
            </a:r>
            <a:r>
              <a:rPr lang="en-CA" sz="1600" dirty="0" smtClean="0"/>
              <a:t> Alyson Queen</a:t>
            </a:r>
          </a:p>
          <a:p>
            <a:pPr lvl="1" eaLnBrk="1" hangingPunct="1"/>
            <a:r>
              <a:rPr lang="en-CA" sz="1600" b="1" dirty="0"/>
              <a:t>Constitution  </a:t>
            </a:r>
            <a:r>
              <a:rPr lang="en-CA" sz="1600" dirty="0"/>
              <a:t>– Peter </a:t>
            </a:r>
            <a:r>
              <a:rPr lang="en-CA" sz="1600" dirty="0" smtClean="0"/>
              <a:t>Eady </a:t>
            </a:r>
            <a:endParaRPr lang="en-CA" sz="1600" b="1" dirty="0" smtClean="0"/>
          </a:p>
          <a:p>
            <a:pPr lvl="1" eaLnBrk="1" hangingPunct="1"/>
            <a:r>
              <a:rPr lang="en-CA" sz="1600" b="1" dirty="0" smtClean="0"/>
              <a:t>Treasury</a:t>
            </a:r>
            <a:r>
              <a:rPr lang="en-CA" sz="1600" dirty="0" smtClean="0"/>
              <a:t>– Julie Westall </a:t>
            </a:r>
            <a:endParaRPr lang="en-CA" sz="1600" b="1" dirty="0" smtClean="0"/>
          </a:p>
          <a:p>
            <a:pPr eaLnBrk="1" hangingPunct="1"/>
            <a:r>
              <a:rPr lang="en-CA" altLang="ja-JP" sz="1800" b="1" dirty="0" smtClean="0"/>
              <a:t>8:40 pm Councillor Chat/Q&amp;A - </a:t>
            </a:r>
            <a:r>
              <a:rPr lang="en-CA" altLang="ja-JP" sz="1800" dirty="0" smtClean="0"/>
              <a:t>Jeff </a:t>
            </a:r>
            <a:r>
              <a:rPr lang="en-CA" altLang="ja-JP" sz="1800" dirty="0" err="1" smtClean="0"/>
              <a:t>Leiper</a:t>
            </a:r>
            <a:endParaRPr lang="en-CA" altLang="ja-JP" sz="1800" dirty="0" smtClean="0"/>
          </a:p>
          <a:p>
            <a:pPr eaLnBrk="1" hangingPunct="1"/>
            <a:r>
              <a:rPr lang="en-CA" altLang="ja-JP" sz="1800" b="1" dirty="0" smtClean="0"/>
              <a:t>9:00 pm Adjournment</a:t>
            </a:r>
            <a:endParaRPr lang="en-US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212996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078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3399"/>
                </a:solidFill>
              </a:rPr>
              <a:t>Traffic Committee </a:t>
            </a:r>
            <a:r>
              <a:rPr lang="en-US" sz="4000" b="1" dirty="0">
                <a:solidFill>
                  <a:srgbClr val="003399"/>
                </a:solidFill>
              </a:rPr>
              <a:t>–</a:t>
            </a:r>
            <a:r>
              <a:rPr lang="en-US" sz="4000" b="1" dirty="0" smtClean="0">
                <a:solidFill>
                  <a:srgbClr val="003399"/>
                </a:solidFill>
              </a:rPr>
              <a:t> </a:t>
            </a:r>
            <a:r>
              <a:rPr lang="en-US" sz="3200" b="1" dirty="0" smtClean="0">
                <a:solidFill>
                  <a:srgbClr val="003399"/>
                </a:solidFill>
              </a:rPr>
              <a:t>Luanne Calcutt</a:t>
            </a:r>
            <a:endParaRPr lang="en-US" sz="4000" b="1" dirty="0">
              <a:solidFill>
                <a:srgbClr val="003399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28" y="1156358"/>
            <a:ext cx="4169980" cy="5559974"/>
          </a:xfrm>
        </p:spPr>
      </p:pic>
      <p:sp>
        <p:nvSpPr>
          <p:cNvPr id="7" name="TextBox 6"/>
          <p:cNvSpPr txBox="1"/>
          <p:nvPr/>
        </p:nvSpPr>
        <p:spPr>
          <a:xfrm>
            <a:off x="5190186" y="1777286"/>
            <a:ext cx="30265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i="1" dirty="0" smtClean="0">
                <a:solidFill>
                  <a:srgbClr val="003399"/>
                </a:solidFill>
              </a:rPr>
              <a:t>We fully support the ‘new’ speed limit on Champagne. How about lower speed limits on other streets too?</a:t>
            </a:r>
            <a:endParaRPr lang="en-US" b="1" i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80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b="1" dirty="0" smtClean="0">
                <a:solidFill>
                  <a:srgbClr val="003399"/>
                </a:solidFill>
              </a:rPr>
              <a:t>Civic Hospital Neighbourhood – Safer Streets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3399"/>
              </a:buClr>
            </a:pPr>
            <a:r>
              <a:rPr lang="en-US" sz="2600" dirty="0"/>
              <a:t>Seven areas of concern were prioritized by the Traffic Committee with multiple micro or local issues associated with </a:t>
            </a:r>
            <a:r>
              <a:rPr lang="en-US" sz="2600" dirty="0" smtClean="0"/>
              <a:t>each (an evergreen inventory);</a:t>
            </a:r>
          </a:p>
          <a:p>
            <a:pPr>
              <a:buClr>
                <a:srgbClr val="003399"/>
              </a:buClr>
            </a:pPr>
            <a:endParaRPr lang="en-US" sz="2600" dirty="0"/>
          </a:p>
          <a:p>
            <a:pPr>
              <a:buClr>
                <a:srgbClr val="003399"/>
              </a:buClr>
            </a:pPr>
            <a:r>
              <a:rPr lang="en-US" sz="2600" dirty="0" smtClean="0"/>
              <a:t>The </a:t>
            </a:r>
            <a:r>
              <a:rPr lang="en-US" sz="2600" dirty="0"/>
              <a:t>concept of neighbourhood ‘sectors’ naturally evolved that broadly align with these priority </a:t>
            </a:r>
            <a:r>
              <a:rPr lang="en-US" sz="2600" dirty="0" smtClean="0"/>
              <a:t>issues; </a:t>
            </a:r>
            <a:endParaRPr lang="en-US" sz="2600" dirty="0"/>
          </a:p>
          <a:p>
            <a:pPr>
              <a:buClr>
                <a:srgbClr val="003399"/>
              </a:buClr>
            </a:pPr>
            <a:endParaRPr lang="en-US" sz="2600" dirty="0"/>
          </a:p>
          <a:p>
            <a:pPr>
              <a:buClr>
                <a:srgbClr val="003399"/>
              </a:buClr>
            </a:pPr>
            <a:r>
              <a:rPr lang="en-US" sz="2600" dirty="0"/>
              <a:t>Implementation of micro-local ‘quick wins’ </a:t>
            </a:r>
            <a:r>
              <a:rPr lang="en-US" sz="2600" dirty="0" smtClean="0"/>
              <a:t>will </a:t>
            </a:r>
            <a:r>
              <a:rPr lang="en-US" sz="2600" dirty="0"/>
              <a:t>be </a:t>
            </a:r>
            <a:r>
              <a:rPr lang="en-US" sz="2600" dirty="0" smtClean="0"/>
              <a:t> </a:t>
            </a:r>
            <a:r>
              <a:rPr lang="en-US" sz="2600" dirty="0"/>
              <a:t>aligned with a campaign to increase CHNA </a:t>
            </a:r>
            <a:r>
              <a:rPr lang="en-US" sz="2800" dirty="0"/>
              <a:t>membership </a:t>
            </a:r>
            <a:r>
              <a:rPr lang="en-US" sz="2800" dirty="0" smtClean="0"/>
              <a:t> </a:t>
            </a:r>
            <a:r>
              <a:rPr lang="en-US" sz="2600" dirty="0" smtClean="0"/>
              <a:t>lending </a:t>
            </a:r>
            <a:r>
              <a:rPr lang="en-US" sz="2600" dirty="0"/>
              <a:t>credibility to neighbourhood </a:t>
            </a:r>
            <a:r>
              <a:rPr lang="en-US" sz="2600" dirty="0" smtClean="0"/>
              <a:t>concerns</a:t>
            </a:r>
            <a:r>
              <a:rPr lang="en-US" sz="2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359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7922"/>
            <a:ext cx="8229600" cy="639716"/>
          </a:xfrm>
        </p:spPr>
        <p:txBody>
          <a:bodyPr/>
          <a:lstStyle/>
          <a:p>
            <a:r>
              <a:rPr lang="en-US" sz="3400" b="1" dirty="0">
                <a:solidFill>
                  <a:srgbClr val="003399"/>
                </a:solidFill>
              </a:rPr>
              <a:t>Residential Speed Limit </a:t>
            </a:r>
            <a:r>
              <a:rPr lang="en-US" sz="3400" b="1" dirty="0" smtClean="0">
                <a:solidFill>
                  <a:srgbClr val="003399"/>
                </a:solidFill>
              </a:rPr>
              <a:t>– Safer Streets</a:t>
            </a:r>
            <a:r>
              <a:rPr lang="en-CA" sz="3400" b="1" dirty="0">
                <a:solidFill>
                  <a:srgbClr val="003399"/>
                </a:solidFill>
              </a:rPr>
              <a:t/>
            </a:r>
            <a:br>
              <a:rPr lang="en-CA" sz="3400" b="1" dirty="0">
                <a:solidFill>
                  <a:srgbClr val="003399"/>
                </a:solidFill>
              </a:rPr>
            </a:br>
            <a:endParaRPr lang="en-US" sz="3400" b="1" dirty="0">
              <a:solidFill>
                <a:srgbClr val="0033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932947"/>
          </a:xfrm>
        </p:spPr>
        <p:txBody>
          <a:bodyPr/>
          <a:lstStyle/>
          <a:p>
            <a:pPr>
              <a:buClr>
                <a:srgbClr val="003399"/>
              </a:buClr>
            </a:pPr>
            <a:r>
              <a:rPr lang="en-US" sz="2600" dirty="0" smtClean="0"/>
              <a:t>Residents </a:t>
            </a:r>
            <a:r>
              <a:rPr lang="en-US" sz="2600" dirty="0"/>
              <a:t>can petition City to reduce speed limit from 50 to 40 km/h  (66 + 1%) on eligible roads;</a:t>
            </a:r>
          </a:p>
          <a:p>
            <a:pPr marL="0" indent="0">
              <a:buClr>
                <a:srgbClr val="003399"/>
              </a:buClr>
              <a:buNone/>
            </a:pPr>
            <a:endParaRPr lang="en-US" sz="2600" dirty="0"/>
          </a:p>
          <a:p>
            <a:pPr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sz="2600" dirty="0" smtClean="0"/>
              <a:t>CHNA ‘40 km/h Campaign’ has been effective :</a:t>
            </a:r>
          </a:p>
          <a:p>
            <a:pPr marL="0" indent="0">
              <a:buClr>
                <a:srgbClr val="003399"/>
              </a:buClr>
              <a:buNone/>
            </a:pPr>
            <a:r>
              <a:rPr lang="en-US" sz="2600" dirty="0" smtClean="0"/>
              <a:t>             -  22/41 street petitions have been launched;</a:t>
            </a:r>
          </a:p>
          <a:p>
            <a:pPr marL="0" indent="0">
              <a:buClr>
                <a:srgbClr val="003399"/>
              </a:buClr>
              <a:buNone/>
            </a:pPr>
            <a:r>
              <a:rPr lang="en-US" sz="2600" dirty="0" smtClean="0"/>
              <a:t>              - 12 streets now have reduced speed signs installed;</a:t>
            </a:r>
          </a:p>
          <a:p>
            <a:pPr marL="0" indent="0">
              <a:buClr>
                <a:srgbClr val="003399"/>
              </a:buClr>
              <a:buNone/>
            </a:pPr>
            <a:endParaRPr lang="en-US" sz="2600" dirty="0" smtClean="0"/>
          </a:p>
          <a:p>
            <a:pPr>
              <a:buClr>
                <a:srgbClr val="003399"/>
              </a:buClr>
            </a:pPr>
            <a:r>
              <a:rPr lang="en-US" sz="2600" dirty="0"/>
              <a:t>One step toward having safer streets </a:t>
            </a:r>
            <a:r>
              <a:rPr lang="en-US" sz="2600" dirty="0" smtClean="0"/>
              <a:t>is </a:t>
            </a:r>
            <a:r>
              <a:rPr lang="en-US" sz="2600" dirty="0"/>
              <a:t>to obtain support for changing the speed limit to 40 km/h on all </a:t>
            </a:r>
            <a:r>
              <a:rPr lang="en-US" sz="2600" dirty="0" smtClean="0"/>
              <a:t>streets and to pursue this objective with street representatives.</a:t>
            </a:r>
          </a:p>
          <a:p>
            <a:pPr>
              <a:buClr>
                <a:srgbClr val="003399"/>
              </a:buClr>
              <a:buFont typeface="Arial" panose="020B0604020202020204" pitchFamily="34" charset="0"/>
              <a:buChar char="•"/>
            </a:pPr>
            <a:endParaRPr lang="en-US" sz="2600" dirty="0"/>
          </a:p>
          <a:p>
            <a:pPr>
              <a:buClr>
                <a:srgbClr val="003399"/>
              </a:buClr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0" indent="0">
              <a:buClr>
                <a:srgbClr val="003399"/>
              </a:buClr>
              <a:buNone/>
            </a:pPr>
            <a:endParaRPr lang="en-US" sz="2800" dirty="0"/>
          </a:p>
          <a:p>
            <a:pPr marL="0" indent="0">
              <a:buClr>
                <a:srgbClr val="003399"/>
              </a:buClr>
              <a:buNone/>
            </a:pPr>
            <a:endParaRPr lang="en-US" sz="2800" dirty="0" smtClean="0"/>
          </a:p>
          <a:p>
            <a:pPr>
              <a:buClr>
                <a:srgbClr val="003399"/>
              </a:buClr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>
              <a:buClr>
                <a:srgbClr val="003399"/>
              </a:buClr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>
              <a:buClr>
                <a:srgbClr val="003399"/>
              </a:buCl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Clr>
                <a:srgbClr val="003399"/>
              </a:buClr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>
              <a:buClr>
                <a:srgbClr val="003399"/>
              </a:buClr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>
              <a:buClr>
                <a:srgbClr val="003399"/>
              </a:buCl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Clr>
                <a:srgbClr val="003399"/>
              </a:buClr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Clr>
                <a:srgbClr val="003399"/>
              </a:buClr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2824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</a:p>
        </p:txBody>
      </p:sp>
      <p:sp>
        <p:nvSpPr>
          <p:cNvPr id="17410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 smtClean="0"/>
          </a:p>
          <a:p>
            <a:endParaRPr lang="en-US" sz="2400" dirty="0" smtClean="0"/>
          </a:p>
          <a:p>
            <a:pPr>
              <a:buFont typeface="Arial" charset="0"/>
              <a:buNone/>
            </a:pPr>
            <a:endParaRPr lang="en-US" dirty="0" smtClean="0"/>
          </a:p>
        </p:txBody>
      </p:sp>
      <p:pic>
        <p:nvPicPr>
          <p:cNvPr id="174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800" y="1700441"/>
            <a:ext cx="5480050" cy="411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8" descr="Di_Rienzos_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41293" y="3790610"/>
            <a:ext cx="852488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9" descr="logo-bridgehead-bh-wordmarksmall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85257" y="4116841"/>
            <a:ext cx="1135063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50" y="1700441"/>
            <a:ext cx="287655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3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b="1" dirty="0">
                <a:solidFill>
                  <a:srgbClr val="003399"/>
                </a:solidFill>
              </a:rPr>
              <a:t>Residential Speed Limit </a:t>
            </a:r>
            <a:r>
              <a:rPr lang="en-US" sz="3400" b="1" dirty="0" smtClean="0">
                <a:solidFill>
                  <a:srgbClr val="003399"/>
                </a:solidFill>
              </a:rPr>
              <a:t>– Safer Streets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sz="2700" dirty="0" smtClean="0"/>
              <a:t>It </a:t>
            </a:r>
            <a:r>
              <a:rPr lang="en-US" sz="2700" dirty="0"/>
              <a:t>is </a:t>
            </a:r>
            <a:r>
              <a:rPr lang="en-US" sz="2700" dirty="0" smtClean="0"/>
              <a:t>anticipated that this </a:t>
            </a:r>
            <a:r>
              <a:rPr lang="en-US" sz="2700" dirty="0"/>
              <a:t>‘quick win’ will be reached in the coming </a:t>
            </a:r>
            <a:r>
              <a:rPr lang="en-US" sz="2700" dirty="0" smtClean="0"/>
              <a:t>months;</a:t>
            </a:r>
          </a:p>
          <a:p>
            <a:pPr>
              <a:buClr>
                <a:srgbClr val="003399"/>
              </a:buClr>
              <a:buFont typeface="Arial" panose="020B0604020202020204" pitchFamily="34" charset="0"/>
              <a:buChar char="•"/>
            </a:pPr>
            <a:endParaRPr lang="en-US" sz="2700" dirty="0"/>
          </a:p>
          <a:p>
            <a:pPr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sz="2700" dirty="0" smtClean="0"/>
              <a:t>Street </a:t>
            </a:r>
            <a:r>
              <a:rPr lang="en-US" sz="2700" dirty="0"/>
              <a:t>representatives will fan out to meet neighbours and request support through a 40km/h </a:t>
            </a:r>
            <a:r>
              <a:rPr lang="en-US" sz="2700" dirty="0" smtClean="0"/>
              <a:t>petition;</a:t>
            </a:r>
          </a:p>
          <a:p>
            <a:pPr>
              <a:buClr>
                <a:srgbClr val="003399"/>
              </a:buClr>
              <a:buFont typeface="Arial" panose="020B0604020202020204" pitchFamily="34" charset="0"/>
              <a:buChar char="•"/>
            </a:pPr>
            <a:endParaRPr lang="en-US" sz="2700" dirty="0"/>
          </a:p>
          <a:p>
            <a:pPr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sz="2700" dirty="0" smtClean="0"/>
              <a:t>At </a:t>
            </a:r>
            <a:r>
              <a:rPr lang="en-US" sz="2700" dirty="0"/>
              <a:t>the same time, residents will be asked to consider participating in </a:t>
            </a:r>
            <a:r>
              <a:rPr lang="en-US" sz="2700" dirty="0" smtClean="0"/>
              <a:t>micro-local </a:t>
            </a:r>
            <a:r>
              <a:rPr lang="en-US" sz="2700" dirty="0"/>
              <a:t>traffic initiatives that were identified as part of the inventory.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9364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9862"/>
            <a:ext cx="8229600" cy="707775"/>
          </a:xfrm>
        </p:spPr>
        <p:txBody>
          <a:bodyPr/>
          <a:lstStyle/>
          <a:p>
            <a:r>
              <a:rPr lang="en-US" sz="3400" b="1" dirty="0" smtClean="0">
                <a:solidFill>
                  <a:srgbClr val="003399"/>
                </a:solidFill>
              </a:rPr>
              <a:t/>
            </a:r>
            <a:br>
              <a:rPr lang="en-US" sz="3400" b="1" dirty="0" smtClean="0">
                <a:solidFill>
                  <a:srgbClr val="003399"/>
                </a:solidFill>
              </a:rPr>
            </a:br>
            <a:r>
              <a:rPr lang="en-US" sz="3400" b="1" dirty="0" smtClean="0">
                <a:solidFill>
                  <a:srgbClr val="003399"/>
                </a:solidFill>
              </a:rPr>
              <a:t>Residential </a:t>
            </a:r>
            <a:r>
              <a:rPr lang="en-US" sz="3400" b="1" dirty="0">
                <a:solidFill>
                  <a:srgbClr val="003399"/>
                </a:solidFill>
              </a:rPr>
              <a:t>Speed Limit </a:t>
            </a:r>
            <a:r>
              <a:rPr lang="en-US" sz="3400" b="1" dirty="0" smtClean="0">
                <a:solidFill>
                  <a:srgbClr val="003399"/>
                </a:solidFill>
              </a:rPr>
              <a:t>– Safer Streets</a:t>
            </a:r>
            <a:r>
              <a:rPr lang="en-CA" sz="3400" b="1" dirty="0" smtClean="0">
                <a:solidFill>
                  <a:srgbClr val="003399"/>
                </a:solidFill>
              </a:rPr>
              <a:t/>
            </a:r>
            <a:br>
              <a:rPr lang="en-CA" sz="3400" b="1" dirty="0" smtClean="0">
                <a:solidFill>
                  <a:srgbClr val="003399"/>
                </a:solidFill>
              </a:rPr>
            </a:b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b="1" i="1" dirty="0" smtClean="0"/>
          </a:p>
          <a:p>
            <a:pPr marL="0" indent="0">
              <a:buNone/>
            </a:pPr>
            <a:r>
              <a:rPr lang="en-US" sz="2600" b="1" i="1" dirty="0" smtClean="0"/>
              <a:t>WHEREAS </a:t>
            </a:r>
            <a:r>
              <a:rPr lang="en-US" sz="2600" i="1" dirty="0"/>
              <a:t>The speed limit on residential streets can be reduced to 40 km/h by way of petitions gaining 66 + 1% of signatures</a:t>
            </a:r>
            <a:r>
              <a:rPr lang="en-US" sz="2600" i="1" dirty="0" smtClean="0"/>
              <a:t>;</a:t>
            </a:r>
          </a:p>
          <a:p>
            <a:pPr marL="0" indent="0">
              <a:buNone/>
            </a:pPr>
            <a:endParaRPr lang="en-US" sz="2600" b="1" i="1" dirty="0" smtClean="0"/>
          </a:p>
          <a:p>
            <a:pPr marL="0" indent="0">
              <a:buNone/>
            </a:pPr>
            <a:r>
              <a:rPr lang="en-US" sz="2600" b="1" i="1" dirty="0" smtClean="0"/>
              <a:t>BE </a:t>
            </a:r>
            <a:r>
              <a:rPr lang="en-US" sz="2600" b="1" i="1" dirty="0"/>
              <a:t>IT RESOLVED</a:t>
            </a:r>
            <a:r>
              <a:rPr lang="en-US" sz="2600" i="1" dirty="0"/>
              <a:t> That the CHNA endorses a reduction of the speed limit to 40 km/h on our residential streets and that it will assign street representatives to circulate petitions based on member requests and street priority.</a:t>
            </a:r>
            <a:endParaRPr lang="en-CA" sz="2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34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996"/>
            <a:ext cx="8229600" cy="883716"/>
          </a:xfrm>
        </p:spPr>
        <p:txBody>
          <a:bodyPr/>
          <a:lstStyle/>
          <a:p>
            <a:r>
              <a:rPr lang="en-US" sz="3400" b="1" dirty="0" smtClean="0">
                <a:solidFill>
                  <a:srgbClr val="003399"/>
                </a:solidFill>
              </a:rPr>
              <a:t/>
            </a:r>
            <a:br>
              <a:rPr lang="en-US" sz="3400" b="1" dirty="0" smtClean="0">
                <a:solidFill>
                  <a:srgbClr val="003399"/>
                </a:solidFill>
              </a:rPr>
            </a:br>
            <a:r>
              <a:rPr lang="en-US" sz="3400" b="1" dirty="0" smtClean="0">
                <a:solidFill>
                  <a:srgbClr val="003399"/>
                </a:solidFill>
              </a:rPr>
              <a:t>Residential </a:t>
            </a:r>
            <a:r>
              <a:rPr lang="en-US" sz="3400" b="1" dirty="0">
                <a:solidFill>
                  <a:srgbClr val="003399"/>
                </a:solidFill>
              </a:rPr>
              <a:t>Speed Limit </a:t>
            </a:r>
            <a:r>
              <a:rPr lang="en-US" sz="3400" b="1" dirty="0" smtClean="0">
                <a:solidFill>
                  <a:srgbClr val="003399"/>
                </a:solidFill>
              </a:rPr>
              <a:t>– Safer Streets</a:t>
            </a:r>
            <a:endParaRPr lang="en-CA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006" y="1179094"/>
            <a:ext cx="8911988" cy="4047995"/>
          </a:xfrm>
        </p:spPr>
        <p:txBody>
          <a:bodyPr/>
          <a:lstStyle/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MPP </a:t>
            </a:r>
            <a:r>
              <a:rPr lang="en-US" sz="2800" dirty="0"/>
              <a:t>for Ottawa </a:t>
            </a:r>
            <a:r>
              <a:rPr lang="en-US" sz="2800" dirty="0" smtClean="0"/>
              <a:t>Centre proposes </a:t>
            </a:r>
            <a:r>
              <a:rPr lang="en-US" sz="2800" dirty="0"/>
              <a:t>to </a:t>
            </a:r>
            <a:r>
              <a:rPr lang="en-US" sz="2800" dirty="0" smtClean="0"/>
              <a:t>lower </a:t>
            </a:r>
            <a:r>
              <a:rPr lang="en-US" sz="2800" dirty="0"/>
              <a:t>the default speed limit on residential streets </a:t>
            </a:r>
            <a:r>
              <a:rPr lang="en-US" sz="2800" dirty="0" smtClean="0"/>
              <a:t>to </a:t>
            </a:r>
            <a:r>
              <a:rPr lang="en-US" sz="2800" dirty="0"/>
              <a:t>40 km and 30 km near </a:t>
            </a:r>
            <a:r>
              <a:rPr lang="en-US" sz="2800" dirty="0" smtClean="0"/>
              <a:t>schools </a:t>
            </a:r>
            <a:r>
              <a:rPr lang="en-US" sz="2800" b="1" dirty="0" smtClean="0"/>
              <a:t>or</a:t>
            </a:r>
            <a:r>
              <a:rPr lang="en-US" sz="2800" dirty="0" smtClean="0"/>
              <a:t> give municipalities option to set their own limits</a:t>
            </a: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31943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b="1" dirty="0">
                <a:solidFill>
                  <a:srgbClr val="003399"/>
                </a:solidFill>
              </a:rPr>
              <a:t>Residential Speed </a:t>
            </a:r>
            <a:r>
              <a:rPr lang="en-US" sz="3400" b="1" dirty="0" smtClean="0">
                <a:solidFill>
                  <a:srgbClr val="003399"/>
                </a:solidFill>
              </a:rPr>
              <a:t>Limit – Safer Streets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3399"/>
              </a:buClr>
            </a:pPr>
            <a:r>
              <a:rPr lang="en-US" sz="2400" b="1" i="1" dirty="0"/>
              <a:t>WHEREAS </a:t>
            </a:r>
            <a:r>
              <a:rPr lang="en-US" sz="2400" i="1" dirty="0"/>
              <a:t>The elected provincial representative for Ottawa Centre is proposing that</a:t>
            </a:r>
            <a:r>
              <a:rPr lang="en-CA" sz="2400" dirty="0"/>
              <a:t> </a:t>
            </a:r>
            <a:r>
              <a:rPr lang="en-US" sz="2400" i="1" dirty="0"/>
              <a:t>the province of Ontario adopt a default speed limit of 40 km/h on residential streets and 30 km/h in school zones or that municipalities be given the option to set their own lower limits</a:t>
            </a:r>
            <a:r>
              <a:rPr lang="en-US" sz="2400" i="1" dirty="0" smtClean="0"/>
              <a:t>;</a:t>
            </a:r>
          </a:p>
          <a:p>
            <a:pPr>
              <a:buClr>
                <a:srgbClr val="003399"/>
              </a:buClr>
            </a:pPr>
            <a:endParaRPr lang="en-US" sz="2400" i="1" dirty="0" smtClean="0"/>
          </a:p>
          <a:p>
            <a:pPr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sz="2400" b="1" i="1" dirty="0"/>
              <a:t>BE IT RESOLVED</a:t>
            </a:r>
            <a:r>
              <a:rPr lang="en-US" sz="2400" i="1" dirty="0"/>
              <a:t> That the CHNA supports a provincial reduction in default speed limits on residential streets and school zones and </a:t>
            </a:r>
            <a:r>
              <a:rPr lang="en-US" sz="2400" i="1" dirty="0" smtClean="0"/>
              <a:t>supports </a:t>
            </a:r>
            <a:r>
              <a:rPr lang="en-US" sz="2400" i="1" dirty="0"/>
              <a:t>permitting the City of Ottawa to set its own lower limits considering residential streets, school zones, parks,  hospitals, and other residential areas with high pedestrian volumes.</a:t>
            </a:r>
            <a:endParaRPr lang="en-CA" sz="2400" dirty="0"/>
          </a:p>
          <a:p>
            <a:endParaRPr lang="en-C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8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b="1" dirty="0" smtClean="0">
                <a:solidFill>
                  <a:srgbClr val="003399"/>
                </a:solidFill>
              </a:rPr>
              <a:t/>
            </a:r>
            <a:br>
              <a:rPr lang="en-US" sz="3400" b="1" dirty="0" smtClean="0">
                <a:solidFill>
                  <a:srgbClr val="003399"/>
                </a:solidFill>
              </a:rPr>
            </a:br>
            <a:r>
              <a:rPr lang="en-US" sz="3400" b="1" dirty="0" smtClean="0">
                <a:solidFill>
                  <a:srgbClr val="003399"/>
                </a:solidFill>
              </a:rPr>
              <a:t>Area </a:t>
            </a:r>
            <a:r>
              <a:rPr lang="en-US" sz="3400" b="1" dirty="0">
                <a:solidFill>
                  <a:srgbClr val="003399"/>
                </a:solidFill>
              </a:rPr>
              <a:t>Traffic Management </a:t>
            </a:r>
            <a:r>
              <a:rPr lang="en-US" sz="3400" b="1" dirty="0" smtClean="0">
                <a:solidFill>
                  <a:srgbClr val="003399"/>
                </a:solidFill>
              </a:rPr>
              <a:t>Study – Safer Streets</a:t>
            </a:r>
            <a:endParaRPr lang="en-US" sz="3400" b="1" dirty="0">
              <a:solidFill>
                <a:srgbClr val="0033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3399"/>
              </a:buClr>
            </a:pPr>
            <a:endParaRPr lang="en-US" sz="2800" dirty="0" smtClean="0"/>
          </a:p>
          <a:p>
            <a:pPr>
              <a:buClr>
                <a:srgbClr val="003399"/>
              </a:buClr>
            </a:pPr>
            <a:r>
              <a:rPr lang="en-US" sz="2800" dirty="0" smtClean="0"/>
              <a:t>In </a:t>
            </a:r>
            <a:r>
              <a:rPr lang="en-US" sz="2800" dirty="0"/>
              <a:t>parallel to the ‘quick-wins’ anticipated at the micro level, the Traffic Committee also recommends </a:t>
            </a:r>
            <a:r>
              <a:rPr lang="en-US" sz="2800" dirty="0" smtClean="0"/>
              <a:t>pursuing an </a:t>
            </a:r>
            <a:r>
              <a:rPr lang="en-US" sz="2800" i="1" dirty="0" smtClean="0"/>
              <a:t>Area Traffic Management (ATM) </a:t>
            </a:r>
            <a:r>
              <a:rPr lang="en-US" sz="2800" dirty="0" smtClean="0"/>
              <a:t>study;</a:t>
            </a:r>
          </a:p>
          <a:p>
            <a:endParaRPr lang="en-US" sz="2800" dirty="0" smtClean="0"/>
          </a:p>
          <a:p>
            <a:pPr>
              <a:buClr>
                <a:srgbClr val="003399"/>
              </a:buClr>
            </a:pPr>
            <a:r>
              <a:rPr lang="en-US" sz="2800" dirty="0" smtClean="0"/>
              <a:t>Recognizes challenges </a:t>
            </a:r>
            <a:r>
              <a:rPr lang="en-US" sz="2800" dirty="0"/>
              <a:t>in implementing </a:t>
            </a:r>
            <a:r>
              <a:rPr lang="en-US" sz="2800" dirty="0" smtClean="0"/>
              <a:t> an ATM -  a </a:t>
            </a:r>
            <a:r>
              <a:rPr lang="en-US" sz="2800" dirty="0"/>
              <a:t>sub-committee </a:t>
            </a:r>
            <a:r>
              <a:rPr lang="en-US" sz="2800" dirty="0" smtClean="0"/>
              <a:t>will be formed to </a:t>
            </a:r>
            <a:r>
              <a:rPr lang="en-US" sz="2800" dirty="0"/>
              <a:t>begin the </a:t>
            </a:r>
            <a:r>
              <a:rPr lang="en-US" sz="2800" dirty="0" smtClean="0"/>
              <a:t>process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0787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b="1" dirty="0">
                <a:solidFill>
                  <a:srgbClr val="003399"/>
                </a:solidFill>
              </a:rPr>
              <a:t>Area Traffic Management Study </a:t>
            </a:r>
            <a:r>
              <a:rPr lang="en-US" sz="3400" b="1" dirty="0" smtClean="0">
                <a:solidFill>
                  <a:srgbClr val="003399"/>
                </a:solidFill>
              </a:rPr>
              <a:t>– Safer Streets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3399"/>
              </a:buClr>
            </a:pPr>
            <a:r>
              <a:rPr lang="en-US" sz="2800" dirty="0"/>
              <a:t>Local street guidelines recommend </a:t>
            </a:r>
            <a:r>
              <a:rPr lang="en-US" sz="2800" b="1" dirty="0"/>
              <a:t>120</a:t>
            </a:r>
            <a:r>
              <a:rPr lang="en-US" sz="2800" dirty="0"/>
              <a:t> VPM (vehicles/hour) and </a:t>
            </a:r>
            <a:r>
              <a:rPr lang="en-US" sz="2800" b="1" dirty="0"/>
              <a:t>1000 </a:t>
            </a:r>
            <a:r>
              <a:rPr lang="en-US" sz="2800" dirty="0"/>
              <a:t>VPD (vehicles/day</a:t>
            </a:r>
            <a:r>
              <a:rPr lang="en-US" sz="2800" dirty="0" smtClean="0"/>
              <a:t>);</a:t>
            </a:r>
          </a:p>
          <a:p>
            <a:endParaRPr lang="en-US" sz="2800" dirty="0"/>
          </a:p>
          <a:p>
            <a:pPr>
              <a:buClr>
                <a:srgbClr val="003399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Recent data on Ruskin Ave indicates peak volumes of </a:t>
            </a:r>
            <a:r>
              <a:rPr lang="en-US" sz="2800" b="1" dirty="0"/>
              <a:t>554 </a:t>
            </a:r>
            <a:r>
              <a:rPr lang="en-US" sz="2800" dirty="0"/>
              <a:t>VPM and </a:t>
            </a:r>
            <a:r>
              <a:rPr lang="en-US" sz="2800" b="1" dirty="0"/>
              <a:t>2612</a:t>
            </a:r>
            <a:r>
              <a:rPr lang="en-US" sz="2800" dirty="0"/>
              <a:t> over that time (Bayswater Ave recorded </a:t>
            </a:r>
            <a:r>
              <a:rPr lang="en-US" sz="2800" b="1" dirty="0"/>
              <a:t>3,651</a:t>
            </a:r>
            <a:r>
              <a:rPr lang="en-US" sz="2800" dirty="0"/>
              <a:t> VPD</a:t>
            </a:r>
            <a:r>
              <a:rPr lang="en-US" sz="2800" dirty="0" smtClean="0"/>
              <a:t>!);</a:t>
            </a:r>
          </a:p>
          <a:p>
            <a:endParaRPr lang="en-US" sz="2800" dirty="0"/>
          </a:p>
          <a:p>
            <a:pPr>
              <a:buClr>
                <a:srgbClr val="003399"/>
              </a:buClr>
            </a:pPr>
            <a:r>
              <a:rPr lang="en-US" sz="2800" dirty="0"/>
              <a:t>Possible solution- introduce one way streets and restricted turning </a:t>
            </a:r>
            <a:r>
              <a:rPr lang="en-US" sz="2800" dirty="0" smtClean="0"/>
              <a:t>into </a:t>
            </a:r>
            <a:r>
              <a:rPr lang="en-US" sz="2800" dirty="0"/>
              <a:t>our neighbourhood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84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915" y="48126"/>
            <a:ext cx="8229600" cy="1143000"/>
          </a:xfrm>
        </p:spPr>
        <p:txBody>
          <a:bodyPr/>
          <a:lstStyle/>
          <a:p>
            <a:r>
              <a:rPr lang="en-US" sz="3400" b="1" dirty="0" smtClean="0">
                <a:solidFill>
                  <a:srgbClr val="003399"/>
                </a:solidFill>
              </a:rPr>
              <a:t/>
            </a:r>
            <a:br>
              <a:rPr lang="en-US" sz="3400" b="1" dirty="0" smtClean="0">
                <a:solidFill>
                  <a:srgbClr val="003399"/>
                </a:solidFill>
              </a:rPr>
            </a:br>
            <a:r>
              <a:rPr lang="en-US" sz="3400" b="1" dirty="0" smtClean="0">
                <a:solidFill>
                  <a:srgbClr val="003399"/>
                </a:solidFill>
              </a:rPr>
              <a:t>Area </a:t>
            </a:r>
            <a:r>
              <a:rPr lang="en-US" sz="3400" b="1" dirty="0">
                <a:solidFill>
                  <a:srgbClr val="003399"/>
                </a:solidFill>
              </a:rPr>
              <a:t>Traffic Management Study </a:t>
            </a:r>
            <a:r>
              <a:rPr lang="en-US" sz="3400" b="1" dirty="0" smtClean="0">
                <a:solidFill>
                  <a:srgbClr val="003399"/>
                </a:solidFill>
              </a:rPr>
              <a:t>– Safer Streets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496" y="1564105"/>
            <a:ext cx="8686800" cy="4138976"/>
          </a:xfrm>
        </p:spPr>
        <p:txBody>
          <a:bodyPr/>
          <a:lstStyle/>
          <a:p>
            <a:pPr marL="0" indent="0">
              <a:buNone/>
            </a:pPr>
            <a:endParaRPr lang="en-US" sz="2600" b="1" i="1" dirty="0" smtClean="0"/>
          </a:p>
          <a:p>
            <a:pPr marL="0" indent="0">
              <a:buNone/>
            </a:pPr>
            <a:r>
              <a:rPr lang="en-US" sz="2600" b="1" i="1" dirty="0" smtClean="0"/>
              <a:t>WHEREAS </a:t>
            </a:r>
            <a:r>
              <a:rPr lang="en-US" sz="2600" i="1" dirty="0"/>
              <a:t>The Traffic Committee recommends that an Area Traffic Management Study be conducted in the Civic Hospital neighbourhood and that the CHNA prioritizes this initiative; </a:t>
            </a:r>
            <a:endParaRPr lang="en-CA" sz="2600" i="1" dirty="0"/>
          </a:p>
          <a:p>
            <a:pPr marL="0" indent="0">
              <a:buNone/>
            </a:pPr>
            <a:endParaRPr lang="en-US" sz="2600" b="1" i="1" dirty="0"/>
          </a:p>
          <a:p>
            <a:pPr marL="0" indent="0">
              <a:buNone/>
            </a:pPr>
            <a:r>
              <a:rPr lang="en-US" sz="2600" b="1" i="1" dirty="0"/>
              <a:t>BE IT RESOLVED </a:t>
            </a:r>
            <a:r>
              <a:rPr lang="en-US" sz="2600" i="1" dirty="0"/>
              <a:t>That the CHNA prioritize a request for an Area Traffic Man</a:t>
            </a:r>
            <a:r>
              <a:rPr lang="en-US" sz="2800" i="1" dirty="0"/>
              <a:t>agement Study in the Civic Hospital Neighbourhood.</a:t>
            </a:r>
            <a:endParaRPr lang="en-CA" sz="2800" i="1" dirty="0"/>
          </a:p>
          <a:p>
            <a:pPr marL="0" indent="0">
              <a:buNone/>
            </a:pPr>
            <a:endParaRPr lang="en-US" sz="2800" b="1" i="1" dirty="0" smtClean="0"/>
          </a:p>
          <a:p>
            <a:pPr marL="0" indent="0">
              <a:buNone/>
            </a:pPr>
            <a:endParaRPr lang="en-US" sz="28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59855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CHNA </a:t>
            </a:r>
            <a:br>
              <a:rPr lang="en-US" sz="4000" dirty="0" smtClean="0"/>
            </a:br>
            <a:r>
              <a:rPr lang="en-US" sz="3200" dirty="0" smtClean="0">
                <a:solidFill>
                  <a:srgbClr val="558ED5"/>
                </a:solidFill>
              </a:rPr>
              <a:t>Agenda</a:t>
            </a:r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CA" sz="1800" b="1" dirty="0" smtClean="0"/>
              <a:t>7:00 pm Introduction - </a:t>
            </a:r>
            <a:r>
              <a:rPr lang="en-CA" sz="1800" dirty="0" smtClean="0"/>
              <a:t>Karen Wright, President CHNA</a:t>
            </a:r>
          </a:p>
          <a:p>
            <a:pPr eaLnBrk="1" hangingPunct="1"/>
            <a:r>
              <a:rPr lang="en-CA" altLang="ja-JP" sz="1800" b="1" dirty="0" smtClean="0"/>
              <a:t>7:10 </a:t>
            </a:r>
            <a:r>
              <a:rPr lang="en-CA" altLang="ja-JP" sz="1800" b="1" dirty="0"/>
              <a:t>pm </a:t>
            </a:r>
            <a:r>
              <a:rPr lang="en-CA" altLang="ja-JP" sz="1800" b="1" dirty="0" smtClean="0"/>
              <a:t>Special Guest – </a:t>
            </a:r>
            <a:r>
              <a:rPr lang="en-CA" altLang="ja-JP" sz="1800" dirty="0" smtClean="0"/>
              <a:t>Karen Secord, Coordinator, Parkdale Food Centre </a:t>
            </a:r>
          </a:p>
          <a:p>
            <a:pPr eaLnBrk="1" hangingPunct="1"/>
            <a:r>
              <a:rPr lang="en-CA" sz="1800" b="1" dirty="0" smtClean="0"/>
              <a:t>7:25 pm Key Reports: </a:t>
            </a:r>
          </a:p>
          <a:p>
            <a:pPr lvl="1" eaLnBrk="1" hangingPunct="1"/>
            <a:r>
              <a:rPr lang="en-CA" sz="1600" b="1" dirty="0" smtClean="0"/>
              <a:t>Planning and Development</a:t>
            </a:r>
            <a:r>
              <a:rPr lang="en-CA" sz="1600" dirty="0" smtClean="0"/>
              <a:t> – Kathy Kennedy </a:t>
            </a:r>
          </a:p>
          <a:p>
            <a:pPr lvl="1" eaLnBrk="1" hangingPunct="1"/>
            <a:r>
              <a:rPr lang="en-CA" sz="1600" b="1" dirty="0" smtClean="0"/>
              <a:t>History and Heritage </a:t>
            </a:r>
            <a:r>
              <a:rPr lang="en-CA" sz="1600" dirty="0" smtClean="0"/>
              <a:t>– Andy Billingsley </a:t>
            </a:r>
          </a:p>
          <a:p>
            <a:pPr lvl="1" eaLnBrk="1" hangingPunct="1"/>
            <a:r>
              <a:rPr lang="en-CA" sz="1600" b="1" dirty="0" smtClean="0"/>
              <a:t>Traffic </a:t>
            </a:r>
            <a:r>
              <a:rPr lang="en-CA" sz="1600" dirty="0" smtClean="0"/>
              <a:t>– Luanne Calcutt</a:t>
            </a:r>
          </a:p>
          <a:p>
            <a:pPr lvl="1" eaLnBrk="1" hangingPunct="1"/>
            <a:r>
              <a:rPr lang="en-CA" sz="1600" b="1" dirty="0"/>
              <a:t>Safety </a:t>
            </a:r>
            <a:r>
              <a:rPr lang="en-CA" sz="1600" dirty="0"/>
              <a:t>- </a:t>
            </a:r>
            <a:r>
              <a:rPr lang="en-US" altLang="ja-JP" sz="1600" dirty="0"/>
              <a:t>Shane Quinn, Safety Chair</a:t>
            </a:r>
            <a:r>
              <a:rPr lang="en-CA" sz="1600" dirty="0" smtClean="0"/>
              <a:t> </a:t>
            </a:r>
          </a:p>
          <a:p>
            <a:pPr lvl="1" eaLnBrk="1" hangingPunct="1"/>
            <a:r>
              <a:rPr lang="en-CA" sz="1600" b="1" dirty="0" smtClean="0"/>
              <a:t>Membership</a:t>
            </a:r>
            <a:r>
              <a:rPr lang="en-CA" sz="1600" dirty="0" smtClean="0"/>
              <a:t>- Shelley Mullins</a:t>
            </a:r>
          </a:p>
          <a:p>
            <a:pPr lvl="1" eaLnBrk="1" hangingPunct="1"/>
            <a:r>
              <a:rPr lang="en-CA" sz="1600" b="1" dirty="0" smtClean="0"/>
              <a:t>Communications-</a:t>
            </a:r>
            <a:r>
              <a:rPr lang="en-CA" sz="1600" dirty="0" smtClean="0"/>
              <a:t> Alyson Queen</a:t>
            </a:r>
          </a:p>
          <a:p>
            <a:pPr lvl="1" eaLnBrk="1" hangingPunct="1"/>
            <a:r>
              <a:rPr lang="en-CA" sz="1600" b="1" dirty="0"/>
              <a:t>Constitution  </a:t>
            </a:r>
            <a:r>
              <a:rPr lang="en-CA" sz="1600" dirty="0"/>
              <a:t>– Peter </a:t>
            </a:r>
            <a:r>
              <a:rPr lang="en-CA" sz="1600" dirty="0" smtClean="0"/>
              <a:t>Eady </a:t>
            </a:r>
            <a:endParaRPr lang="en-CA" sz="1600" b="1" dirty="0" smtClean="0"/>
          </a:p>
          <a:p>
            <a:pPr lvl="1" eaLnBrk="1" hangingPunct="1"/>
            <a:r>
              <a:rPr lang="en-CA" sz="1600" b="1" dirty="0" smtClean="0"/>
              <a:t>Treasury</a:t>
            </a:r>
            <a:r>
              <a:rPr lang="en-CA" sz="1600" dirty="0" smtClean="0"/>
              <a:t>– Julie Westall </a:t>
            </a:r>
            <a:endParaRPr lang="en-CA" sz="1600" b="1" dirty="0" smtClean="0"/>
          </a:p>
          <a:p>
            <a:pPr eaLnBrk="1" hangingPunct="1"/>
            <a:r>
              <a:rPr lang="en-CA" altLang="ja-JP" sz="1800" b="1" dirty="0" smtClean="0"/>
              <a:t>8:40 pm Councillor Chat/Q&amp;A - </a:t>
            </a:r>
            <a:r>
              <a:rPr lang="en-CA" altLang="ja-JP" sz="1800" dirty="0" smtClean="0"/>
              <a:t>Jeff </a:t>
            </a:r>
            <a:r>
              <a:rPr lang="en-CA" altLang="ja-JP" sz="1800" dirty="0" err="1" smtClean="0"/>
              <a:t>Leiper</a:t>
            </a:r>
            <a:endParaRPr lang="en-CA" altLang="ja-JP" sz="1800" dirty="0" smtClean="0"/>
          </a:p>
          <a:p>
            <a:pPr eaLnBrk="1" hangingPunct="1"/>
            <a:r>
              <a:rPr lang="en-CA" altLang="ja-JP" sz="1800" b="1" dirty="0" smtClean="0"/>
              <a:t>9:00 pm Adjournment</a:t>
            </a:r>
            <a:endParaRPr lang="en-US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174216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– Shane Quinn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CPCs </a:t>
            </a:r>
            <a:r>
              <a:rPr lang="en-US" sz="2400" dirty="0" smtClean="0"/>
              <a:t>Closures</a:t>
            </a:r>
            <a:endParaRPr lang="en-US" sz="2400" dirty="0"/>
          </a:p>
          <a:p>
            <a:r>
              <a:rPr lang="en-US" sz="2400" dirty="0"/>
              <a:t>Home </a:t>
            </a:r>
            <a:r>
              <a:rPr lang="en-US" sz="2400" dirty="0" smtClean="0"/>
              <a:t>Safety</a:t>
            </a:r>
            <a:endParaRPr lang="en-US" sz="2400" dirty="0"/>
          </a:p>
          <a:p>
            <a:r>
              <a:rPr lang="en-US" sz="2400" dirty="0" smtClean="0"/>
              <a:t>Events</a:t>
            </a:r>
          </a:p>
          <a:p>
            <a:pPr lvl="1"/>
            <a:r>
              <a:rPr lang="en-US" sz="2000" dirty="0" smtClean="0"/>
              <a:t>Community </a:t>
            </a:r>
            <a:r>
              <a:rPr lang="en-US" sz="2000" dirty="0"/>
              <a:t>Safety - June </a:t>
            </a:r>
            <a:r>
              <a:rPr lang="en-US" sz="2000" dirty="0" smtClean="0"/>
              <a:t>4</a:t>
            </a:r>
            <a:endParaRPr lang="en-US" sz="2000" dirty="0"/>
          </a:p>
          <a:p>
            <a:pPr lvl="1"/>
            <a:r>
              <a:rPr lang="en-US" sz="2000" dirty="0"/>
              <a:t>Elder Abuse - May </a:t>
            </a:r>
            <a:r>
              <a:rPr lang="en-US" sz="2000" dirty="0" smtClean="0"/>
              <a:t>6</a:t>
            </a:r>
          </a:p>
          <a:p>
            <a:r>
              <a:rPr lang="en-US" sz="2400" dirty="0" smtClean="0"/>
              <a:t>Fraud</a:t>
            </a:r>
            <a:r>
              <a:rPr lang="en-US" sz="2400" dirty="0"/>
              <a:t>, Scams, Car Thefts &amp; </a:t>
            </a:r>
            <a:r>
              <a:rPr lang="en-US" sz="2400" dirty="0" smtClean="0"/>
              <a:t>Break-ins</a:t>
            </a:r>
          </a:p>
          <a:p>
            <a:pPr lvl="1"/>
            <a:r>
              <a:rPr lang="en-US" sz="2000" dirty="0" smtClean="0"/>
              <a:t>OPS </a:t>
            </a:r>
            <a:r>
              <a:rPr lang="en-US" sz="2000" dirty="0"/>
              <a:t>Fishing Derby By Credit </a:t>
            </a:r>
            <a:r>
              <a:rPr lang="en-US" sz="2000" dirty="0" smtClean="0"/>
              <a:t>Card</a:t>
            </a:r>
            <a:endParaRPr lang="en-US" sz="2000" dirty="0"/>
          </a:p>
          <a:p>
            <a:pPr lvl="1"/>
            <a:r>
              <a:rPr lang="en-US" sz="2000" dirty="0"/>
              <a:t>Donate to </a:t>
            </a:r>
            <a:r>
              <a:rPr lang="en-US" sz="2000" dirty="0" smtClean="0"/>
              <a:t>Leukemia</a:t>
            </a:r>
            <a:endParaRPr lang="en-US" sz="2000" dirty="0"/>
          </a:p>
          <a:p>
            <a:pPr lvl="1"/>
            <a:r>
              <a:rPr lang="en-US" sz="2000" dirty="0"/>
              <a:t>Microsoft Will Fix Your </a:t>
            </a:r>
            <a:r>
              <a:rPr lang="en-US" sz="2000" dirty="0" smtClean="0"/>
              <a:t>PC</a:t>
            </a:r>
          </a:p>
          <a:p>
            <a:pPr lvl="1"/>
            <a:r>
              <a:rPr lang="en-US" sz="2000" dirty="0" smtClean="0"/>
              <a:t>You Won a Free Room at the Marriott/Hilton!</a:t>
            </a:r>
            <a:endParaRPr lang="en-US" sz="2000" dirty="0"/>
          </a:p>
          <a:p>
            <a:pPr lvl="1"/>
            <a:r>
              <a:rPr lang="en-US" sz="2000" dirty="0"/>
              <a:t>Is That CRA Calling</a:t>
            </a:r>
            <a:r>
              <a:rPr lang="en-US" sz="2000" dirty="0" smtClean="0"/>
              <a:t>?  Maybe OPS?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800" dirty="0"/>
              <a:t/>
            </a:r>
            <a:br>
              <a:rPr lang="en-US" sz="800" dirty="0"/>
            </a:br>
            <a:endParaRPr lang="en-US" sz="800" dirty="0"/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524" y="4815936"/>
            <a:ext cx="1489802" cy="10029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684" y="2436222"/>
            <a:ext cx="2385483" cy="1759294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7931" y="1835472"/>
            <a:ext cx="2028825" cy="5753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56948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CHNA </a:t>
            </a:r>
            <a:br>
              <a:rPr lang="en-US" sz="4000" dirty="0" smtClean="0"/>
            </a:br>
            <a:r>
              <a:rPr lang="en-US" sz="3200" dirty="0" smtClean="0">
                <a:solidFill>
                  <a:srgbClr val="558ED5"/>
                </a:solidFill>
              </a:rPr>
              <a:t>Agenda</a:t>
            </a:r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CA" sz="1800" b="1" dirty="0" smtClean="0"/>
              <a:t>7:00 pm Introduction - </a:t>
            </a:r>
            <a:r>
              <a:rPr lang="en-CA" sz="1800" dirty="0" smtClean="0"/>
              <a:t>Karen Wright, President CHNA</a:t>
            </a:r>
          </a:p>
          <a:p>
            <a:pPr eaLnBrk="1" hangingPunct="1"/>
            <a:r>
              <a:rPr lang="en-CA" altLang="ja-JP" sz="1800" b="1" dirty="0" smtClean="0"/>
              <a:t>7:10 </a:t>
            </a:r>
            <a:r>
              <a:rPr lang="en-CA" altLang="ja-JP" sz="1800" b="1" dirty="0"/>
              <a:t>pm </a:t>
            </a:r>
            <a:r>
              <a:rPr lang="en-CA" altLang="ja-JP" sz="1800" b="1" dirty="0" smtClean="0"/>
              <a:t>Special Guest – </a:t>
            </a:r>
            <a:r>
              <a:rPr lang="en-CA" altLang="ja-JP" sz="1800" dirty="0" smtClean="0"/>
              <a:t>Karen Secord, Coordinator, Parkdale Food Centre </a:t>
            </a:r>
          </a:p>
          <a:p>
            <a:pPr eaLnBrk="1" hangingPunct="1"/>
            <a:r>
              <a:rPr lang="en-CA" sz="1800" b="1" dirty="0" smtClean="0"/>
              <a:t>7:25 pm Key Reports: </a:t>
            </a:r>
          </a:p>
          <a:p>
            <a:pPr lvl="1" eaLnBrk="1" hangingPunct="1"/>
            <a:r>
              <a:rPr lang="en-CA" sz="1600" b="1" dirty="0" smtClean="0"/>
              <a:t>Planning and Development</a:t>
            </a:r>
            <a:r>
              <a:rPr lang="en-CA" sz="1600" dirty="0" smtClean="0"/>
              <a:t> – Kathy Kennedy </a:t>
            </a:r>
          </a:p>
          <a:p>
            <a:pPr lvl="1" eaLnBrk="1" hangingPunct="1"/>
            <a:r>
              <a:rPr lang="en-CA" sz="1600" b="1" dirty="0" smtClean="0"/>
              <a:t>History and Heritage </a:t>
            </a:r>
            <a:r>
              <a:rPr lang="en-CA" sz="1600" dirty="0" smtClean="0"/>
              <a:t>– Andy Billingsley </a:t>
            </a:r>
          </a:p>
          <a:p>
            <a:pPr lvl="1" eaLnBrk="1" hangingPunct="1"/>
            <a:r>
              <a:rPr lang="en-CA" sz="1600" b="1" dirty="0" smtClean="0"/>
              <a:t>Traffic </a:t>
            </a:r>
            <a:r>
              <a:rPr lang="en-CA" sz="1600" dirty="0" smtClean="0"/>
              <a:t>– Luanne Calcutt</a:t>
            </a:r>
          </a:p>
          <a:p>
            <a:pPr lvl="1" eaLnBrk="1" hangingPunct="1"/>
            <a:r>
              <a:rPr lang="en-CA" sz="1600" b="1" dirty="0"/>
              <a:t>Safety </a:t>
            </a:r>
            <a:r>
              <a:rPr lang="en-CA" sz="1600" dirty="0"/>
              <a:t>- </a:t>
            </a:r>
            <a:r>
              <a:rPr lang="en-US" altLang="ja-JP" sz="1600" dirty="0"/>
              <a:t>Shane Quinn, Safety Chair</a:t>
            </a:r>
            <a:r>
              <a:rPr lang="en-CA" sz="1600" dirty="0" smtClean="0"/>
              <a:t> </a:t>
            </a:r>
          </a:p>
          <a:p>
            <a:pPr lvl="1" eaLnBrk="1" hangingPunct="1"/>
            <a:r>
              <a:rPr lang="en-CA" sz="1600" b="1" dirty="0" smtClean="0"/>
              <a:t>Membership</a:t>
            </a:r>
            <a:r>
              <a:rPr lang="en-CA" sz="1600" dirty="0" smtClean="0"/>
              <a:t>- Shelley Mullins</a:t>
            </a:r>
          </a:p>
          <a:p>
            <a:pPr lvl="1" eaLnBrk="1" hangingPunct="1"/>
            <a:r>
              <a:rPr lang="en-CA" sz="1600" b="1" dirty="0" smtClean="0"/>
              <a:t>Communications-</a:t>
            </a:r>
            <a:r>
              <a:rPr lang="en-CA" sz="1600" dirty="0" smtClean="0"/>
              <a:t> Alyson Queen</a:t>
            </a:r>
          </a:p>
          <a:p>
            <a:pPr lvl="1" eaLnBrk="1" hangingPunct="1"/>
            <a:r>
              <a:rPr lang="en-CA" sz="1600" b="1" dirty="0"/>
              <a:t>Constitution  </a:t>
            </a:r>
            <a:r>
              <a:rPr lang="en-CA" sz="1600" dirty="0"/>
              <a:t>– Peter </a:t>
            </a:r>
            <a:r>
              <a:rPr lang="en-CA" sz="1600" dirty="0" smtClean="0"/>
              <a:t>Eady </a:t>
            </a:r>
            <a:endParaRPr lang="en-CA" sz="1600" b="1" dirty="0" smtClean="0"/>
          </a:p>
          <a:p>
            <a:pPr lvl="1" eaLnBrk="1" hangingPunct="1"/>
            <a:r>
              <a:rPr lang="en-CA" sz="1600" b="1" dirty="0" smtClean="0"/>
              <a:t>Treasury</a:t>
            </a:r>
            <a:r>
              <a:rPr lang="en-CA" sz="1600" dirty="0" smtClean="0"/>
              <a:t>– Julie Westall </a:t>
            </a:r>
            <a:endParaRPr lang="en-CA" sz="1600" b="1" dirty="0" smtClean="0"/>
          </a:p>
          <a:p>
            <a:pPr eaLnBrk="1" hangingPunct="1"/>
            <a:r>
              <a:rPr lang="en-CA" altLang="ja-JP" sz="1800" b="1" dirty="0" smtClean="0"/>
              <a:t>8:40 pm Councillor Chat/Q&amp;A - </a:t>
            </a:r>
            <a:r>
              <a:rPr lang="en-CA" altLang="ja-JP" sz="1800" dirty="0" smtClean="0"/>
              <a:t>Jeff </a:t>
            </a:r>
            <a:r>
              <a:rPr lang="en-CA" altLang="ja-JP" sz="1800" dirty="0" err="1" smtClean="0"/>
              <a:t>Leiper</a:t>
            </a:r>
            <a:endParaRPr lang="en-CA" altLang="ja-JP" sz="1800" dirty="0" smtClean="0"/>
          </a:p>
          <a:p>
            <a:pPr eaLnBrk="1" hangingPunct="1"/>
            <a:r>
              <a:rPr lang="en-CA" altLang="ja-JP" sz="1800" b="1" dirty="0" smtClean="0"/>
              <a:t>9:00 pm Adjournment</a:t>
            </a:r>
            <a:endParaRPr lang="en-US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203356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Keeping you Informed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" y="3583792"/>
            <a:ext cx="2540000" cy="2540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0" y="1632858"/>
            <a:ext cx="2367640" cy="1456099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965" y="4091792"/>
            <a:ext cx="2305050" cy="152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184" y="4600390"/>
            <a:ext cx="1427845" cy="14842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376" y="787468"/>
            <a:ext cx="1644424" cy="16444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788" y="1884194"/>
            <a:ext cx="4212771" cy="25744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943" y="4027073"/>
            <a:ext cx="1345746" cy="152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87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Membership/Fundraising – Shelley Mullins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8107"/>
            <a:ext cx="8229600" cy="479896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Our </a:t>
            </a:r>
            <a:r>
              <a:rPr lang="en-US" sz="2000" dirty="0" err="1"/>
              <a:t>Neighbourhood</a:t>
            </a:r>
            <a:r>
              <a:rPr lang="en-US" sz="2000" dirty="0"/>
              <a:t> Association is only as strong as its membership so we encourage the involvement of all residents in our </a:t>
            </a:r>
            <a:r>
              <a:rPr lang="en-US" sz="2000" dirty="0" smtClean="0"/>
              <a:t>community.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With </a:t>
            </a:r>
            <a:r>
              <a:rPr lang="en-US" sz="2000" dirty="0"/>
              <a:t>a vibrant membership we can</a:t>
            </a:r>
            <a:r>
              <a:rPr lang="en-US" sz="2000" dirty="0" smtClean="0"/>
              <a:t>:</a:t>
            </a:r>
            <a:endParaRPr lang="en-US" sz="900" dirty="0" smtClean="0"/>
          </a:p>
          <a:p>
            <a:pPr marL="0" indent="0">
              <a:buNone/>
            </a:pPr>
            <a:endParaRPr lang="en-CA" sz="1800" dirty="0"/>
          </a:p>
          <a:p>
            <a:pPr lvl="0"/>
            <a:r>
              <a:rPr lang="en-US" sz="2000" dirty="0"/>
              <a:t>Promote the general interests and well-beings of our </a:t>
            </a:r>
            <a:r>
              <a:rPr lang="en-US" sz="2000" dirty="0" smtClean="0"/>
              <a:t>residents</a:t>
            </a:r>
            <a:endParaRPr lang="en-CA" sz="2000" dirty="0"/>
          </a:p>
          <a:p>
            <a:pPr lvl="0"/>
            <a:r>
              <a:rPr lang="en-US" sz="2000" dirty="0"/>
              <a:t>Act as a community spokesperson in promoting and protecting the interests of the community with respect to planning and future </a:t>
            </a:r>
            <a:r>
              <a:rPr lang="en-US" sz="2000" dirty="0" smtClean="0"/>
              <a:t>development</a:t>
            </a:r>
            <a:r>
              <a:rPr lang="en-US" sz="2000" dirty="0"/>
              <a:t> </a:t>
            </a:r>
            <a:endParaRPr lang="en-CA" sz="2000" dirty="0"/>
          </a:p>
          <a:p>
            <a:pPr lvl="0"/>
            <a:r>
              <a:rPr lang="en-US" sz="2000" dirty="0" smtClean="0"/>
              <a:t>Support </a:t>
            </a:r>
            <a:r>
              <a:rPr lang="en-US" sz="2000" dirty="0"/>
              <a:t>programs that provide safety for community residents – i.e. traffic, </a:t>
            </a:r>
            <a:r>
              <a:rPr lang="en-US" sz="2000" dirty="0" smtClean="0"/>
              <a:t>crime</a:t>
            </a:r>
            <a:r>
              <a:rPr lang="en-US" sz="2000" dirty="0"/>
              <a:t> </a:t>
            </a:r>
            <a:endParaRPr lang="en-CA" sz="2000" dirty="0"/>
          </a:p>
          <a:p>
            <a:pPr lvl="0"/>
            <a:r>
              <a:rPr lang="en-US" sz="2000" dirty="0"/>
              <a:t>Promote and foster community spirit and historical </a:t>
            </a:r>
            <a:r>
              <a:rPr lang="en-US" sz="2000" dirty="0" smtClean="0"/>
              <a:t>appreciation</a:t>
            </a:r>
            <a:r>
              <a:rPr lang="en-US" sz="2000" dirty="0"/>
              <a:t> </a:t>
            </a:r>
            <a:endParaRPr lang="en-CA" sz="2000" dirty="0"/>
          </a:p>
          <a:p>
            <a:pPr lvl="0"/>
            <a:r>
              <a:rPr lang="en-US" sz="2000" dirty="0"/>
              <a:t>Have a stronger voice at City Hall </a:t>
            </a:r>
            <a:endParaRPr lang="en-CA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4721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Membership/Fundraising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7353"/>
            <a:ext cx="8229600" cy="463982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800" dirty="0"/>
              <a:t>Membership in the CHNA is available to all residents of the Civic </a:t>
            </a:r>
            <a:r>
              <a:rPr lang="en-US" sz="1800" dirty="0" smtClean="0"/>
              <a:t>Hospital </a:t>
            </a:r>
            <a:r>
              <a:rPr lang="en-US" sz="1800" dirty="0" err="1" smtClean="0"/>
              <a:t>neighbourhood</a:t>
            </a:r>
            <a:r>
              <a:rPr lang="en-US" sz="1800" dirty="0" smtClean="0"/>
              <a:t> – Queensway (N) Carling (S) O-Train (E) Island Park (W)</a:t>
            </a:r>
            <a:endParaRPr lang="en-CA" sz="1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 </a:t>
            </a:r>
            <a:endParaRPr lang="en-CA" sz="1800" dirty="0"/>
          </a:p>
          <a:p>
            <a:pPr>
              <a:spcBef>
                <a:spcPts val="0"/>
              </a:spcBef>
            </a:pPr>
            <a:r>
              <a:rPr lang="en-US" sz="1800" dirty="0"/>
              <a:t>Starting in 2016,  $10 annual memberships will be valid for the current calendar year.</a:t>
            </a:r>
            <a:endParaRPr lang="en-CA" sz="1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 </a:t>
            </a:r>
            <a:endParaRPr lang="en-CA" sz="1800" dirty="0"/>
          </a:p>
          <a:p>
            <a:pPr>
              <a:spcBef>
                <a:spcPts val="0"/>
              </a:spcBef>
            </a:pPr>
            <a:r>
              <a:rPr lang="en-US" sz="1800" dirty="0"/>
              <a:t>Street representatives will be recruited to spearhead a door-to-door membership campaign in the Fall of 2015 for the 2016 year</a:t>
            </a:r>
            <a:r>
              <a:rPr lang="en-US" sz="1800" dirty="0" smtClean="0"/>
              <a:t>. Volunteers needed!!</a:t>
            </a:r>
            <a:endParaRPr lang="en-CA" sz="1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 </a:t>
            </a:r>
            <a:endParaRPr lang="en-CA" sz="1800" dirty="0"/>
          </a:p>
          <a:p>
            <a:pPr>
              <a:spcBef>
                <a:spcPts val="0"/>
              </a:spcBef>
            </a:pPr>
            <a:r>
              <a:rPr lang="en-US" sz="1800" dirty="0"/>
              <a:t>Your 2016 membership card will also get you discounts/specials at participating local </a:t>
            </a:r>
            <a:r>
              <a:rPr lang="en-US" sz="1800" dirty="0" smtClean="0"/>
              <a:t>businesses.</a:t>
            </a:r>
            <a:endParaRPr lang="en-CA" sz="1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 </a:t>
            </a:r>
            <a:endParaRPr lang="en-CA" sz="1800" dirty="0"/>
          </a:p>
          <a:p>
            <a:pPr>
              <a:spcBef>
                <a:spcPts val="0"/>
              </a:spcBef>
            </a:pPr>
            <a:r>
              <a:rPr lang="en-US" sz="1800" dirty="0"/>
              <a:t>Membership fees help offset the costs incurred by the CHNA – printing, mailing, rental space for meetings, web hosting, hiring planners and lawyers when contesting planning issues at the OMB, etc</a:t>
            </a:r>
            <a:r>
              <a:rPr lang="en-US" sz="1800" dirty="0" smtClean="0"/>
              <a:t>.</a:t>
            </a: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28362322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Membership/Fundraising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Why become a member? </a:t>
            </a:r>
            <a:endParaRPr lang="en-CA" sz="2400" dirty="0"/>
          </a:p>
          <a:p>
            <a:pPr marL="0" indent="0">
              <a:buNone/>
            </a:pPr>
            <a:r>
              <a:rPr lang="en-US" sz="2400" dirty="0"/>
              <a:t> </a:t>
            </a:r>
            <a:endParaRPr lang="en-CA" sz="2400" dirty="0"/>
          </a:p>
          <a:p>
            <a:r>
              <a:rPr lang="en-US" sz="2400" dirty="0"/>
              <a:t>To have a voice in the issues that matter most to you – traffic, safety, crime, community development – your membership provides you a forum to present and discuss your ideas.</a:t>
            </a:r>
            <a:endParaRPr lang="en-CA" sz="2400" dirty="0"/>
          </a:p>
          <a:p>
            <a:pPr marL="0" indent="0">
              <a:buNone/>
            </a:pPr>
            <a:r>
              <a:rPr lang="en-US" sz="2400" dirty="0"/>
              <a:t> </a:t>
            </a:r>
            <a:endParaRPr lang="en-CA" sz="2400" dirty="0"/>
          </a:p>
          <a:p>
            <a:r>
              <a:rPr lang="en-US" sz="2400" dirty="0"/>
              <a:t>To stay up-to-date on </a:t>
            </a:r>
            <a:r>
              <a:rPr lang="en-US" sz="2400" dirty="0" err="1" smtClean="0"/>
              <a:t>neighbourhood</a:t>
            </a:r>
            <a:r>
              <a:rPr lang="en-US" sz="2400" dirty="0" smtClean="0"/>
              <a:t> events </a:t>
            </a:r>
            <a:r>
              <a:rPr lang="en-US" sz="2400" dirty="0"/>
              <a:t>and </a:t>
            </a:r>
            <a:r>
              <a:rPr lang="en-US" sz="2400" dirty="0" smtClean="0"/>
              <a:t>issues. </a:t>
            </a:r>
            <a:endParaRPr lang="en-CA" sz="2400" dirty="0"/>
          </a:p>
          <a:p>
            <a:pPr marL="0" indent="0">
              <a:buNone/>
            </a:pPr>
            <a:endParaRPr lang="en-CA" sz="2400" dirty="0"/>
          </a:p>
          <a:p>
            <a:r>
              <a:rPr lang="en-US" sz="2400" dirty="0"/>
              <a:t>To be eligible to vote at the CHNA meetings and run for a board </a:t>
            </a:r>
            <a:r>
              <a:rPr lang="en-US" sz="2400" dirty="0" smtClean="0"/>
              <a:t>position.</a:t>
            </a:r>
            <a:endParaRPr lang="en-CA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858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CHNA </a:t>
            </a:r>
            <a:br>
              <a:rPr lang="en-US" sz="4000" dirty="0" smtClean="0"/>
            </a:br>
            <a:r>
              <a:rPr lang="en-US" sz="3200" dirty="0" smtClean="0">
                <a:solidFill>
                  <a:srgbClr val="558ED5"/>
                </a:solidFill>
              </a:rPr>
              <a:t>Agenda</a:t>
            </a:r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CA" sz="1800" b="1" dirty="0" smtClean="0"/>
              <a:t>7:00 pm Introduction - </a:t>
            </a:r>
            <a:r>
              <a:rPr lang="en-CA" sz="1800" dirty="0" smtClean="0"/>
              <a:t>Karen Wright, President CHNA</a:t>
            </a:r>
          </a:p>
          <a:p>
            <a:pPr eaLnBrk="1" hangingPunct="1"/>
            <a:r>
              <a:rPr lang="en-CA" altLang="ja-JP" sz="1800" b="1" dirty="0" smtClean="0"/>
              <a:t>7:10 </a:t>
            </a:r>
            <a:r>
              <a:rPr lang="en-CA" altLang="ja-JP" sz="1800" b="1" dirty="0"/>
              <a:t>pm </a:t>
            </a:r>
            <a:r>
              <a:rPr lang="en-CA" altLang="ja-JP" sz="1800" b="1" dirty="0" smtClean="0"/>
              <a:t>Special Guest – </a:t>
            </a:r>
            <a:r>
              <a:rPr lang="en-CA" altLang="ja-JP" sz="1800" dirty="0" smtClean="0"/>
              <a:t>Karen Secord, Coordinator, Parkdale Food Centre </a:t>
            </a:r>
          </a:p>
          <a:p>
            <a:pPr eaLnBrk="1" hangingPunct="1"/>
            <a:r>
              <a:rPr lang="en-CA" sz="1800" b="1" dirty="0" smtClean="0"/>
              <a:t>7:25 pm Key Reports: </a:t>
            </a:r>
          </a:p>
          <a:p>
            <a:pPr lvl="1" eaLnBrk="1" hangingPunct="1"/>
            <a:r>
              <a:rPr lang="en-CA" sz="1600" b="1" dirty="0" smtClean="0"/>
              <a:t>Planning and Development</a:t>
            </a:r>
            <a:r>
              <a:rPr lang="en-CA" sz="1600" dirty="0" smtClean="0"/>
              <a:t> – Kathy Kennedy </a:t>
            </a:r>
          </a:p>
          <a:p>
            <a:pPr lvl="1" eaLnBrk="1" hangingPunct="1"/>
            <a:r>
              <a:rPr lang="en-CA" sz="1600" b="1" dirty="0" smtClean="0"/>
              <a:t>History and Heritage </a:t>
            </a:r>
            <a:r>
              <a:rPr lang="en-CA" sz="1600" dirty="0" smtClean="0"/>
              <a:t>– Andy Billingsley </a:t>
            </a:r>
          </a:p>
          <a:p>
            <a:pPr lvl="1" eaLnBrk="1" hangingPunct="1"/>
            <a:r>
              <a:rPr lang="en-CA" sz="1600" b="1" dirty="0" smtClean="0"/>
              <a:t>Traffic </a:t>
            </a:r>
            <a:r>
              <a:rPr lang="en-CA" sz="1600" dirty="0" smtClean="0"/>
              <a:t>– Luanne Calcutt</a:t>
            </a:r>
          </a:p>
          <a:p>
            <a:pPr lvl="1" eaLnBrk="1" hangingPunct="1"/>
            <a:r>
              <a:rPr lang="en-CA" sz="1600" b="1" dirty="0"/>
              <a:t>Safety </a:t>
            </a:r>
            <a:r>
              <a:rPr lang="en-CA" sz="1600" dirty="0"/>
              <a:t>- </a:t>
            </a:r>
            <a:r>
              <a:rPr lang="en-US" altLang="ja-JP" sz="1600" dirty="0"/>
              <a:t>Shane Quinn, Safety Chair</a:t>
            </a:r>
            <a:r>
              <a:rPr lang="en-CA" sz="1600" dirty="0" smtClean="0"/>
              <a:t> </a:t>
            </a:r>
          </a:p>
          <a:p>
            <a:pPr lvl="1" eaLnBrk="1" hangingPunct="1"/>
            <a:r>
              <a:rPr lang="en-CA" sz="1600" b="1" dirty="0" smtClean="0"/>
              <a:t>Membership</a:t>
            </a:r>
            <a:r>
              <a:rPr lang="en-CA" sz="1600" dirty="0" smtClean="0"/>
              <a:t>- Shelley Mullins</a:t>
            </a:r>
          </a:p>
          <a:p>
            <a:pPr lvl="1" eaLnBrk="1" hangingPunct="1"/>
            <a:r>
              <a:rPr lang="en-CA" sz="1600" b="1" dirty="0" smtClean="0"/>
              <a:t>Communications-</a:t>
            </a:r>
            <a:r>
              <a:rPr lang="en-CA" sz="1600" dirty="0" smtClean="0"/>
              <a:t> Alyson Queen</a:t>
            </a:r>
          </a:p>
          <a:p>
            <a:pPr lvl="1" eaLnBrk="1" hangingPunct="1"/>
            <a:r>
              <a:rPr lang="en-CA" sz="1600" b="1" dirty="0"/>
              <a:t>Constitution  </a:t>
            </a:r>
            <a:r>
              <a:rPr lang="en-CA" sz="1600" dirty="0"/>
              <a:t>– Peter </a:t>
            </a:r>
            <a:r>
              <a:rPr lang="en-CA" sz="1600" dirty="0" smtClean="0"/>
              <a:t>Eady </a:t>
            </a:r>
            <a:endParaRPr lang="en-CA" sz="1600" b="1" dirty="0" smtClean="0"/>
          </a:p>
          <a:p>
            <a:pPr lvl="1" eaLnBrk="1" hangingPunct="1"/>
            <a:r>
              <a:rPr lang="en-CA" sz="1600" b="1" dirty="0" smtClean="0"/>
              <a:t>Treasury</a:t>
            </a:r>
            <a:r>
              <a:rPr lang="en-CA" sz="1600" dirty="0" smtClean="0"/>
              <a:t>– Julie Westall </a:t>
            </a:r>
            <a:endParaRPr lang="en-CA" sz="1600" b="1" dirty="0" smtClean="0"/>
          </a:p>
          <a:p>
            <a:pPr eaLnBrk="1" hangingPunct="1"/>
            <a:r>
              <a:rPr lang="en-CA" altLang="ja-JP" sz="1800" b="1" dirty="0" smtClean="0"/>
              <a:t>8:40 pm Councillor Chat/Q&amp;A - </a:t>
            </a:r>
            <a:r>
              <a:rPr lang="en-CA" altLang="ja-JP" sz="1800" dirty="0" smtClean="0"/>
              <a:t>Jeff </a:t>
            </a:r>
            <a:r>
              <a:rPr lang="en-CA" altLang="ja-JP" sz="1800" dirty="0" err="1" smtClean="0"/>
              <a:t>Leiper</a:t>
            </a:r>
            <a:endParaRPr lang="en-CA" altLang="ja-JP" sz="1800" dirty="0" smtClean="0"/>
          </a:p>
          <a:p>
            <a:pPr eaLnBrk="1" hangingPunct="1"/>
            <a:r>
              <a:rPr lang="en-CA" altLang="ja-JP" sz="1800" b="1" dirty="0" smtClean="0"/>
              <a:t>9:00 pm Adjournment</a:t>
            </a:r>
            <a:endParaRPr lang="en-US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217346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>
          <a:xfrm>
            <a:off x="457200" y="677410"/>
            <a:ext cx="8229600" cy="835705"/>
          </a:xfrm>
        </p:spPr>
        <p:txBody>
          <a:bodyPr/>
          <a:lstStyle/>
          <a:p>
            <a:pPr eaLnBrk="1" hangingPunct="1"/>
            <a:r>
              <a:rPr lang="en-US" dirty="0" smtClean="0"/>
              <a:t>Communications – Alyson Queen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endParaRPr lang="en-US" sz="3200" b="1" dirty="0" smtClean="0">
              <a:solidFill>
                <a:srgbClr val="558ED5"/>
              </a:solidFill>
            </a:endParaRPr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b="1" dirty="0" smtClean="0"/>
              <a:t>Support Committees with various initiatives  </a:t>
            </a:r>
          </a:p>
          <a:p>
            <a:pPr lvl="1" eaLnBrk="1" hangingPunct="1"/>
            <a:r>
              <a:rPr lang="en-US" sz="2400" b="1" dirty="0" smtClean="0"/>
              <a:t>Examples: Planning Initiatives, Elder Abuse Seminar, CMBs, Election Donations</a:t>
            </a:r>
          </a:p>
          <a:p>
            <a:pPr lvl="1" eaLnBrk="1" hangingPunct="1"/>
            <a:r>
              <a:rPr lang="en-US" sz="2400" b="1" dirty="0" smtClean="0"/>
              <a:t>Upcoming: Member Drive, Traffic Awareness Plan</a:t>
            </a:r>
            <a:endParaRPr lang="en-US" sz="2400" b="1" dirty="0"/>
          </a:p>
          <a:p>
            <a:pPr eaLnBrk="1" hangingPunct="1"/>
            <a:r>
              <a:rPr lang="en-US" sz="2400" b="1" dirty="0" smtClean="0"/>
              <a:t>Spring 2015 Newsletter delivered to 2000 households </a:t>
            </a:r>
          </a:p>
          <a:p>
            <a:pPr eaLnBrk="1" hangingPunct="1"/>
            <a:r>
              <a:rPr lang="en-US" sz="2400" b="1" dirty="0" smtClean="0"/>
              <a:t>Continuing to target communications efforts</a:t>
            </a:r>
          </a:p>
          <a:p>
            <a:pPr lvl="1" eaLnBrk="1" hangingPunct="1"/>
            <a:r>
              <a:rPr lang="en-US" sz="2000" b="1" dirty="0" smtClean="0"/>
              <a:t>Media relations</a:t>
            </a:r>
          </a:p>
          <a:p>
            <a:pPr lvl="1" eaLnBrk="1" hangingPunct="1"/>
            <a:r>
              <a:rPr lang="en-US" sz="2000" b="1" dirty="0" smtClean="0"/>
              <a:t>Growing online presence and reach (website, Facebook, Twitter)</a:t>
            </a:r>
          </a:p>
        </p:txBody>
      </p:sp>
    </p:spTree>
    <p:extLst>
      <p:ext uri="{BB962C8B-B14F-4D97-AF65-F5344CB8AC3E}">
        <p14:creationId xmlns:p14="http://schemas.microsoft.com/office/powerpoint/2010/main" val="68244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CHNA </a:t>
            </a:r>
            <a:br>
              <a:rPr lang="en-US" sz="4000" dirty="0" smtClean="0"/>
            </a:br>
            <a:r>
              <a:rPr lang="en-US" sz="3200" dirty="0" smtClean="0">
                <a:solidFill>
                  <a:srgbClr val="558ED5"/>
                </a:solidFill>
              </a:rPr>
              <a:t>Agenda</a:t>
            </a:r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CA" sz="1800" b="1" dirty="0" smtClean="0"/>
              <a:t>7:00 pm Introduction - </a:t>
            </a:r>
            <a:r>
              <a:rPr lang="en-CA" sz="1800" dirty="0" smtClean="0"/>
              <a:t>Karen Wright, President CHNA</a:t>
            </a:r>
          </a:p>
          <a:p>
            <a:pPr eaLnBrk="1" hangingPunct="1"/>
            <a:r>
              <a:rPr lang="en-CA" altLang="ja-JP" sz="1800" b="1" dirty="0" smtClean="0"/>
              <a:t>7:10 </a:t>
            </a:r>
            <a:r>
              <a:rPr lang="en-CA" altLang="ja-JP" sz="1800" b="1" dirty="0"/>
              <a:t>pm </a:t>
            </a:r>
            <a:r>
              <a:rPr lang="en-CA" altLang="ja-JP" sz="1800" b="1" dirty="0" smtClean="0"/>
              <a:t>Special Guest – </a:t>
            </a:r>
            <a:r>
              <a:rPr lang="en-CA" altLang="ja-JP" sz="1800" dirty="0" smtClean="0"/>
              <a:t>Karen Secord, Coordinator, Parkdale Food Centre </a:t>
            </a:r>
          </a:p>
          <a:p>
            <a:pPr eaLnBrk="1" hangingPunct="1"/>
            <a:r>
              <a:rPr lang="en-CA" sz="1800" b="1" dirty="0" smtClean="0"/>
              <a:t>7:25 pm Key Reports: </a:t>
            </a:r>
          </a:p>
          <a:p>
            <a:pPr lvl="1" eaLnBrk="1" hangingPunct="1"/>
            <a:r>
              <a:rPr lang="en-CA" sz="1600" b="1" dirty="0" smtClean="0"/>
              <a:t>Planning and Development</a:t>
            </a:r>
            <a:r>
              <a:rPr lang="en-CA" sz="1600" dirty="0" smtClean="0"/>
              <a:t> – Kathy Kennedy </a:t>
            </a:r>
          </a:p>
          <a:p>
            <a:pPr lvl="1" eaLnBrk="1" hangingPunct="1"/>
            <a:r>
              <a:rPr lang="en-CA" sz="1600" b="1" dirty="0" smtClean="0"/>
              <a:t>History and Heritage </a:t>
            </a:r>
            <a:r>
              <a:rPr lang="en-CA" sz="1600" dirty="0" smtClean="0"/>
              <a:t>– Andy Billingsley </a:t>
            </a:r>
          </a:p>
          <a:p>
            <a:pPr lvl="1" eaLnBrk="1" hangingPunct="1"/>
            <a:r>
              <a:rPr lang="en-CA" sz="1600" b="1" dirty="0" smtClean="0"/>
              <a:t>Traffic </a:t>
            </a:r>
            <a:r>
              <a:rPr lang="en-CA" sz="1600" dirty="0" smtClean="0"/>
              <a:t>– Luanne Calcutt</a:t>
            </a:r>
          </a:p>
          <a:p>
            <a:pPr lvl="1" eaLnBrk="1" hangingPunct="1"/>
            <a:r>
              <a:rPr lang="en-CA" sz="1600" b="1" dirty="0"/>
              <a:t>Safety </a:t>
            </a:r>
            <a:r>
              <a:rPr lang="en-CA" sz="1600" dirty="0"/>
              <a:t>- </a:t>
            </a:r>
            <a:r>
              <a:rPr lang="en-US" altLang="ja-JP" sz="1600" dirty="0"/>
              <a:t>Shane Quinn, Safety Chair</a:t>
            </a:r>
            <a:r>
              <a:rPr lang="en-CA" sz="1600" dirty="0" smtClean="0"/>
              <a:t> </a:t>
            </a:r>
          </a:p>
          <a:p>
            <a:pPr lvl="1" eaLnBrk="1" hangingPunct="1"/>
            <a:r>
              <a:rPr lang="en-CA" sz="1600" b="1" dirty="0" smtClean="0"/>
              <a:t>Membership</a:t>
            </a:r>
            <a:r>
              <a:rPr lang="en-CA" sz="1600" dirty="0" smtClean="0"/>
              <a:t>- Shelley Mullins</a:t>
            </a:r>
          </a:p>
          <a:p>
            <a:pPr lvl="1" eaLnBrk="1" hangingPunct="1"/>
            <a:r>
              <a:rPr lang="en-CA" sz="1600" b="1" dirty="0" smtClean="0"/>
              <a:t>Communications-</a:t>
            </a:r>
            <a:r>
              <a:rPr lang="en-CA" sz="1600" dirty="0" smtClean="0"/>
              <a:t> Alyson Queen</a:t>
            </a:r>
          </a:p>
          <a:p>
            <a:pPr lvl="1" eaLnBrk="1" hangingPunct="1"/>
            <a:r>
              <a:rPr lang="en-CA" sz="1600" b="1" dirty="0"/>
              <a:t>Constitution  </a:t>
            </a:r>
            <a:r>
              <a:rPr lang="en-CA" sz="1600" dirty="0"/>
              <a:t>– Peter </a:t>
            </a:r>
            <a:r>
              <a:rPr lang="en-CA" sz="1600" dirty="0" smtClean="0"/>
              <a:t>Eady </a:t>
            </a:r>
            <a:endParaRPr lang="en-CA" sz="1600" b="1" dirty="0" smtClean="0"/>
          </a:p>
          <a:p>
            <a:pPr lvl="1" eaLnBrk="1" hangingPunct="1"/>
            <a:r>
              <a:rPr lang="en-CA" sz="1600" b="1" dirty="0" smtClean="0"/>
              <a:t>Treasury</a:t>
            </a:r>
            <a:r>
              <a:rPr lang="en-CA" sz="1600" dirty="0" smtClean="0"/>
              <a:t>– Julie Westall </a:t>
            </a:r>
            <a:endParaRPr lang="en-CA" sz="1600" b="1" dirty="0" smtClean="0"/>
          </a:p>
          <a:p>
            <a:pPr eaLnBrk="1" hangingPunct="1"/>
            <a:r>
              <a:rPr lang="en-CA" altLang="ja-JP" sz="1800" b="1" dirty="0" smtClean="0"/>
              <a:t>8:40 pm Councillor Chat/Q&amp;A - </a:t>
            </a:r>
            <a:r>
              <a:rPr lang="en-CA" altLang="ja-JP" sz="1800" dirty="0" smtClean="0"/>
              <a:t>Jeff </a:t>
            </a:r>
            <a:r>
              <a:rPr lang="en-CA" altLang="ja-JP" sz="1800" dirty="0" err="1" smtClean="0"/>
              <a:t>Leiper</a:t>
            </a:r>
            <a:endParaRPr lang="en-CA" altLang="ja-JP" sz="1800" dirty="0" smtClean="0"/>
          </a:p>
          <a:p>
            <a:pPr eaLnBrk="1" hangingPunct="1"/>
            <a:r>
              <a:rPr lang="en-CA" altLang="ja-JP" sz="1800" b="1" dirty="0" smtClean="0"/>
              <a:t>9:00 pm Adjournment</a:t>
            </a:r>
            <a:endParaRPr lang="en-US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107719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Constitution – Peter Eady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92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CHNA </a:t>
            </a:r>
            <a:br>
              <a:rPr lang="en-US" sz="4000" dirty="0" smtClean="0"/>
            </a:br>
            <a:r>
              <a:rPr lang="en-US" sz="3200" dirty="0" smtClean="0">
                <a:solidFill>
                  <a:srgbClr val="558ED5"/>
                </a:solidFill>
              </a:rPr>
              <a:t>Agenda</a:t>
            </a:r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CA" sz="1800" b="1" dirty="0" smtClean="0"/>
              <a:t>7:00 pm Introduction - </a:t>
            </a:r>
            <a:r>
              <a:rPr lang="en-CA" sz="1800" dirty="0" smtClean="0"/>
              <a:t>Karen Wright, President CHNA</a:t>
            </a:r>
          </a:p>
          <a:p>
            <a:pPr eaLnBrk="1" hangingPunct="1"/>
            <a:r>
              <a:rPr lang="en-CA" altLang="ja-JP" sz="1800" b="1" dirty="0" smtClean="0"/>
              <a:t>7:10 </a:t>
            </a:r>
            <a:r>
              <a:rPr lang="en-CA" altLang="ja-JP" sz="1800" b="1" dirty="0"/>
              <a:t>pm </a:t>
            </a:r>
            <a:r>
              <a:rPr lang="en-CA" altLang="ja-JP" sz="1800" b="1" dirty="0" smtClean="0"/>
              <a:t>Special Guest – </a:t>
            </a:r>
            <a:r>
              <a:rPr lang="en-CA" altLang="ja-JP" sz="1800" dirty="0" smtClean="0"/>
              <a:t>Karen Secord, Coordinator, Parkdale Food Centre </a:t>
            </a:r>
          </a:p>
          <a:p>
            <a:pPr eaLnBrk="1" hangingPunct="1"/>
            <a:r>
              <a:rPr lang="en-CA" sz="1800" b="1" dirty="0" smtClean="0"/>
              <a:t>7:25 pm Key Reports: </a:t>
            </a:r>
          </a:p>
          <a:p>
            <a:pPr lvl="1" eaLnBrk="1" hangingPunct="1"/>
            <a:r>
              <a:rPr lang="en-CA" sz="1600" b="1" dirty="0" smtClean="0"/>
              <a:t>Planning and Development</a:t>
            </a:r>
            <a:r>
              <a:rPr lang="en-CA" sz="1600" dirty="0" smtClean="0"/>
              <a:t> – Kathy Kennedy </a:t>
            </a:r>
          </a:p>
          <a:p>
            <a:pPr lvl="1" eaLnBrk="1" hangingPunct="1"/>
            <a:r>
              <a:rPr lang="en-CA" sz="1600" b="1" dirty="0" smtClean="0"/>
              <a:t>History and Heritage </a:t>
            </a:r>
            <a:r>
              <a:rPr lang="en-CA" sz="1600" dirty="0" smtClean="0"/>
              <a:t>– Andy Billingsley </a:t>
            </a:r>
          </a:p>
          <a:p>
            <a:pPr lvl="1" eaLnBrk="1" hangingPunct="1"/>
            <a:r>
              <a:rPr lang="en-CA" sz="1600" b="1" dirty="0" smtClean="0"/>
              <a:t>Traffic </a:t>
            </a:r>
            <a:r>
              <a:rPr lang="en-CA" sz="1600" dirty="0" smtClean="0"/>
              <a:t>– Luanne Calcutt</a:t>
            </a:r>
          </a:p>
          <a:p>
            <a:pPr lvl="1" eaLnBrk="1" hangingPunct="1"/>
            <a:r>
              <a:rPr lang="en-CA" sz="1600" b="1" dirty="0"/>
              <a:t>Safety </a:t>
            </a:r>
            <a:r>
              <a:rPr lang="en-CA" sz="1600" dirty="0"/>
              <a:t>- </a:t>
            </a:r>
            <a:r>
              <a:rPr lang="en-US" altLang="ja-JP" sz="1600" dirty="0"/>
              <a:t>Shane Quinn, Safety Chair</a:t>
            </a:r>
            <a:r>
              <a:rPr lang="en-CA" sz="1600" dirty="0" smtClean="0"/>
              <a:t> </a:t>
            </a:r>
          </a:p>
          <a:p>
            <a:pPr lvl="1" eaLnBrk="1" hangingPunct="1"/>
            <a:r>
              <a:rPr lang="en-CA" sz="1600" b="1" dirty="0" smtClean="0"/>
              <a:t>Membership</a:t>
            </a:r>
            <a:r>
              <a:rPr lang="en-CA" sz="1600" dirty="0" smtClean="0"/>
              <a:t>- Shelley Mullins</a:t>
            </a:r>
          </a:p>
          <a:p>
            <a:pPr lvl="1" eaLnBrk="1" hangingPunct="1"/>
            <a:r>
              <a:rPr lang="en-CA" sz="1600" b="1" dirty="0" smtClean="0"/>
              <a:t>Communications-</a:t>
            </a:r>
            <a:r>
              <a:rPr lang="en-CA" sz="1600" dirty="0" smtClean="0"/>
              <a:t> Alyson Queen</a:t>
            </a:r>
          </a:p>
          <a:p>
            <a:pPr lvl="1" eaLnBrk="1" hangingPunct="1"/>
            <a:r>
              <a:rPr lang="en-CA" sz="1600" b="1" dirty="0"/>
              <a:t>Constitution  </a:t>
            </a:r>
            <a:r>
              <a:rPr lang="en-CA" sz="1600" dirty="0"/>
              <a:t>– Peter </a:t>
            </a:r>
            <a:r>
              <a:rPr lang="en-CA" sz="1600" dirty="0" smtClean="0"/>
              <a:t>Eady </a:t>
            </a:r>
            <a:endParaRPr lang="en-CA" sz="1600" b="1" dirty="0" smtClean="0"/>
          </a:p>
          <a:p>
            <a:pPr lvl="1" eaLnBrk="1" hangingPunct="1"/>
            <a:r>
              <a:rPr lang="en-CA" sz="1600" b="1" dirty="0" smtClean="0"/>
              <a:t>Treasury</a:t>
            </a:r>
            <a:r>
              <a:rPr lang="en-CA" sz="1600" dirty="0" smtClean="0"/>
              <a:t>– Julie Westall </a:t>
            </a:r>
            <a:endParaRPr lang="en-CA" sz="1600" b="1" dirty="0" smtClean="0"/>
          </a:p>
          <a:p>
            <a:pPr eaLnBrk="1" hangingPunct="1"/>
            <a:r>
              <a:rPr lang="en-CA" altLang="ja-JP" sz="1800" b="1" dirty="0" smtClean="0"/>
              <a:t>8:40 pm Councillor Chat/Q&amp;A - </a:t>
            </a:r>
            <a:r>
              <a:rPr lang="en-CA" altLang="ja-JP" sz="1800" dirty="0" smtClean="0"/>
              <a:t>Jeff </a:t>
            </a:r>
            <a:r>
              <a:rPr lang="en-CA" altLang="ja-JP" sz="1800" dirty="0" err="1" smtClean="0"/>
              <a:t>Leiper</a:t>
            </a:r>
            <a:endParaRPr lang="en-CA" altLang="ja-JP" sz="1800" dirty="0" smtClean="0"/>
          </a:p>
          <a:p>
            <a:pPr eaLnBrk="1" hangingPunct="1"/>
            <a:r>
              <a:rPr lang="en-CA" altLang="ja-JP" sz="1800" b="1" dirty="0" smtClean="0"/>
              <a:t>9:00 pm Adjournment</a:t>
            </a:r>
            <a:endParaRPr lang="en-US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322356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Treasurer Report – Julie Westall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CA" u="sng" dirty="0" smtClean="0"/>
              <a:t>2014</a:t>
            </a:r>
          </a:p>
          <a:p>
            <a:r>
              <a:rPr lang="en-CA" sz="2800" dirty="0" smtClean="0"/>
              <a:t>$1529.79 Revenue </a:t>
            </a:r>
            <a:r>
              <a:rPr lang="en-CA" sz="2400" dirty="0" smtClean="0"/>
              <a:t>(</a:t>
            </a:r>
            <a:r>
              <a:rPr lang="en-US" sz="2400" dirty="0" smtClean="0"/>
              <a:t>membership, donations, cash sponsorships, bake sale) </a:t>
            </a:r>
            <a:endParaRPr lang="en-CA" sz="2400" dirty="0" smtClean="0"/>
          </a:p>
          <a:p>
            <a:r>
              <a:rPr lang="en-CA" sz="2800" dirty="0" smtClean="0"/>
              <a:t>$4015.90 Expenses </a:t>
            </a:r>
            <a:r>
              <a:rPr lang="en-US" sz="2400" dirty="0" smtClean="0"/>
              <a:t>(events, function rentals, membership dues, webhosting, Ruskin lot, signage etc.)</a:t>
            </a:r>
          </a:p>
          <a:p>
            <a:r>
              <a:rPr lang="en-US" sz="2800" dirty="0" smtClean="0"/>
              <a:t>Ending balance $4537.27</a:t>
            </a:r>
          </a:p>
        </p:txBody>
      </p:sp>
    </p:spTree>
    <p:extLst>
      <p:ext uri="{BB962C8B-B14F-4D97-AF65-F5344CB8AC3E}">
        <p14:creationId xmlns:p14="http://schemas.microsoft.com/office/powerpoint/2010/main" val="19319351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>
              <a:buNone/>
            </a:pPr>
            <a:r>
              <a:rPr lang="en-US" u="sng" dirty="0" smtClean="0"/>
              <a:t>2015</a:t>
            </a:r>
          </a:p>
          <a:p>
            <a:r>
              <a:rPr lang="en-CA" sz="2800" dirty="0" smtClean="0"/>
              <a:t>$348.20 Revenue </a:t>
            </a:r>
            <a:r>
              <a:rPr lang="en-CA" sz="2400" dirty="0" smtClean="0"/>
              <a:t>(</a:t>
            </a:r>
            <a:r>
              <a:rPr lang="en-US" sz="2400" dirty="0" smtClean="0"/>
              <a:t>membership &amp; donations)</a:t>
            </a:r>
            <a:endParaRPr lang="en-CA" sz="2400" dirty="0" smtClean="0"/>
          </a:p>
          <a:p>
            <a:r>
              <a:rPr lang="en-CA" sz="2800" dirty="0" smtClean="0"/>
              <a:t>$1035.04 Expenses </a:t>
            </a:r>
            <a:r>
              <a:rPr lang="en-US" sz="2400" dirty="0" smtClean="0"/>
              <a:t>(events, function rentals, membership dues, webhosting, Ruskin lot, signage etc.)</a:t>
            </a:r>
          </a:p>
          <a:p>
            <a:r>
              <a:rPr lang="en-US" sz="2800" dirty="0" smtClean="0"/>
              <a:t>Ending balance $4096.71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CA" dirty="0" smtClean="0"/>
              <a:t>Treasurer Report – Julie Westall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63070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CHNA </a:t>
            </a:r>
            <a:br>
              <a:rPr lang="en-US" sz="4000" dirty="0" smtClean="0"/>
            </a:br>
            <a:r>
              <a:rPr lang="en-US" sz="3200" dirty="0" smtClean="0">
                <a:solidFill>
                  <a:srgbClr val="558ED5"/>
                </a:solidFill>
              </a:rPr>
              <a:t>Agenda</a:t>
            </a:r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CA" sz="1800" b="1" dirty="0" smtClean="0"/>
              <a:t>7:00 pm Introduction - </a:t>
            </a:r>
            <a:r>
              <a:rPr lang="en-CA" sz="1800" dirty="0" smtClean="0"/>
              <a:t>Karen Wright, President CHNA</a:t>
            </a:r>
          </a:p>
          <a:p>
            <a:pPr eaLnBrk="1" hangingPunct="1"/>
            <a:r>
              <a:rPr lang="en-CA" altLang="ja-JP" sz="1800" b="1" dirty="0" smtClean="0"/>
              <a:t>7:10 </a:t>
            </a:r>
            <a:r>
              <a:rPr lang="en-CA" altLang="ja-JP" sz="1800" b="1" dirty="0"/>
              <a:t>pm </a:t>
            </a:r>
            <a:r>
              <a:rPr lang="en-CA" altLang="ja-JP" sz="1800" b="1" dirty="0" smtClean="0"/>
              <a:t>Special Guest – </a:t>
            </a:r>
            <a:r>
              <a:rPr lang="en-CA" altLang="ja-JP" sz="1800" dirty="0" smtClean="0"/>
              <a:t>Karen Secord, Coordinator, Parkdale Food Centre </a:t>
            </a:r>
          </a:p>
          <a:p>
            <a:pPr eaLnBrk="1" hangingPunct="1"/>
            <a:r>
              <a:rPr lang="en-CA" sz="1800" b="1" dirty="0" smtClean="0"/>
              <a:t>7:25 pm Key Reports: </a:t>
            </a:r>
          </a:p>
          <a:p>
            <a:pPr lvl="1" eaLnBrk="1" hangingPunct="1"/>
            <a:r>
              <a:rPr lang="en-CA" sz="1600" b="1" dirty="0" smtClean="0"/>
              <a:t>Planning and Development</a:t>
            </a:r>
            <a:r>
              <a:rPr lang="en-CA" sz="1600" dirty="0" smtClean="0"/>
              <a:t> – Kathy Kennedy </a:t>
            </a:r>
          </a:p>
          <a:p>
            <a:pPr lvl="1" eaLnBrk="1" hangingPunct="1"/>
            <a:r>
              <a:rPr lang="en-CA" sz="1600" b="1" dirty="0" smtClean="0"/>
              <a:t>History and Heritage </a:t>
            </a:r>
            <a:r>
              <a:rPr lang="en-CA" sz="1600" dirty="0" smtClean="0"/>
              <a:t>– Andy Billingsley </a:t>
            </a:r>
          </a:p>
          <a:p>
            <a:pPr lvl="1" eaLnBrk="1" hangingPunct="1"/>
            <a:r>
              <a:rPr lang="en-CA" sz="1600" b="1" dirty="0" smtClean="0"/>
              <a:t>Traffic </a:t>
            </a:r>
            <a:r>
              <a:rPr lang="en-CA" sz="1600" dirty="0" smtClean="0"/>
              <a:t>– Luanne Calcutt</a:t>
            </a:r>
          </a:p>
          <a:p>
            <a:pPr lvl="1" eaLnBrk="1" hangingPunct="1"/>
            <a:r>
              <a:rPr lang="en-CA" sz="1600" b="1" dirty="0"/>
              <a:t>Safety </a:t>
            </a:r>
            <a:r>
              <a:rPr lang="en-CA" sz="1600" dirty="0"/>
              <a:t>- </a:t>
            </a:r>
            <a:r>
              <a:rPr lang="en-US" altLang="ja-JP" sz="1600" dirty="0"/>
              <a:t>Shane Quinn, Safety Chair</a:t>
            </a:r>
            <a:r>
              <a:rPr lang="en-CA" sz="1600" dirty="0" smtClean="0"/>
              <a:t> </a:t>
            </a:r>
          </a:p>
          <a:p>
            <a:pPr lvl="1" eaLnBrk="1" hangingPunct="1"/>
            <a:r>
              <a:rPr lang="en-CA" sz="1600" b="1" dirty="0" smtClean="0"/>
              <a:t>Membership</a:t>
            </a:r>
            <a:r>
              <a:rPr lang="en-CA" sz="1600" dirty="0" smtClean="0"/>
              <a:t>- Shelley Mullins</a:t>
            </a:r>
          </a:p>
          <a:p>
            <a:pPr lvl="1" eaLnBrk="1" hangingPunct="1"/>
            <a:r>
              <a:rPr lang="en-CA" sz="1600" b="1" dirty="0" smtClean="0"/>
              <a:t>Communications-</a:t>
            </a:r>
            <a:r>
              <a:rPr lang="en-CA" sz="1600" dirty="0" smtClean="0"/>
              <a:t> Alyson Queen</a:t>
            </a:r>
          </a:p>
          <a:p>
            <a:pPr lvl="1" eaLnBrk="1" hangingPunct="1"/>
            <a:r>
              <a:rPr lang="en-CA" sz="1600" b="1" dirty="0"/>
              <a:t>Constitution  </a:t>
            </a:r>
            <a:r>
              <a:rPr lang="en-CA" sz="1600" dirty="0"/>
              <a:t>– Peter </a:t>
            </a:r>
            <a:r>
              <a:rPr lang="en-CA" sz="1600" dirty="0" smtClean="0"/>
              <a:t>Eady </a:t>
            </a:r>
            <a:endParaRPr lang="en-CA" sz="1600" b="1" dirty="0" smtClean="0"/>
          </a:p>
          <a:p>
            <a:pPr lvl="1" eaLnBrk="1" hangingPunct="1"/>
            <a:r>
              <a:rPr lang="en-CA" sz="1600" b="1" dirty="0" smtClean="0"/>
              <a:t>Treasury</a:t>
            </a:r>
            <a:r>
              <a:rPr lang="en-CA" sz="1600" dirty="0" smtClean="0"/>
              <a:t>– Julie Westall </a:t>
            </a:r>
            <a:endParaRPr lang="en-CA" sz="1600" b="1" dirty="0" smtClean="0"/>
          </a:p>
          <a:p>
            <a:pPr eaLnBrk="1" hangingPunct="1"/>
            <a:r>
              <a:rPr lang="en-CA" altLang="ja-JP" sz="1800" b="1" dirty="0" smtClean="0"/>
              <a:t>8:40 pm Councillor Chat/Q&amp;A - </a:t>
            </a:r>
            <a:r>
              <a:rPr lang="en-CA" altLang="ja-JP" sz="1800" dirty="0" smtClean="0"/>
              <a:t>Jeff </a:t>
            </a:r>
            <a:r>
              <a:rPr lang="en-CA" altLang="ja-JP" sz="1800" dirty="0" err="1" smtClean="0"/>
              <a:t>Leiper</a:t>
            </a:r>
            <a:endParaRPr lang="en-CA" altLang="ja-JP" sz="1800" dirty="0" smtClean="0"/>
          </a:p>
          <a:p>
            <a:pPr eaLnBrk="1" hangingPunct="1"/>
            <a:r>
              <a:rPr lang="en-CA" altLang="ja-JP" sz="1800" b="1" dirty="0" smtClean="0"/>
              <a:t>9:00 pm Adjournment</a:t>
            </a:r>
            <a:endParaRPr lang="en-US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244130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CHNA </a:t>
            </a:r>
            <a:br>
              <a:rPr lang="en-US" sz="4000" dirty="0" smtClean="0"/>
            </a:br>
            <a:r>
              <a:rPr lang="en-US" sz="3200" dirty="0" smtClean="0">
                <a:solidFill>
                  <a:srgbClr val="558ED5"/>
                </a:solidFill>
              </a:rPr>
              <a:t>Agenda</a:t>
            </a:r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CA" sz="1800" b="1" dirty="0" smtClean="0"/>
              <a:t>7:00 pm Introduction - </a:t>
            </a:r>
            <a:r>
              <a:rPr lang="en-CA" sz="1800" dirty="0" smtClean="0"/>
              <a:t>Karen Wright, President CHNA</a:t>
            </a:r>
          </a:p>
          <a:p>
            <a:pPr eaLnBrk="1" hangingPunct="1"/>
            <a:r>
              <a:rPr lang="en-CA" altLang="ja-JP" sz="1800" b="1" dirty="0" smtClean="0"/>
              <a:t>7:10 </a:t>
            </a:r>
            <a:r>
              <a:rPr lang="en-CA" altLang="ja-JP" sz="1800" b="1" dirty="0"/>
              <a:t>pm </a:t>
            </a:r>
            <a:r>
              <a:rPr lang="en-CA" altLang="ja-JP" sz="1800" b="1" dirty="0" smtClean="0"/>
              <a:t>Special Guest – </a:t>
            </a:r>
            <a:r>
              <a:rPr lang="en-CA" altLang="ja-JP" sz="1800" dirty="0" smtClean="0"/>
              <a:t>Karen Secord, Coordinator, Parkdale Food Centre </a:t>
            </a:r>
          </a:p>
          <a:p>
            <a:pPr eaLnBrk="1" hangingPunct="1"/>
            <a:r>
              <a:rPr lang="en-CA" sz="1800" b="1" dirty="0" smtClean="0"/>
              <a:t>7:25 pm Key Reports: </a:t>
            </a:r>
          </a:p>
          <a:p>
            <a:pPr lvl="1" eaLnBrk="1" hangingPunct="1"/>
            <a:r>
              <a:rPr lang="en-CA" sz="1600" b="1" dirty="0" smtClean="0"/>
              <a:t>Planning and Development</a:t>
            </a:r>
            <a:r>
              <a:rPr lang="en-CA" sz="1600" dirty="0" smtClean="0"/>
              <a:t> – Kathy Kennedy </a:t>
            </a:r>
          </a:p>
          <a:p>
            <a:pPr lvl="1" eaLnBrk="1" hangingPunct="1"/>
            <a:r>
              <a:rPr lang="en-CA" sz="1600" b="1" dirty="0" smtClean="0"/>
              <a:t>History and Heritage </a:t>
            </a:r>
            <a:r>
              <a:rPr lang="en-CA" sz="1600" dirty="0" smtClean="0"/>
              <a:t>– Andy Billingsley </a:t>
            </a:r>
          </a:p>
          <a:p>
            <a:pPr lvl="1" eaLnBrk="1" hangingPunct="1"/>
            <a:r>
              <a:rPr lang="en-CA" sz="1600" b="1" dirty="0" smtClean="0"/>
              <a:t>Traffic </a:t>
            </a:r>
            <a:r>
              <a:rPr lang="en-CA" sz="1600" dirty="0" smtClean="0"/>
              <a:t>– Luanne Calcutt</a:t>
            </a:r>
          </a:p>
          <a:p>
            <a:pPr lvl="1" eaLnBrk="1" hangingPunct="1"/>
            <a:r>
              <a:rPr lang="en-CA" sz="1600" b="1" dirty="0"/>
              <a:t>Safety </a:t>
            </a:r>
            <a:r>
              <a:rPr lang="en-CA" sz="1600" dirty="0"/>
              <a:t>- </a:t>
            </a:r>
            <a:r>
              <a:rPr lang="en-US" altLang="ja-JP" sz="1600" dirty="0"/>
              <a:t>Shane Quinn, Safety Chair</a:t>
            </a:r>
            <a:r>
              <a:rPr lang="en-CA" sz="1600" dirty="0" smtClean="0"/>
              <a:t> </a:t>
            </a:r>
          </a:p>
          <a:p>
            <a:pPr lvl="1" eaLnBrk="1" hangingPunct="1"/>
            <a:r>
              <a:rPr lang="en-CA" sz="1600" b="1" dirty="0" smtClean="0"/>
              <a:t>Membership</a:t>
            </a:r>
            <a:r>
              <a:rPr lang="en-CA" sz="1600" dirty="0" smtClean="0"/>
              <a:t>- Shelley Mullins</a:t>
            </a:r>
          </a:p>
          <a:p>
            <a:pPr lvl="1" eaLnBrk="1" hangingPunct="1"/>
            <a:r>
              <a:rPr lang="en-CA" sz="1600" b="1" dirty="0" smtClean="0"/>
              <a:t>Communications-</a:t>
            </a:r>
            <a:r>
              <a:rPr lang="en-CA" sz="1600" dirty="0" smtClean="0"/>
              <a:t> Alyson Queen</a:t>
            </a:r>
          </a:p>
          <a:p>
            <a:pPr lvl="1" eaLnBrk="1" hangingPunct="1"/>
            <a:r>
              <a:rPr lang="en-CA" sz="1600" b="1" dirty="0"/>
              <a:t>Constitution  </a:t>
            </a:r>
            <a:r>
              <a:rPr lang="en-CA" sz="1600" dirty="0"/>
              <a:t>– Peter </a:t>
            </a:r>
            <a:r>
              <a:rPr lang="en-CA" sz="1600" dirty="0" smtClean="0"/>
              <a:t>Eady </a:t>
            </a:r>
            <a:endParaRPr lang="en-CA" sz="1600" b="1" dirty="0" smtClean="0"/>
          </a:p>
          <a:p>
            <a:pPr lvl="1" eaLnBrk="1" hangingPunct="1"/>
            <a:r>
              <a:rPr lang="en-CA" sz="1600" b="1" dirty="0" smtClean="0"/>
              <a:t>Treasury</a:t>
            </a:r>
            <a:r>
              <a:rPr lang="en-CA" sz="1600" dirty="0" smtClean="0"/>
              <a:t>– Julie Westall </a:t>
            </a:r>
            <a:endParaRPr lang="en-CA" sz="1600" b="1" dirty="0" smtClean="0"/>
          </a:p>
          <a:p>
            <a:pPr eaLnBrk="1" hangingPunct="1"/>
            <a:r>
              <a:rPr lang="en-CA" altLang="ja-JP" sz="1800" b="1" dirty="0" smtClean="0"/>
              <a:t>8:40 pm Councillor Chat/Q&amp;A - </a:t>
            </a:r>
            <a:r>
              <a:rPr lang="en-CA" altLang="ja-JP" sz="1800" dirty="0" smtClean="0"/>
              <a:t>Jeff </a:t>
            </a:r>
            <a:r>
              <a:rPr lang="en-CA" altLang="ja-JP" sz="1800" dirty="0" err="1" smtClean="0"/>
              <a:t>Leiper</a:t>
            </a:r>
            <a:endParaRPr lang="en-CA" altLang="ja-JP" sz="1800" dirty="0" smtClean="0"/>
          </a:p>
          <a:p>
            <a:pPr eaLnBrk="1" hangingPunct="1"/>
            <a:r>
              <a:rPr lang="en-CA" altLang="ja-JP" sz="1800" b="1" dirty="0" smtClean="0"/>
              <a:t>9:00 pm Adjournment</a:t>
            </a:r>
            <a:endParaRPr lang="en-US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173338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>
              <a:buNone/>
            </a:pPr>
            <a:endParaRPr lang="en-US" sz="2800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CA" dirty="0" smtClean="0"/>
              <a:t>Councillor’s Report – Jeff </a:t>
            </a:r>
            <a:r>
              <a:rPr lang="en-CA" dirty="0" err="1" smtClean="0"/>
              <a:t>Leiper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801059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144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417 @ Parkdale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700" y="1691481"/>
            <a:ext cx="78486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12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 idx="4294967295"/>
          </p:nvPr>
        </p:nvSpPr>
        <p:spPr>
          <a:xfrm>
            <a:off x="217714" y="274638"/>
            <a:ext cx="8632372" cy="1143000"/>
          </a:xfrm>
        </p:spPr>
        <p:txBody>
          <a:bodyPr/>
          <a:lstStyle/>
          <a:p>
            <a:r>
              <a:rPr lang="en-US" dirty="0" smtClean="0"/>
              <a:t>Parkdale Food Centre – Karen Secord </a:t>
            </a:r>
          </a:p>
        </p:txBody>
      </p:sp>
      <p:sp>
        <p:nvSpPr>
          <p:cNvPr id="17410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 smtClean="0"/>
          </a:p>
          <a:p>
            <a:endParaRPr lang="en-US" sz="2400" dirty="0" smtClean="0"/>
          </a:p>
          <a:p>
            <a:pPr>
              <a:buFont typeface="Arial" charset="0"/>
              <a:buNone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84" y="1337695"/>
            <a:ext cx="5457372" cy="40930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03715" y="5565279"/>
            <a:ext cx="7685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2015 United Way Community Builder Award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74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CHNA </a:t>
            </a:r>
            <a:br>
              <a:rPr lang="en-US" sz="4000" dirty="0" smtClean="0"/>
            </a:br>
            <a:r>
              <a:rPr lang="en-US" sz="3200" dirty="0" smtClean="0">
                <a:solidFill>
                  <a:srgbClr val="558ED5"/>
                </a:solidFill>
              </a:rPr>
              <a:t>Agenda</a:t>
            </a:r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CA" sz="1800" b="1" dirty="0" smtClean="0"/>
              <a:t>7:00 pm Introduction - </a:t>
            </a:r>
            <a:r>
              <a:rPr lang="en-CA" sz="1800" dirty="0" smtClean="0"/>
              <a:t>Karen Wright, President CHNA</a:t>
            </a:r>
          </a:p>
          <a:p>
            <a:pPr eaLnBrk="1" hangingPunct="1"/>
            <a:r>
              <a:rPr lang="en-CA" altLang="ja-JP" sz="1800" b="1" dirty="0" smtClean="0"/>
              <a:t>7:10 </a:t>
            </a:r>
            <a:r>
              <a:rPr lang="en-CA" altLang="ja-JP" sz="1800" b="1" dirty="0"/>
              <a:t>pm </a:t>
            </a:r>
            <a:r>
              <a:rPr lang="en-CA" altLang="ja-JP" sz="1800" b="1" dirty="0" smtClean="0"/>
              <a:t>Special Guest – </a:t>
            </a:r>
            <a:r>
              <a:rPr lang="en-CA" altLang="ja-JP" sz="1800" dirty="0" smtClean="0"/>
              <a:t>Karen Secord, Coordinator, Parkdale Food Centre </a:t>
            </a:r>
          </a:p>
          <a:p>
            <a:pPr eaLnBrk="1" hangingPunct="1"/>
            <a:r>
              <a:rPr lang="en-CA" sz="1800" b="1" dirty="0" smtClean="0"/>
              <a:t>7:25 pm Key Reports: </a:t>
            </a:r>
          </a:p>
          <a:p>
            <a:pPr lvl="1" eaLnBrk="1" hangingPunct="1"/>
            <a:r>
              <a:rPr lang="en-CA" sz="1600" b="1" dirty="0" smtClean="0"/>
              <a:t>Planning and Development</a:t>
            </a:r>
            <a:r>
              <a:rPr lang="en-CA" sz="1600" dirty="0" smtClean="0"/>
              <a:t> – Kathy Kennedy </a:t>
            </a:r>
          </a:p>
          <a:p>
            <a:pPr lvl="1" eaLnBrk="1" hangingPunct="1"/>
            <a:r>
              <a:rPr lang="en-CA" sz="1600" b="1" dirty="0" smtClean="0"/>
              <a:t>History and Heritage </a:t>
            </a:r>
            <a:r>
              <a:rPr lang="en-CA" sz="1600" dirty="0" smtClean="0"/>
              <a:t>– Andy Billingsley </a:t>
            </a:r>
          </a:p>
          <a:p>
            <a:pPr lvl="1" eaLnBrk="1" hangingPunct="1"/>
            <a:r>
              <a:rPr lang="en-CA" sz="1600" b="1" dirty="0" smtClean="0"/>
              <a:t>Traffic </a:t>
            </a:r>
            <a:r>
              <a:rPr lang="en-CA" sz="1600" dirty="0" smtClean="0"/>
              <a:t>– Luanne Calcutt</a:t>
            </a:r>
          </a:p>
          <a:p>
            <a:pPr lvl="1" eaLnBrk="1" hangingPunct="1"/>
            <a:r>
              <a:rPr lang="en-CA" sz="1600" b="1" dirty="0"/>
              <a:t>Safety </a:t>
            </a:r>
            <a:r>
              <a:rPr lang="en-CA" sz="1600" dirty="0"/>
              <a:t>- </a:t>
            </a:r>
            <a:r>
              <a:rPr lang="en-US" altLang="ja-JP" sz="1600" dirty="0"/>
              <a:t>Shane Quinn, Safety Chair</a:t>
            </a:r>
            <a:r>
              <a:rPr lang="en-CA" sz="1600" dirty="0" smtClean="0"/>
              <a:t> </a:t>
            </a:r>
          </a:p>
          <a:p>
            <a:pPr lvl="1" eaLnBrk="1" hangingPunct="1"/>
            <a:r>
              <a:rPr lang="en-CA" sz="1600" b="1" dirty="0" smtClean="0"/>
              <a:t>Membership</a:t>
            </a:r>
            <a:r>
              <a:rPr lang="en-CA" sz="1600" dirty="0" smtClean="0"/>
              <a:t>- Shelley Mullins</a:t>
            </a:r>
          </a:p>
          <a:p>
            <a:pPr lvl="1" eaLnBrk="1" hangingPunct="1"/>
            <a:r>
              <a:rPr lang="en-CA" sz="1600" b="1" dirty="0" smtClean="0"/>
              <a:t>Communications-</a:t>
            </a:r>
            <a:r>
              <a:rPr lang="en-CA" sz="1600" dirty="0" smtClean="0"/>
              <a:t> Alyson Queen</a:t>
            </a:r>
          </a:p>
          <a:p>
            <a:pPr lvl="1" eaLnBrk="1" hangingPunct="1"/>
            <a:r>
              <a:rPr lang="en-CA" sz="1600" b="1" dirty="0"/>
              <a:t>Constitution  </a:t>
            </a:r>
            <a:r>
              <a:rPr lang="en-CA" sz="1600" dirty="0"/>
              <a:t>– Peter </a:t>
            </a:r>
            <a:r>
              <a:rPr lang="en-CA" sz="1600" dirty="0" smtClean="0"/>
              <a:t>Eady </a:t>
            </a:r>
            <a:endParaRPr lang="en-CA" sz="1600" b="1" dirty="0" smtClean="0"/>
          </a:p>
          <a:p>
            <a:pPr lvl="1" eaLnBrk="1" hangingPunct="1"/>
            <a:r>
              <a:rPr lang="en-CA" sz="1600" b="1" dirty="0" smtClean="0"/>
              <a:t>Treasury</a:t>
            </a:r>
            <a:r>
              <a:rPr lang="en-CA" sz="1600" dirty="0" smtClean="0"/>
              <a:t>– Julie Westall </a:t>
            </a:r>
            <a:endParaRPr lang="en-CA" sz="1600" b="1" dirty="0" smtClean="0"/>
          </a:p>
          <a:p>
            <a:pPr eaLnBrk="1" hangingPunct="1"/>
            <a:r>
              <a:rPr lang="en-CA" altLang="ja-JP" sz="1800" b="1" dirty="0" smtClean="0"/>
              <a:t>8:40 pm Councillor Chat/Q&amp;A - </a:t>
            </a:r>
            <a:r>
              <a:rPr lang="en-CA" altLang="ja-JP" sz="1800" dirty="0" smtClean="0"/>
              <a:t>Jeff </a:t>
            </a:r>
            <a:r>
              <a:rPr lang="en-CA" altLang="ja-JP" sz="1800" dirty="0" err="1" smtClean="0"/>
              <a:t>Leiper</a:t>
            </a:r>
            <a:endParaRPr lang="en-CA" altLang="ja-JP" sz="1800" dirty="0" smtClean="0"/>
          </a:p>
          <a:p>
            <a:pPr eaLnBrk="1" hangingPunct="1"/>
            <a:r>
              <a:rPr lang="en-CA" altLang="ja-JP" sz="1800" b="1" dirty="0" smtClean="0"/>
              <a:t>9:00 pm Adjournment</a:t>
            </a:r>
            <a:endParaRPr lang="en-US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384219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Planning &amp; Development (P &amp; D) – Kathy Kennedy</a:t>
            </a:r>
            <a:endParaRPr lang="en-US" smtClean="0"/>
          </a:p>
        </p:txBody>
      </p:sp>
      <p:pic>
        <p:nvPicPr>
          <p:cNvPr id="17410" name="Picture 1028" descr="illustration-of-a-collage-of-words-strategic-planning-version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2913" y="1263650"/>
            <a:ext cx="5716587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9175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smtClean="0"/>
              <a:t>P &amp; D (Responsibilities)</a:t>
            </a:r>
            <a:endParaRPr lang="en-US" smtClean="0"/>
          </a:p>
        </p:txBody>
      </p:sp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949325" y="1535113"/>
            <a:ext cx="729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2944813" y="2265363"/>
            <a:ext cx="3989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1270000" y="1766888"/>
            <a:ext cx="6978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1101725" y="1417638"/>
            <a:ext cx="6459538" cy="424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30000"/>
              </a:spcBef>
            </a:pPr>
            <a:r>
              <a:rPr lang="en-US" sz="1800">
                <a:solidFill>
                  <a:srgbClr val="000000"/>
                </a:solidFill>
                <a:latin typeface="Calibri" pitchFamily="-72" charset="0"/>
              </a:rPr>
              <a:t>CHNA Constitution, tasks the Planning and Development Committee (P&amp;D) with:</a:t>
            </a:r>
          </a:p>
          <a:p>
            <a:pPr>
              <a:spcBef>
                <a:spcPct val="30000"/>
              </a:spcBef>
            </a:pPr>
            <a:endParaRPr lang="en-US" sz="1800">
              <a:solidFill>
                <a:srgbClr val="000000"/>
              </a:solidFill>
              <a:latin typeface="Calibri" pitchFamily="-72" charset="0"/>
            </a:endParaRPr>
          </a:p>
          <a:p>
            <a:pPr lvl="1">
              <a:spcBef>
                <a:spcPct val="30000"/>
              </a:spcBef>
              <a:buFontTx/>
              <a:buChar char="•"/>
            </a:pPr>
            <a:r>
              <a:rPr lang="en-US" sz="1800">
                <a:solidFill>
                  <a:srgbClr val="000000"/>
                </a:solidFill>
                <a:latin typeface="Calibri" pitchFamily="-72" charset="0"/>
              </a:rPr>
              <a:t>liaising with city officials and developers on proposed developments of concern to CHNA (</a:t>
            </a:r>
            <a:r>
              <a:rPr lang="en-US" sz="1800" b="1">
                <a:solidFill>
                  <a:schemeClr val="hlink"/>
                </a:solidFill>
                <a:latin typeface="Calibri" pitchFamily="-72" charset="0"/>
              </a:rPr>
              <a:t>meetings</a:t>
            </a:r>
            <a:r>
              <a:rPr lang="en-US" sz="1800">
                <a:solidFill>
                  <a:srgbClr val="000000"/>
                </a:solidFill>
                <a:latin typeface="Calibri" pitchFamily="-72" charset="0"/>
              </a:rPr>
              <a:t>);</a:t>
            </a:r>
          </a:p>
          <a:p>
            <a:pPr lvl="1">
              <a:spcBef>
                <a:spcPct val="30000"/>
              </a:spcBef>
              <a:buFontTx/>
              <a:buChar char="•"/>
            </a:pPr>
            <a:endParaRPr lang="en-US" sz="1800">
              <a:solidFill>
                <a:srgbClr val="000000"/>
              </a:solidFill>
              <a:latin typeface="Calibri" pitchFamily="-72" charset="0"/>
            </a:endParaRPr>
          </a:p>
          <a:p>
            <a:pPr lvl="1">
              <a:spcBef>
                <a:spcPct val="30000"/>
              </a:spcBef>
              <a:buFontTx/>
              <a:buChar char="•"/>
            </a:pPr>
            <a:r>
              <a:rPr lang="en-US" sz="1800">
                <a:solidFill>
                  <a:srgbClr val="000000"/>
                </a:solidFill>
                <a:latin typeface="Calibri" pitchFamily="-72" charset="0"/>
              </a:rPr>
              <a:t>drafting comments on proposed developments of concern to CHNA during the consultation phase of the City’s planning process (</a:t>
            </a:r>
            <a:r>
              <a:rPr lang="en-US" sz="1800" b="1">
                <a:solidFill>
                  <a:schemeClr val="hlink"/>
                </a:solidFill>
                <a:latin typeface="Calibri" pitchFamily="-72" charset="0"/>
              </a:rPr>
              <a:t>consultations and writing submissions</a:t>
            </a:r>
            <a:r>
              <a:rPr lang="en-US" sz="1800">
                <a:solidFill>
                  <a:srgbClr val="000000"/>
                </a:solidFill>
                <a:latin typeface="Calibri" pitchFamily="-72" charset="0"/>
              </a:rPr>
              <a:t>); and </a:t>
            </a:r>
          </a:p>
          <a:p>
            <a:pPr lvl="1">
              <a:spcBef>
                <a:spcPct val="30000"/>
              </a:spcBef>
              <a:buFontTx/>
              <a:buChar char="•"/>
            </a:pPr>
            <a:endParaRPr lang="en-US" sz="1800">
              <a:solidFill>
                <a:srgbClr val="000000"/>
              </a:solidFill>
              <a:latin typeface="Calibri" pitchFamily="-72" charset="0"/>
            </a:endParaRPr>
          </a:p>
          <a:p>
            <a:pPr lvl="1">
              <a:spcBef>
                <a:spcPct val="30000"/>
              </a:spcBef>
              <a:buFontTx/>
              <a:buChar char="•"/>
            </a:pPr>
            <a:r>
              <a:rPr lang="en-US" sz="1800">
                <a:solidFill>
                  <a:srgbClr val="000000"/>
                </a:solidFill>
                <a:latin typeface="Calibri" pitchFamily="-72" charset="0"/>
              </a:rPr>
              <a:t>working to influence the design of proposed developments to align them with the needs of the CH community (</a:t>
            </a:r>
            <a:r>
              <a:rPr lang="en-US" sz="1800" b="1">
                <a:solidFill>
                  <a:schemeClr val="hlink"/>
                </a:solidFill>
                <a:latin typeface="Calibri" pitchFamily="-72" charset="0"/>
              </a:rPr>
              <a:t>lobbying</a:t>
            </a:r>
            <a:r>
              <a:rPr lang="en-US" sz="1800">
                <a:solidFill>
                  <a:srgbClr val="000000"/>
                </a:solidFill>
                <a:latin typeface="Calibri" pitchFamily="-72" charset="0"/>
              </a:rPr>
              <a:t>).</a:t>
            </a:r>
          </a:p>
          <a:p>
            <a:pPr>
              <a:spcBef>
                <a:spcPct val="30000"/>
              </a:spcBef>
            </a:pPr>
            <a:endParaRPr lang="en-US" sz="1800">
              <a:latin typeface="Calibri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74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8588</TotalTime>
  <Words>2178</Words>
  <Application>Microsoft Office PowerPoint</Application>
  <PresentationFormat>On-screen Show (4:3)</PresentationFormat>
  <Paragraphs>348</Paragraphs>
  <Slides>53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4" baseType="lpstr">
      <vt:lpstr>ＭＳ Ｐゴシック</vt:lpstr>
      <vt:lpstr>Abadi MT Condensed Extra Bold</vt:lpstr>
      <vt:lpstr>Arial</vt:lpstr>
      <vt:lpstr>Baskerville Semibold</vt:lpstr>
      <vt:lpstr>Calibri</vt:lpstr>
      <vt:lpstr>Calibri Bold</vt:lpstr>
      <vt:lpstr>Helvetica Neue</vt:lpstr>
      <vt:lpstr>Tahoma</vt:lpstr>
      <vt:lpstr>Times</vt:lpstr>
      <vt:lpstr>Times New Roman</vt:lpstr>
      <vt:lpstr>Office Theme</vt:lpstr>
      <vt:lpstr>PowerPoint Presentation</vt:lpstr>
      <vt:lpstr>CHNA  Agenda</vt:lpstr>
      <vt:lpstr>Thank you!</vt:lpstr>
      <vt:lpstr>Keeping you Informed</vt:lpstr>
      <vt:lpstr>CHNA  Agenda</vt:lpstr>
      <vt:lpstr>Parkdale Food Centre – Karen Secord </vt:lpstr>
      <vt:lpstr>CHNA  Agenda</vt:lpstr>
      <vt:lpstr>Planning &amp; Development (P &amp; D) – Kathy Kennedy</vt:lpstr>
      <vt:lpstr>P &amp; D (Responsibilities)</vt:lpstr>
      <vt:lpstr>P &amp; D (Liaison)</vt:lpstr>
      <vt:lpstr>P &amp; D (Consultations &amp; Submissions) </vt:lpstr>
      <vt:lpstr>P &amp; D (Consultations &amp; Submissions) </vt:lpstr>
      <vt:lpstr>P &amp; D (Submissions)</vt:lpstr>
      <vt:lpstr>P &amp; D (Ontario Municipal Board hearing) </vt:lpstr>
      <vt:lpstr>P &amp; D (Vision for our Community) </vt:lpstr>
      <vt:lpstr>Liveable Bayswater Update</vt:lpstr>
      <vt:lpstr>Planning &amp; Development - Kathy Kennedy Questions?</vt:lpstr>
      <vt:lpstr>CHNA  Agenda</vt:lpstr>
      <vt:lpstr>History &amp; Heritage – Andy Billingsley</vt:lpstr>
      <vt:lpstr>H &amp; H (con’t) – Andy Billingsley</vt:lpstr>
      <vt:lpstr>H &amp; H (con’t) – Andy Billingsley</vt:lpstr>
      <vt:lpstr>H &amp; H (con’t) – Andy Billingsley</vt:lpstr>
      <vt:lpstr>H &amp; H (con’t) – Andy Billingsley</vt:lpstr>
      <vt:lpstr>H &amp; H (con’t) – Andy Billingsley</vt:lpstr>
      <vt:lpstr>H &amp; H (con’t) – Andy Billingsley</vt:lpstr>
      <vt:lpstr>CHNA  Agenda</vt:lpstr>
      <vt:lpstr>Traffic Committee – Luanne Calcutt</vt:lpstr>
      <vt:lpstr>Civic Hospital Neighbourhood – Safer Streets</vt:lpstr>
      <vt:lpstr>Residential Speed Limit – Safer Streets </vt:lpstr>
      <vt:lpstr>Residential Speed Limit – Safer Streets</vt:lpstr>
      <vt:lpstr> Residential Speed Limit – Safer Streets </vt:lpstr>
      <vt:lpstr> Residential Speed Limit – Safer Streets</vt:lpstr>
      <vt:lpstr>Residential Speed Limit – Safer Streets</vt:lpstr>
      <vt:lpstr> Area Traffic Management Study – Safer Streets</vt:lpstr>
      <vt:lpstr>Area Traffic Management Study – Safer Streets</vt:lpstr>
      <vt:lpstr> Area Traffic Management Study – Safer Streets</vt:lpstr>
      <vt:lpstr>CHNA  Agenda</vt:lpstr>
      <vt:lpstr>Safety – Shane Quinn</vt:lpstr>
      <vt:lpstr>CHNA  Agenda</vt:lpstr>
      <vt:lpstr>Membership/Fundraising – Shelley Mullins</vt:lpstr>
      <vt:lpstr>Membership/Fundraising</vt:lpstr>
      <vt:lpstr>Membership/Fundraising</vt:lpstr>
      <vt:lpstr>CHNA  Agenda</vt:lpstr>
      <vt:lpstr>Communications – Alyson Queen </vt:lpstr>
      <vt:lpstr>CHNA  Agenda</vt:lpstr>
      <vt:lpstr>Constitution – Peter Eady</vt:lpstr>
      <vt:lpstr>CHNA  Agenda</vt:lpstr>
      <vt:lpstr>Treasurer Report – Julie Westall</vt:lpstr>
      <vt:lpstr>Treasurer Report – Julie Westall</vt:lpstr>
      <vt:lpstr>CHNA  Agenda</vt:lpstr>
      <vt:lpstr>Councillor’s Report – Jeff Leiper</vt:lpstr>
      <vt:lpstr>Backup</vt:lpstr>
      <vt:lpstr>417 @ Parkdale</vt:lpstr>
    </vt:vector>
  </TitlesOfParts>
  <Company>Cadence Design Systems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Corey Goss</dc:creator>
  <cp:lastModifiedBy>IBM_ADMIN</cp:lastModifiedBy>
  <cp:revision>89</cp:revision>
  <dcterms:created xsi:type="dcterms:W3CDTF">2013-11-02T14:04:25Z</dcterms:created>
  <dcterms:modified xsi:type="dcterms:W3CDTF">2015-06-01T15:06:52Z</dcterms:modified>
</cp:coreProperties>
</file>