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9"/>
  </p:notesMasterIdLst>
  <p:sldIdLst>
    <p:sldId id="256" r:id="rId2"/>
    <p:sldId id="257" r:id="rId3"/>
    <p:sldId id="291" r:id="rId4"/>
    <p:sldId id="258" r:id="rId5"/>
    <p:sldId id="313" r:id="rId6"/>
    <p:sldId id="312" r:id="rId7"/>
    <p:sldId id="275" r:id="rId8"/>
    <p:sldId id="276" r:id="rId9"/>
    <p:sldId id="293" r:id="rId10"/>
    <p:sldId id="259" r:id="rId11"/>
    <p:sldId id="260" r:id="rId12"/>
    <p:sldId id="305" r:id="rId13"/>
    <p:sldId id="277" r:id="rId14"/>
    <p:sldId id="302" r:id="rId15"/>
    <p:sldId id="303" r:id="rId16"/>
    <p:sldId id="311" r:id="rId17"/>
    <p:sldId id="278" r:id="rId18"/>
    <p:sldId id="279" r:id="rId19"/>
    <p:sldId id="308" r:id="rId20"/>
    <p:sldId id="309" r:id="rId21"/>
    <p:sldId id="306" r:id="rId22"/>
    <p:sldId id="307" r:id="rId23"/>
    <p:sldId id="284" r:id="rId24"/>
    <p:sldId id="295" r:id="rId25"/>
    <p:sldId id="294" r:id="rId26"/>
    <p:sldId id="310" r:id="rId27"/>
    <p:sldId id="287" r:id="rId28"/>
    <p:sldId id="288" r:id="rId29"/>
    <p:sldId id="274" r:id="rId30"/>
    <p:sldId id="289" r:id="rId31"/>
    <p:sldId id="290" r:id="rId32"/>
    <p:sldId id="263" r:id="rId33"/>
    <p:sldId id="269" r:id="rId34"/>
    <p:sldId id="261" r:id="rId35"/>
    <p:sldId id="292" r:id="rId36"/>
    <p:sldId id="299" r:id="rId37"/>
    <p:sldId id="300"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Stinson" initials="" lastIdx="17" clrIdx="0"/>
  <p:cmAuthor id="1" name="Karen Wright" initials="" lastIdx="8" clrIdx="1"/>
  <p:cmAuthor id="2" name="Amanda" initials=""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19" autoAdjust="0"/>
    <p:restoredTop sz="97558" autoAdjust="0"/>
  </p:normalViewPr>
  <p:slideViewPr>
    <p:cSldViewPr>
      <p:cViewPr>
        <p:scale>
          <a:sx n="55" d="100"/>
          <a:sy n="55" d="100"/>
        </p:scale>
        <p:origin x="-2568" y="-22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314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commentAuthors" Target="commentAuthors.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Georgia" pitchFamily="18" charset="0"/>
              </a:defRPr>
            </a:lvl1pPr>
          </a:lstStyle>
          <a:p>
            <a:pPr>
              <a:defRPr/>
            </a:pPr>
            <a:endParaRPr lang="en-US"/>
          </a:p>
        </p:txBody>
      </p:sp>
      <p:sp>
        <p:nvSpPr>
          <p:cNvPr id="327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Georgia" pitchFamily="18" charset="0"/>
              </a:defRPr>
            </a:lvl1pPr>
          </a:lstStyle>
          <a:p>
            <a:pPr>
              <a:defRPr/>
            </a:pPr>
            <a:fld id="{83CF10CB-C8BF-4AC7-B52D-338D4C394383}" type="datetimeFigureOut">
              <a:rPr lang="en-US"/>
              <a:pPr>
                <a:defRPr/>
              </a:pPr>
              <a:t>9/4/13</a:t>
            </a:fld>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27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27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Georgia" pitchFamily="18" charset="0"/>
              </a:defRPr>
            </a:lvl1pPr>
          </a:lstStyle>
          <a:p>
            <a:pPr>
              <a:defRPr/>
            </a:pPr>
            <a:endParaRPr lang="en-US"/>
          </a:p>
        </p:txBody>
      </p:sp>
      <p:sp>
        <p:nvSpPr>
          <p:cNvPr id="327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eorgia" pitchFamily="18" charset="0"/>
              </a:defRPr>
            </a:lvl1pPr>
          </a:lstStyle>
          <a:p>
            <a:pPr>
              <a:defRPr/>
            </a:pPr>
            <a:fld id="{A812B90F-050F-4E2B-85C1-991D092FBC1D}" type="slidenum">
              <a:rPr lang="en-US"/>
              <a:pPr>
                <a:defRPr/>
              </a:pPr>
              <a:t>‹#›</a:t>
            </a:fld>
            <a:endParaRPr lang="en-US"/>
          </a:p>
        </p:txBody>
      </p:sp>
    </p:spTree>
    <p:extLst>
      <p:ext uri="{BB962C8B-B14F-4D97-AF65-F5344CB8AC3E}">
        <p14:creationId xmlns:p14="http://schemas.microsoft.com/office/powerpoint/2010/main" val="29634939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a:ln/>
        </p:spPr>
        <p:txBody>
          <a:bodyPr/>
          <a:lstStyle/>
          <a:p>
            <a:pPr>
              <a:lnSpc>
                <a:spcPct val="80000"/>
              </a:lnSpc>
            </a:pPr>
            <a:r>
              <a:rPr lang="en-US" sz="800" smtClean="0"/>
              <a:t> </a:t>
            </a:r>
            <a:endParaRPr lang="en-US" sz="5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p:spPr>
        <p:txBody>
          <a:bodyPr/>
          <a:lstStyle/>
          <a:p>
            <a:pPr>
              <a:lnSpc>
                <a:spcPct val="80000"/>
              </a:lnSpc>
            </a:pPr>
            <a:r>
              <a:rPr lang="en-US" sz="800" smtClean="0"/>
              <a:t> </a:t>
            </a:r>
            <a:endParaRPr lang="en-US" sz="5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p:spPr>
        <p:txBody>
          <a:bodyPr/>
          <a:lstStyle/>
          <a:p>
            <a:pPr eaLnBrk="1" hangingPunct="1">
              <a:lnSpc>
                <a:spcPct val="80000"/>
              </a:lnSpc>
            </a:pPr>
            <a:endParaRPr lang="en-US" sz="8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p:spPr>
        <p:txBody>
          <a:bodyPr/>
          <a:lstStyle/>
          <a:p>
            <a:pPr eaLnBrk="1" hangingPunct="1">
              <a:lnSpc>
                <a:spcPct val="90000"/>
              </a:lnSpc>
            </a:pPr>
            <a:endParaRPr lang="en-US" sz="10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xfrm>
            <a:off x="1146175" y="684213"/>
            <a:ext cx="4570413" cy="3427412"/>
          </a:xfrm>
          <a:ln/>
        </p:spPr>
      </p:sp>
      <p:sp>
        <p:nvSpPr>
          <p:cNvPr id="48130" name="Rectangle 3"/>
          <p:cNvSpPr>
            <a:spLocks noGrp="1" noChangeArrowheads="1"/>
          </p:cNvSpPr>
          <p:nvPr>
            <p:ph type="body" idx="1"/>
          </p:nvPr>
        </p:nvSpPr>
        <p:spPr>
          <a:xfrm>
            <a:off x="914400" y="4343400"/>
            <a:ext cx="5029200" cy="4116388"/>
          </a:xfrm>
          <a:noFill/>
          <a:ln/>
        </p:spPr>
        <p:txBody>
          <a:bodyPr lIns="91338" tIns="45671" rIns="91338" bIns="45671"/>
          <a:lstStyle/>
          <a:p>
            <a:endParaRPr lang="en-C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pPr eaLnBrk="1" hangingPunct="1"/>
            <a:r>
              <a:rPr lang="en-US" smtClean="0"/>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a:xfrm>
            <a:off x="1146175" y="684213"/>
            <a:ext cx="4570413" cy="3427412"/>
          </a:xfrm>
          <a:ln/>
        </p:spPr>
      </p:sp>
      <p:sp>
        <p:nvSpPr>
          <p:cNvPr id="50178" name="Rectangle 3"/>
          <p:cNvSpPr>
            <a:spLocks noGrp="1" noChangeArrowheads="1"/>
          </p:cNvSpPr>
          <p:nvPr>
            <p:ph type="body" idx="1"/>
          </p:nvPr>
        </p:nvSpPr>
        <p:spPr>
          <a:xfrm>
            <a:off x="914400" y="4343400"/>
            <a:ext cx="5029200" cy="4116388"/>
          </a:xfrm>
          <a:noFill/>
          <a:ln/>
        </p:spPr>
        <p:txBody>
          <a:bodyPr lIns="91338" tIns="45671" rIns="91338" bIns="45671"/>
          <a:lstStyle/>
          <a:p>
            <a:endParaRPr lang="en-CA"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xfrm>
            <a:off x="1146175" y="684213"/>
            <a:ext cx="4570413" cy="3427412"/>
          </a:xfrm>
          <a:ln/>
        </p:spPr>
      </p:sp>
      <p:sp>
        <p:nvSpPr>
          <p:cNvPr id="52226" name="Rectangle 3"/>
          <p:cNvSpPr>
            <a:spLocks noGrp="1" noChangeArrowheads="1"/>
          </p:cNvSpPr>
          <p:nvPr>
            <p:ph type="body" idx="1"/>
          </p:nvPr>
        </p:nvSpPr>
        <p:spPr>
          <a:xfrm>
            <a:off x="914400" y="4343400"/>
            <a:ext cx="5029200" cy="4116388"/>
          </a:xfrm>
          <a:noFill/>
          <a:ln/>
        </p:spPr>
        <p:txBody>
          <a:bodyPr lIns="91338" tIns="45671" rIns="91338" bIns="45671"/>
          <a:lstStyle/>
          <a:p>
            <a:endParaRPr lang="en-CA"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a:xfrm>
            <a:off x="1146175" y="684213"/>
            <a:ext cx="4570413" cy="3427412"/>
          </a:xfrm>
          <a:ln/>
        </p:spPr>
      </p:sp>
      <p:sp>
        <p:nvSpPr>
          <p:cNvPr id="54274" name="Rectangle 3"/>
          <p:cNvSpPr>
            <a:spLocks noGrp="1" noChangeArrowheads="1"/>
          </p:cNvSpPr>
          <p:nvPr>
            <p:ph type="body" idx="1"/>
          </p:nvPr>
        </p:nvSpPr>
        <p:spPr>
          <a:xfrm>
            <a:off x="914400" y="4343400"/>
            <a:ext cx="5029200" cy="4116388"/>
          </a:xfrm>
          <a:noFill/>
          <a:ln/>
        </p:spPr>
        <p:txBody>
          <a:bodyPr lIns="91338" tIns="45671" rIns="91338" bIns="45671"/>
          <a:lstStyle/>
          <a:p>
            <a:endParaRPr lang="en-CA"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a:ln/>
        </p:spPr>
      </p:sp>
      <p:sp>
        <p:nvSpPr>
          <p:cNvPr id="5632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ln/>
        </p:spPr>
      </p:sp>
      <p:sp>
        <p:nvSpPr>
          <p:cNvPr id="5837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ln/>
        </p:spPr>
      </p:sp>
      <p:sp>
        <p:nvSpPr>
          <p:cNvPr id="60418" name="Rectangle 3"/>
          <p:cNvSpPr>
            <a:spLocks noGrp="1" noChangeArrowheads="1"/>
          </p:cNvSpPr>
          <p:nvPr>
            <p:ph type="body" idx="1"/>
          </p:nvPr>
        </p:nvSpPr>
        <p:spPr>
          <a:noFill/>
          <a:ln/>
        </p:spPr>
        <p:txBody>
          <a:bodyPr/>
          <a:lstStyle/>
          <a:p>
            <a:pPr eaLnBrk="1" hangingPunct="1"/>
            <a:r>
              <a:rPr lang="en-US" smtClean="0"/>
              <a:t>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a:xfrm>
            <a:off x="1146175" y="684213"/>
            <a:ext cx="4570413" cy="3427412"/>
          </a:xfrm>
          <a:ln/>
        </p:spPr>
      </p:sp>
      <p:sp>
        <p:nvSpPr>
          <p:cNvPr id="62466" name="Rectangle 3"/>
          <p:cNvSpPr>
            <a:spLocks noGrp="1" noChangeArrowheads="1"/>
          </p:cNvSpPr>
          <p:nvPr>
            <p:ph type="body" idx="1"/>
          </p:nvPr>
        </p:nvSpPr>
        <p:spPr>
          <a:xfrm>
            <a:off x="914400" y="4343400"/>
            <a:ext cx="5029200" cy="4116388"/>
          </a:xfrm>
          <a:noFill/>
          <a:ln/>
        </p:spPr>
        <p:txBody>
          <a:bodyPr lIns="91338" tIns="45671" rIns="91338" bIns="45671"/>
          <a:lstStyle/>
          <a:p>
            <a:endParaRPr lang="en-CA"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ln/>
        </p:spPr>
      </p:sp>
      <p:sp>
        <p:nvSpPr>
          <p:cNvPr id="6451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ln/>
        </p:spPr>
      </p:sp>
      <p:sp>
        <p:nvSpPr>
          <p:cNvPr id="6656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a:ln/>
        </p:spPr>
      </p:sp>
      <p:sp>
        <p:nvSpPr>
          <p:cNvPr id="68610" name="Rectangle 3"/>
          <p:cNvSpPr>
            <a:spLocks noGrp="1" noChangeArrowheads="1"/>
          </p:cNvSpPr>
          <p:nvPr>
            <p:ph type="body" idx="1"/>
          </p:nvPr>
        </p:nvSpPr>
        <p:spPr>
          <a:noFill/>
          <a:ln/>
        </p:spPr>
        <p:txBody>
          <a:bodyPr/>
          <a:lstStyle/>
          <a:p>
            <a:pPr>
              <a:lnSpc>
                <a:spcPct val="80000"/>
              </a:lnSpc>
            </a:pPr>
            <a:endParaRPr lang="en-US" sz="8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ChangeArrowheads="1" noTextEdit="1"/>
          </p:cNvSpPr>
          <p:nvPr>
            <p:ph type="sldImg"/>
          </p:nvPr>
        </p:nvSpPr>
        <p:spPr>
          <a:ln/>
        </p:spPr>
      </p:sp>
      <p:sp>
        <p:nvSpPr>
          <p:cNvPr id="70658" name="Rectangle 3"/>
          <p:cNvSpPr>
            <a:spLocks noGrp="1" noChangeArrowheads="1"/>
          </p:cNvSpPr>
          <p:nvPr>
            <p:ph type="body" idx="1"/>
          </p:nvPr>
        </p:nvSpPr>
        <p:spPr>
          <a:noFill/>
          <a:ln/>
        </p:spPr>
        <p:txBody>
          <a:bodyPr/>
          <a:lstStyle/>
          <a:p>
            <a:pPr eaLnBrk="1" hangingPunct="1"/>
            <a:endParaRPr lang="en-US" smtClean="0">
              <a:solidFill>
                <a:srgbClr val="FF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ChangeArrowheads="1" noTextEdit="1"/>
          </p:cNvSpPr>
          <p:nvPr>
            <p:ph type="sldImg"/>
          </p:nvPr>
        </p:nvSpPr>
        <p:spPr>
          <a:ln/>
        </p:spPr>
      </p:sp>
      <p:sp>
        <p:nvSpPr>
          <p:cNvPr id="7270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ChangeArrowheads="1" noTextEdit="1"/>
          </p:cNvSpPr>
          <p:nvPr>
            <p:ph type="sldImg"/>
          </p:nvPr>
        </p:nvSpPr>
        <p:spPr>
          <a:ln/>
        </p:spPr>
      </p:sp>
      <p:sp>
        <p:nvSpPr>
          <p:cNvPr id="7577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a:ln/>
        </p:spPr>
      </p:sp>
      <p:sp>
        <p:nvSpPr>
          <p:cNvPr id="7782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ChangeArrowheads="1" noTextEdit="1"/>
          </p:cNvSpPr>
          <p:nvPr>
            <p:ph type="sldImg"/>
          </p:nvPr>
        </p:nvSpPr>
        <p:spPr>
          <a:ln/>
        </p:spPr>
      </p:sp>
      <p:sp>
        <p:nvSpPr>
          <p:cNvPr id="7987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a:ln/>
        </p:spPr>
      </p:sp>
      <p:sp>
        <p:nvSpPr>
          <p:cNvPr id="81922" name="Notes Placeholder 2"/>
          <p:cNvSpPr>
            <a:spLocks noGrp="1"/>
          </p:cNvSpPr>
          <p:nvPr>
            <p:ph type="body" idx="1"/>
          </p:nvPr>
        </p:nvSpPr>
        <p:spPr>
          <a:noFill/>
          <a:ln/>
        </p:spPr>
        <p:txBody>
          <a:bodyPr/>
          <a:lstStyle/>
          <a:p>
            <a:endParaRPr lang="en-US" smtClean="0"/>
          </a:p>
        </p:txBody>
      </p:sp>
      <p:sp>
        <p:nvSpPr>
          <p:cNvPr id="81923" name="Slide Number Placeholder 3"/>
          <p:cNvSpPr>
            <a:spLocks noGrp="1"/>
          </p:cNvSpPr>
          <p:nvPr>
            <p:ph type="sldNum" sz="quarter" idx="5"/>
          </p:nvPr>
        </p:nvSpPr>
        <p:spPr>
          <a:noFill/>
        </p:spPr>
        <p:txBody>
          <a:bodyPr/>
          <a:lstStyle/>
          <a:p>
            <a:fld id="{1BBE0977-9C3E-4447-8031-66376B1E6998}" type="slidenum">
              <a:rPr lang="en-US" smtClean="0"/>
              <a:pPr/>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a:ln/>
        </p:spPr>
      </p:sp>
      <p:sp>
        <p:nvSpPr>
          <p:cNvPr id="8397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p:spPr>
        <p:txBody>
          <a:bodyPr/>
          <a:lstStyle/>
          <a:p>
            <a:pPr eaLnBrk="1" hangingPunct="1">
              <a:lnSpc>
                <a:spcPct val="90000"/>
              </a:lnSpc>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a:ln/>
        </p:spPr>
        <p:txBody>
          <a:bodyPr/>
          <a:lstStyle/>
          <a:p>
            <a:pPr eaLnBrk="1" hangingPunct="1">
              <a:lnSpc>
                <a:spcPct val="80000"/>
              </a:lnSpc>
            </a:pPr>
            <a:endParaRPr lang="en-US" sz="8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pPr eaLnBrk="1" hangingPunct="1"/>
            <a:r>
              <a:rPr lang="en-US" smtClean="0"/>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2"/>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23"/>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24"/>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25"/>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26"/>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1" name="Rounded Rectangle 29"/>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2" name="Rounded Rectangle 30"/>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6"/>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9"/>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0"/>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8"/>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7" name="Date Placeholder 27"/>
          <p:cNvSpPr>
            <a:spLocks noGrp="1"/>
          </p:cNvSpPr>
          <p:nvPr>
            <p:ph type="dt" sz="half" idx="10"/>
          </p:nvPr>
        </p:nvSpPr>
        <p:spPr>
          <a:xfrm>
            <a:off x="6705600" y="4206875"/>
            <a:ext cx="960438" cy="457200"/>
          </a:xfrm>
        </p:spPr>
        <p:txBody>
          <a:bodyPr/>
          <a:lstStyle>
            <a:lvl1pPr>
              <a:defRPr/>
            </a:lvl1pPr>
          </a:lstStyle>
          <a:p>
            <a:pPr>
              <a:defRPr/>
            </a:pPr>
            <a:fld id="{6DF3DAA0-600D-4634-8044-860F2D384532}" type="datetimeFigureOut">
              <a:rPr lang="en-CA"/>
              <a:pPr>
                <a:defRPr/>
              </a:pPr>
              <a:t>9/4/13</a:t>
            </a:fld>
            <a:endParaRPr lang="en-CA"/>
          </a:p>
        </p:txBody>
      </p:sp>
      <p:sp>
        <p:nvSpPr>
          <p:cNvPr id="18" name="Footer Placeholder 16"/>
          <p:cNvSpPr>
            <a:spLocks noGrp="1"/>
          </p:cNvSpPr>
          <p:nvPr>
            <p:ph type="ftr" sz="quarter" idx="11"/>
          </p:nvPr>
        </p:nvSpPr>
        <p:spPr>
          <a:xfrm>
            <a:off x="5410200" y="4205288"/>
            <a:ext cx="1295400" cy="457200"/>
          </a:xfrm>
        </p:spPr>
        <p:txBody>
          <a:bodyPr/>
          <a:lstStyle>
            <a:lvl1pPr>
              <a:defRPr/>
            </a:lvl1pPr>
          </a:lstStyle>
          <a:p>
            <a:pPr>
              <a:defRPr/>
            </a:pPr>
            <a:endParaRPr lang="en-CA"/>
          </a:p>
        </p:txBody>
      </p:sp>
      <p:sp>
        <p:nvSpPr>
          <p:cNvPr id="19" name="Slide Number Placeholder 28"/>
          <p:cNvSpPr>
            <a:spLocks noGrp="1"/>
          </p:cNvSpPr>
          <p:nvPr>
            <p:ph type="sldNum" sz="quarter" idx="12"/>
          </p:nvPr>
        </p:nvSpPr>
        <p:spPr>
          <a:xfrm>
            <a:off x="8320088" y="1588"/>
            <a:ext cx="747712" cy="365125"/>
          </a:xfrm>
        </p:spPr>
        <p:txBody>
          <a:bodyPr/>
          <a:lstStyle>
            <a:lvl1pPr algn="r">
              <a:defRPr sz="1800">
                <a:solidFill>
                  <a:schemeClr val="bg1"/>
                </a:solidFill>
              </a:defRPr>
            </a:lvl1pPr>
          </a:lstStyle>
          <a:p>
            <a:pPr>
              <a:defRPr/>
            </a:pPr>
            <a:fld id="{847C2D51-675A-4B2E-B96E-BBF77AE6B01F}" type="slidenum">
              <a:rPr lang="en-CA"/>
              <a:pPr>
                <a:defRPr/>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D0967A6-B7E2-4FD2-A3E8-1DFFA4EF8B8F}" type="datetimeFigureOut">
              <a:rPr lang="en-CA"/>
              <a:pPr>
                <a:defRPr/>
              </a:pPr>
              <a:t>9/4/13</a:t>
            </a:fld>
            <a:endParaRPr lang="en-CA"/>
          </a:p>
        </p:txBody>
      </p:sp>
      <p:sp>
        <p:nvSpPr>
          <p:cNvPr id="5" name="Footer Placeholder 2"/>
          <p:cNvSpPr>
            <a:spLocks noGrp="1"/>
          </p:cNvSpPr>
          <p:nvPr>
            <p:ph type="ftr" sz="quarter" idx="11"/>
          </p:nvPr>
        </p:nvSpPr>
        <p:spPr/>
        <p:txBody>
          <a:bodyPr/>
          <a:lstStyle>
            <a:lvl1pPr>
              <a:defRPr/>
            </a:lvl1pPr>
          </a:lstStyle>
          <a:p>
            <a:pPr>
              <a:defRPr/>
            </a:pPr>
            <a:endParaRPr lang="en-CA"/>
          </a:p>
        </p:txBody>
      </p:sp>
      <p:sp>
        <p:nvSpPr>
          <p:cNvPr id="6" name="Slide Number Placeholder 22"/>
          <p:cNvSpPr>
            <a:spLocks noGrp="1"/>
          </p:cNvSpPr>
          <p:nvPr>
            <p:ph type="sldNum" sz="quarter" idx="12"/>
          </p:nvPr>
        </p:nvSpPr>
        <p:spPr/>
        <p:txBody>
          <a:bodyPr/>
          <a:lstStyle>
            <a:lvl1pPr>
              <a:defRPr/>
            </a:lvl1pPr>
          </a:lstStyle>
          <a:p>
            <a:pPr>
              <a:defRPr/>
            </a:pPr>
            <a:fld id="{5E375D0C-BA9F-4FFB-A910-1B29CAAD93D3}" type="slidenum">
              <a:rPr lang="en-CA"/>
              <a:pPr>
                <a:defRPr/>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2F68661-7C7F-45D1-B555-A2C23B1B78C3}" type="datetimeFigureOut">
              <a:rPr lang="en-CA"/>
              <a:pPr>
                <a:defRPr/>
              </a:pPr>
              <a:t>9/4/13</a:t>
            </a:fld>
            <a:endParaRPr lang="en-CA"/>
          </a:p>
        </p:txBody>
      </p:sp>
      <p:sp>
        <p:nvSpPr>
          <p:cNvPr id="5" name="Footer Placeholder 2"/>
          <p:cNvSpPr>
            <a:spLocks noGrp="1"/>
          </p:cNvSpPr>
          <p:nvPr>
            <p:ph type="ftr" sz="quarter" idx="11"/>
          </p:nvPr>
        </p:nvSpPr>
        <p:spPr/>
        <p:txBody>
          <a:bodyPr/>
          <a:lstStyle>
            <a:lvl1pPr>
              <a:defRPr/>
            </a:lvl1pPr>
          </a:lstStyle>
          <a:p>
            <a:pPr>
              <a:defRPr/>
            </a:pPr>
            <a:endParaRPr lang="en-CA"/>
          </a:p>
        </p:txBody>
      </p:sp>
      <p:sp>
        <p:nvSpPr>
          <p:cNvPr id="6" name="Slide Number Placeholder 22"/>
          <p:cNvSpPr>
            <a:spLocks noGrp="1"/>
          </p:cNvSpPr>
          <p:nvPr>
            <p:ph type="sldNum" sz="quarter" idx="12"/>
          </p:nvPr>
        </p:nvSpPr>
        <p:spPr/>
        <p:txBody>
          <a:bodyPr/>
          <a:lstStyle>
            <a:lvl1pPr>
              <a:defRPr/>
            </a:lvl1pPr>
          </a:lstStyle>
          <a:p>
            <a:pPr>
              <a:defRPr/>
            </a:pPr>
            <a:fld id="{BC7621E4-4716-494C-93C0-DA46FAE26E73}" type="slidenum">
              <a:rPr lang="en-CA"/>
              <a:pPr>
                <a:defRPr/>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2D8BE7E-40E2-4583-BD45-B61877F1007F}" type="datetimeFigureOut">
              <a:rPr lang="en-CA"/>
              <a:pPr>
                <a:defRPr/>
              </a:pPr>
              <a:t>9/4/13</a:t>
            </a:fld>
            <a:endParaRPr lang="en-CA"/>
          </a:p>
        </p:txBody>
      </p:sp>
      <p:sp>
        <p:nvSpPr>
          <p:cNvPr id="5" name="Footer Placeholder 2"/>
          <p:cNvSpPr>
            <a:spLocks noGrp="1"/>
          </p:cNvSpPr>
          <p:nvPr>
            <p:ph type="ftr" sz="quarter" idx="11"/>
          </p:nvPr>
        </p:nvSpPr>
        <p:spPr/>
        <p:txBody>
          <a:bodyPr/>
          <a:lstStyle>
            <a:lvl1pPr>
              <a:defRPr/>
            </a:lvl1pPr>
          </a:lstStyle>
          <a:p>
            <a:pPr>
              <a:defRPr/>
            </a:pPr>
            <a:endParaRPr lang="en-CA"/>
          </a:p>
        </p:txBody>
      </p:sp>
      <p:sp>
        <p:nvSpPr>
          <p:cNvPr id="6" name="Slide Number Placeholder 22"/>
          <p:cNvSpPr>
            <a:spLocks noGrp="1"/>
          </p:cNvSpPr>
          <p:nvPr>
            <p:ph type="sldNum" sz="quarter" idx="12"/>
          </p:nvPr>
        </p:nvSpPr>
        <p:spPr/>
        <p:txBody>
          <a:bodyPr/>
          <a:lstStyle>
            <a:lvl1pPr>
              <a:defRPr/>
            </a:lvl1pPr>
          </a:lstStyle>
          <a:p>
            <a:pPr>
              <a:defRPr/>
            </a:pPr>
            <a:fld id="{1F735EF1-B063-4095-A176-FCD4BDE02384}" type="slidenum">
              <a:rPr lang="en-CA"/>
              <a:pPr>
                <a:defRPr/>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4C61C42B-4B19-426B-95AF-B01892314A54}" type="datetimeFigureOut">
              <a:rPr lang="en-CA"/>
              <a:pPr>
                <a:defRPr/>
              </a:pPr>
              <a:t>9/4/13</a:t>
            </a:fld>
            <a:endParaRPr lang="en-CA"/>
          </a:p>
        </p:txBody>
      </p:sp>
      <p:sp>
        <p:nvSpPr>
          <p:cNvPr id="5" name="Footer Placeholder 2"/>
          <p:cNvSpPr>
            <a:spLocks noGrp="1"/>
          </p:cNvSpPr>
          <p:nvPr>
            <p:ph type="ftr" sz="quarter" idx="11"/>
          </p:nvPr>
        </p:nvSpPr>
        <p:spPr/>
        <p:txBody>
          <a:bodyPr/>
          <a:lstStyle>
            <a:lvl1pPr>
              <a:defRPr/>
            </a:lvl1pPr>
          </a:lstStyle>
          <a:p>
            <a:pPr>
              <a:defRPr/>
            </a:pPr>
            <a:endParaRPr lang="en-CA"/>
          </a:p>
        </p:txBody>
      </p:sp>
      <p:sp>
        <p:nvSpPr>
          <p:cNvPr id="6" name="Slide Number Placeholder 22"/>
          <p:cNvSpPr>
            <a:spLocks noGrp="1"/>
          </p:cNvSpPr>
          <p:nvPr>
            <p:ph type="sldNum" sz="quarter" idx="12"/>
          </p:nvPr>
        </p:nvSpPr>
        <p:spPr/>
        <p:txBody>
          <a:bodyPr/>
          <a:lstStyle>
            <a:lvl1pPr>
              <a:defRPr/>
            </a:lvl1pPr>
          </a:lstStyle>
          <a:p>
            <a:pPr>
              <a:defRPr/>
            </a:pPr>
            <a:fld id="{021BD995-61B1-40C0-8818-D776176BA111}" type="slidenum">
              <a:rPr lang="en-CA"/>
              <a:pPr>
                <a:defRPr/>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1DC444D7-DCB6-430B-AAA5-446F01284621}" type="datetimeFigureOut">
              <a:rPr lang="en-CA"/>
              <a:pPr>
                <a:defRPr/>
              </a:pPr>
              <a:t>9/4/13</a:t>
            </a:fld>
            <a:endParaRPr lang="en-CA"/>
          </a:p>
        </p:txBody>
      </p:sp>
      <p:sp>
        <p:nvSpPr>
          <p:cNvPr id="6" name="Footer Placeholder 2"/>
          <p:cNvSpPr>
            <a:spLocks noGrp="1"/>
          </p:cNvSpPr>
          <p:nvPr>
            <p:ph type="ftr" sz="quarter" idx="11"/>
          </p:nvPr>
        </p:nvSpPr>
        <p:spPr/>
        <p:txBody>
          <a:bodyPr/>
          <a:lstStyle>
            <a:lvl1pPr>
              <a:defRPr/>
            </a:lvl1pPr>
          </a:lstStyle>
          <a:p>
            <a:pPr>
              <a:defRPr/>
            </a:pPr>
            <a:endParaRPr lang="en-CA"/>
          </a:p>
        </p:txBody>
      </p:sp>
      <p:sp>
        <p:nvSpPr>
          <p:cNvPr id="7" name="Slide Number Placeholder 22"/>
          <p:cNvSpPr>
            <a:spLocks noGrp="1"/>
          </p:cNvSpPr>
          <p:nvPr>
            <p:ph type="sldNum" sz="quarter" idx="12"/>
          </p:nvPr>
        </p:nvSpPr>
        <p:spPr/>
        <p:txBody>
          <a:bodyPr/>
          <a:lstStyle>
            <a:lvl1pPr>
              <a:defRPr/>
            </a:lvl1pPr>
          </a:lstStyle>
          <a:p>
            <a:pPr>
              <a:defRPr/>
            </a:pPr>
            <a:fld id="{0456A93B-8E25-4079-83A8-BC31CC97352E}" type="slidenum">
              <a:rPr lang="en-CA"/>
              <a:pPr>
                <a:defRPr/>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F153A173-638E-4EBB-9BFA-54FC0D986369}" type="datetimeFigureOut">
              <a:rPr lang="en-CA"/>
              <a:pPr>
                <a:defRPr/>
              </a:pPr>
              <a:t>9/4/13</a:t>
            </a:fld>
            <a:endParaRPr lang="en-CA"/>
          </a:p>
        </p:txBody>
      </p:sp>
      <p:sp>
        <p:nvSpPr>
          <p:cNvPr id="8" name="Slide Number Placeholder 26"/>
          <p:cNvSpPr>
            <a:spLocks noGrp="1"/>
          </p:cNvSpPr>
          <p:nvPr>
            <p:ph type="sldNum" sz="quarter" idx="11"/>
          </p:nvPr>
        </p:nvSpPr>
        <p:spPr/>
        <p:txBody>
          <a:bodyPr rtlCol="0"/>
          <a:lstStyle>
            <a:lvl1pPr>
              <a:defRPr/>
            </a:lvl1pPr>
          </a:lstStyle>
          <a:p>
            <a:pPr>
              <a:defRPr/>
            </a:pPr>
            <a:fld id="{3217328B-1B3A-4444-857B-DA1A9D56C67D}" type="slidenum">
              <a:rPr lang="en-CA"/>
              <a:pPr>
                <a:defRPr/>
              </a:pPr>
              <a:t>‹#›</a:t>
            </a:fld>
            <a:endParaRPr lang="en-CA"/>
          </a:p>
        </p:txBody>
      </p:sp>
      <p:sp>
        <p:nvSpPr>
          <p:cNvPr id="9" name="Footer Placeholder 27"/>
          <p:cNvSpPr>
            <a:spLocks noGrp="1"/>
          </p:cNvSpPr>
          <p:nvPr>
            <p:ph type="ftr" sz="quarter" idx="12"/>
          </p:nvPr>
        </p:nvSpPr>
        <p:spPr/>
        <p:txBody>
          <a:bodyPr rtlCol="0"/>
          <a:lstStyle>
            <a:lvl1pPr>
              <a:defRPr/>
            </a:lvl1pPr>
          </a:lstStyle>
          <a:p>
            <a:pPr>
              <a:defRPr/>
            </a:pPr>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6583363" y="612775"/>
            <a:ext cx="957262" cy="457200"/>
          </a:xfrm>
        </p:spPr>
        <p:txBody>
          <a:bodyPr/>
          <a:lstStyle>
            <a:lvl1pPr>
              <a:defRPr/>
            </a:lvl1pPr>
          </a:lstStyle>
          <a:p>
            <a:pPr>
              <a:defRPr/>
            </a:pPr>
            <a:fld id="{E6C9C6A2-9594-4CFB-9416-9081C6F2A7F8}" type="datetimeFigureOut">
              <a:rPr lang="en-CA"/>
              <a:pPr>
                <a:defRPr/>
              </a:pPr>
              <a:t>9/4/13</a:t>
            </a:fld>
            <a:endParaRPr lang="en-CA"/>
          </a:p>
        </p:txBody>
      </p:sp>
      <p:sp>
        <p:nvSpPr>
          <p:cNvPr id="4" name="Footer Placeholder 3"/>
          <p:cNvSpPr>
            <a:spLocks noGrp="1"/>
          </p:cNvSpPr>
          <p:nvPr>
            <p:ph type="ftr" sz="quarter" idx="11"/>
          </p:nvPr>
        </p:nvSpPr>
        <p:spPr/>
        <p:txBody>
          <a:bodyPr/>
          <a:lstStyle>
            <a:lvl1pPr>
              <a:defRPr/>
            </a:lvl1pPr>
          </a:lstStyle>
          <a:p>
            <a:pPr>
              <a:defRPr/>
            </a:pPr>
            <a:endParaRPr lang="en-CA"/>
          </a:p>
        </p:txBody>
      </p:sp>
      <p:sp>
        <p:nvSpPr>
          <p:cNvPr id="5" name="Slide Number Placeholder 4"/>
          <p:cNvSpPr>
            <a:spLocks noGrp="1"/>
          </p:cNvSpPr>
          <p:nvPr>
            <p:ph type="sldNum" sz="quarter" idx="12"/>
          </p:nvPr>
        </p:nvSpPr>
        <p:spPr/>
        <p:txBody>
          <a:bodyPr/>
          <a:lstStyle>
            <a:lvl1pPr>
              <a:defRPr/>
            </a:lvl1pPr>
          </a:lstStyle>
          <a:p>
            <a:pPr>
              <a:defRPr/>
            </a:pPr>
            <a:fld id="{C01FCCA8-22C1-4E61-99E5-B6717947B687}" type="slidenum">
              <a:rPr lang="en-CA"/>
              <a:pPr>
                <a:defRPr/>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CA402BB5-1E52-4D50-83DB-105731135ABB}" type="datetimeFigureOut">
              <a:rPr lang="en-CA"/>
              <a:pPr>
                <a:defRPr/>
              </a:pPr>
              <a:t>9/4/13</a:t>
            </a:fld>
            <a:endParaRPr lang="en-CA"/>
          </a:p>
        </p:txBody>
      </p:sp>
      <p:sp>
        <p:nvSpPr>
          <p:cNvPr id="3" name="Footer Placeholder 2"/>
          <p:cNvSpPr>
            <a:spLocks noGrp="1"/>
          </p:cNvSpPr>
          <p:nvPr>
            <p:ph type="ftr" sz="quarter" idx="11"/>
          </p:nvPr>
        </p:nvSpPr>
        <p:spPr/>
        <p:txBody>
          <a:bodyPr/>
          <a:lstStyle>
            <a:lvl1pPr>
              <a:defRPr/>
            </a:lvl1pPr>
          </a:lstStyle>
          <a:p>
            <a:pPr>
              <a:defRPr/>
            </a:pPr>
            <a:endParaRPr lang="en-CA"/>
          </a:p>
        </p:txBody>
      </p:sp>
      <p:sp>
        <p:nvSpPr>
          <p:cNvPr id="4" name="Slide Number Placeholder 22"/>
          <p:cNvSpPr>
            <a:spLocks noGrp="1"/>
          </p:cNvSpPr>
          <p:nvPr>
            <p:ph type="sldNum" sz="quarter" idx="12"/>
          </p:nvPr>
        </p:nvSpPr>
        <p:spPr/>
        <p:txBody>
          <a:bodyPr/>
          <a:lstStyle>
            <a:lvl1pPr>
              <a:defRPr/>
            </a:lvl1pPr>
          </a:lstStyle>
          <a:p>
            <a:pPr>
              <a:defRPr/>
            </a:pPr>
            <a:fld id="{91BF9366-DBFF-4B80-B019-19BC89CED08B}" type="slidenum">
              <a:rPr lang="en-CA"/>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0978A0AB-4995-473F-9206-8C9C0E5A1EDE}" type="datetimeFigureOut">
              <a:rPr lang="en-CA"/>
              <a:pPr>
                <a:defRPr/>
              </a:pPr>
              <a:t>9/4/13</a:t>
            </a:fld>
            <a:endParaRPr lang="en-CA"/>
          </a:p>
        </p:txBody>
      </p:sp>
      <p:sp>
        <p:nvSpPr>
          <p:cNvPr id="6" name="Footer Placeholder 2"/>
          <p:cNvSpPr>
            <a:spLocks noGrp="1"/>
          </p:cNvSpPr>
          <p:nvPr>
            <p:ph type="ftr" sz="quarter" idx="11"/>
          </p:nvPr>
        </p:nvSpPr>
        <p:spPr/>
        <p:txBody>
          <a:bodyPr/>
          <a:lstStyle>
            <a:lvl1pPr>
              <a:defRPr/>
            </a:lvl1pPr>
          </a:lstStyle>
          <a:p>
            <a:pPr>
              <a:defRPr/>
            </a:pPr>
            <a:endParaRPr lang="en-CA"/>
          </a:p>
        </p:txBody>
      </p:sp>
      <p:sp>
        <p:nvSpPr>
          <p:cNvPr id="7" name="Slide Number Placeholder 22"/>
          <p:cNvSpPr>
            <a:spLocks noGrp="1"/>
          </p:cNvSpPr>
          <p:nvPr>
            <p:ph type="sldNum" sz="quarter" idx="12"/>
          </p:nvPr>
        </p:nvSpPr>
        <p:spPr/>
        <p:txBody>
          <a:bodyPr/>
          <a:lstStyle>
            <a:lvl1pPr>
              <a:defRPr/>
            </a:lvl1pPr>
          </a:lstStyle>
          <a:p>
            <a:pPr>
              <a:defRPr/>
            </a:pPr>
            <a:fld id="{BBDC1358-7F9A-4813-B9EE-7D0C55C3CCBD}" type="slidenum">
              <a:rPr lang="en-CA"/>
              <a:pPr>
                <a:defRPr/>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65A61209-D9AF-4243-93C6-5BD706BDFB1B}" type="datetimeFigureOut">
              <a:rPr lang="en-CA"/>
              <a:pPr>
                <a:defRPr/>
              </a:pPr>
              <a:t>9/4/13</a:t>
            </a:fld>
            <a:endParaRPr lang="en-CA"/>
          </a:p>
        </p:txBody>
      </p:sp>
      <p:sp>
        <p:nvSpPr>
          <p:cNvPr id="6" name="Footer Placeholder 2"/>
          <p:cNvSpPr>
            <a:spLocks noGrp="1"/>
          </p:cNvSpPr>
          <p:nvPr>
            <p:ph type="ftr" sz="quarter" idx="11"/>
          </p:nvPr>
        </p:nvSpPr>
        <p:spPr/>
        <p:txBody>
          <a:bodyPr/>
          <a:lstStyle>
            <a:lvl1pPr>
              <a:defRPr/>
            </a:lvl1pPr>
          </a:lstStyle>
          <a:p>
            <a:pPr>
              <a:defRPr/>
            </a:pPr>
            <a:endParaRPr lang="en-CA"/>
          </a:p>
        </p:txBody>
      </p:sp>
      <p:sp>
        <p:nvSpPr>
          <p:cNvPr id="7" name="Slide Number Placeholder 22"/>
          <p:cNvSpPr>
            <a:spLocks noGrp="1"/>
          </p:cNvSpPr>
          <p:nvPr>
            <p:ph type="sldNum" sz="quarter" idx="12"/>
          </p:nvPr>
        </p:nvSpPr>
        <p:spPr/>
        <p:txBody>
          <a:bodyPr/>
          <a:lstStyle>
            <a:lvl1pPr>
              <a:defRPr/>
            </a:lvl1pPr>
          </a:lstStyle>
          <a:p>
            <a:pPr>
              <a:defRPr/>
            </a:pPr>
            <a:fld id="{3E571BD0-0C7D-4838-BE26-93D2A1A8D3AA}" type="slidenum">
              <a:rPr lang="en-CA"/>
              <a:pPr>
                <a:defRPr/>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ectangle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3" name="Rounded Rectangle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9" name="Title Placeholder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0" name="Text Placeholder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a:solidFill>
                  <a:schemeClr val="accent2"/>
                </a:solidFill>
                <a:latin typeface="+mn-lt"/>
                <a:cs typeface="+mn-cs"/>
              </a:defRPr>
            </a:lvl1pPr>
          </a:lstStyle>
          <a:p>
            <a:pPr>
              <a:defRPr/>
            </a:pPr>
            <a:fld id="{121E0DAB-3823-44DF-8183-F717FA2FBC24}" type="datetimeFigureOut">
              <a:rPr lang="en-CA"/>
              <a:pPr>
                <a:defRPr/>
              </a:pPr>
              <a:t>9/4/13</a:t>
            </a:fld>
            <a:endParaRPr lang="en-CA"/>
          </a:p>
        </p:txBody>
      </p:sp>
      <p:sp>
        <p:nvSpPr>
          <p:cNvPr id="3" name="Footer Placeholder 2"/>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cs typeface="+mn-cs"/>
              </a:defRPr>
            </a:lvl1pPr>
          </a:lstStyle>
          <a:p>
            <a:pPr>
              <a:defRPr/>
            </a:pPr>
            <a:endParaRPr lang="en-CA"/>
          </a:p>
        </p:txBody>
      </p:sp>
      <p:sp>
        <p:nvSpPr>
          <p:cNvPr id="23" name="Slide Number Placeholder 22"/>
          <p:cNvSpPr>
            <a:spLocks noGrp="1"/>
          </p:cNvSpPr>
          <p:nvPr>
            <p:ph type="sldNum" sz="quarter" idx="4"/>
          </p:nvPr>
        </p:nvSpPr>
        <p:spPr>
          <a:xfrm>
            <a:off x="8174038" y="1588"/>
            <a:ext cx="762000" cy="366712"/>
          </a:xfrm>
          <a:prstGeom prst="rect">
            <a:avLst/>
          </a:prstGeom>
        </p:spPr>
        <p:txBody>
          <a:bodyPr vert="horz" anchor="b"/>
          <a:lstStyle>
            <a:lvl1pPr algn="r" eaLnBrk="1" fontAlgn="auto" latinLnBrk="0" hangingPunct="1">
              <a:spcBef>
                <a:spcPts val="0"/>
              </a:spcBef>
              <a:spcAft>
                <a:spcPts val="0"/>
              </a:spcAft>
              <a:defRPr kumimoji="0" sz="1800">
                <a:solidFill>
                  <a:srgbClr val="FFFFFF"/>
                </a:solidFill>
                <a:latin typeface="+mn-lt"/>
                <a:cs typeface="+mn-cs"/>
              </a:defRPr>
            </a:lvl1pPr>
          </a:lstStyle>
          <a:p>
            <a:pPr>
              <a:defRPr/>
            </a:pPr>
            <a:fld id="{9606D25D-8845-42AD-9D43-E77BA0ECA231}"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684" r:id="rId1"/>
    <p:sldLayoutId id="2147483683" r:id="rId2"/>
    <p:sldLayoutId id="2147483682" r:id="rId3"/>
    <p:sldLayoutId id="2147483681" r:id="rId4"/>
    <p:sldLayoutId id="2147483685" r:id="rId5"/>
    <p:sldLayoutId id="2147483686" r:id="rId6"/>
    <p:sldLayoutId id="2147483680" r:id="rId7"/>
    <p:sldLayoutId id="2147483679" r:id="rId8"/>
    <p:sldLayoutId id="2147483678" r:id="rId9"/>
    <p:sldLayoutId id="2147483677" r:id="rId10"/>
    <p:sldLayoutId id="2147483676"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B32C16"/>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B32C16"/>
        </a:buClr>
        <a:buFont typeface="Georgia" pitchFamily="18" charset="0"/>
        <a:buChar char="▫"/>
        <a:defRPr sz="2000" kern="1200">
          <a:solidFill>
            <a:srgbClr val="B32C16"/>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1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hyperlink" Target="mailto:vp@chnaottawa.ca" TargetMode="External"/><Relationship Id="rId4" Type="http://schemas.openxmlformats.org/officeDocument/2006/relationships/hyperlink" Target="http://app01.ottawa.ca/postingplans/appDetails.jsf?lang=en&amp;appId=__9TKYBC" TargetMode="External"/><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hyperlink" Target="mailto:douglas.james@ottawa.ca"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hyperlink" Target="mailto:Katherine.Hobbs@ottawa.c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3"/>
          <p:cNvSpPr>
            <a:spLocks noGrp="1"/>
          </p:cNvSpPr>
          <p:nvPr>
            <p:ph type="ctrTitle"/>
          </p:nvPr>
        </p:nvSpPr>
        <p:spPr>
          <a:xfrm>
            <a:off x="457200" y="2401888"/>
            <a:ext cx="8458200" cy="1470025"/>
          </a:xfrm>
        </p:spPr>
        <p:txBody>
          <a:bodyPr/>
          <a:lstStyle/>
          <a:p>
            <a:pPr eaLnBrk="1" hangingPunct="1"/>
            <a:r>
              <a:rPr lang="en-CA" smtClean="0"/>
              <a:t>Ruskin Park Rezoning</a:t>
            </a:r>
          </a:p>
        </p:txBody>
      </p:sp>
      <p:sp>
        <p:nvSpPr>
          <p:cNvPr id="14338" name="Subtitle 4"/>
          <p:cNvSpPr>
            <a:spLocks noGrp="1"/>
          </p:cNvSpPr>
          <p:nvPr>
            <p:ph type="subTitle" idx="1"/>
          </p:nvPr>
        </p:nvSpPr>
        <p:spPr>
          <a:xfrm>
            <a:off x="457200" y="3900488"/>
            <a:ext cx="4953000" cy="1752600"/>
          </a:xfrm>
        </p:spPr>
        <p:txBody>
          <a:bodyPr/>
          <a:lstStyle/>
          <a:p>
            <a:pPr marL="63500" eaLnBrk="1" hangingPunct="1"/>
            <a:r>
              <a:rPr lang="en-CA" smtClean="0"/>
              <a:t>CHNA Public Meeting</a:t>
            </a:r>
          </a:p>
          <a:p>
            <a:pPr marL="63500" eaLnBrk="1" hangingPunct="1"/>
            <a:r>
              <a:rPr lang="en-CA" smtClean="0"/>
              <a:t>Wednesday, August 28, 2013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CA" smtClean="0"/>
              <a:t>CHNA Approach</a:t>
            </a:r>
          </a:p>
        </p:txBody>
      </p:sp>
      <p:sp>
        <p:nvSpPr>
          <p:cNvPr id="31746" name="Content Placeholder 2"/>
          <p:cNvSpPr>
            <a:spLocks noGrp="1"/>
          </p:cNvSpPr>
          <p:nvPr>
            <p:ph idx="1"/>
          </p:nvPr>
        </p:nvSpPr>
        <p:spPr>
          <a:xfrm>
            <a:off x="457200" y="1989138"/>
            <a:ext cx="8229600" cy="4584700"/>
          </a:xfrm>
        </p:spPr>
        <p:txBody>
          <a:bodyPr/>
          <a:lstStyle/>
          <a:p>
            <a:pPr eaLnBrk="1" hangingPunct="1"/>
            <a:r>
              <a:rPr lang="en-CA" smtClean="0"/>
              <a:t>Evaluation and input to zoning application</a:t>
            </a:r>
          </a:p>
          <a:p>
            <a:pPr eaLnBrk="1" hangingPunct="1"/>
            <a:r>
              <a:rPr lang="en-CA" smtClean="0"/>
              <a:t>Discussions with TOH to gather more information and to propose alternative options.</a:t>
            </a:r>
          </a:p>
          <a:p>
            <a:pPr eaLnBrk="1" hangingPunct="1"/>
            <a:r>
              <a:rPr lang="en-CA" smtClean="0"/>
              <a:t>Requests for all related documents via ATIP from City and TOH</a:t>
            </a:r>
          </a:p>
          <a:p>
            <a:pPr eaLnBrk="1" hangingPunct="1"/>
            <a:r>
              <a:rPr lang="en-CA" smtClean="0"/>
              <a:t>Pursuing legal opinion regarding 30 year agreement</a:t>
            </a:r>
          </a:p>
          <a:p>
            <a:pPr eaLnBrk="1" hangingPunct="1"/>
            <a:r>
              <a:rPr lang="en-CA" smtClean="0"/>
              <a:t>Work with our councillor to gain support</a:t>
            </a:r>
          </a:p>
          <a:p>
            <a:pPr eaLnBrk="1" hangingPunct="1"/>
            <a:r>
              <a:rPr lang="en-CA" smtClean="0"/>
              <a:t>Prepare for Site Plan Review</a:t>
            </a:r>
          </a:p>
          <a:p>
            <a:pPr eaLnBrk="1" hangingPunct="1"/>
            <a:r>
              <a:rPr lang="en-CA" smtClean="0"/>
              <a:t>Prepare for potential OMB case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468313" y="692150"/>
            <a:ext cx="8229600" cy="1066800"/>
          </a:xfrm>
        </p:spPr>
        <p:txBody>
          <a:bodyPr/>
          <a:lstStyle/>
          <a:p>
            <a:pPr eaLnBrk="1" hangingPunct="1"/>
            <a:r>
              <a:rPr lang="en-CA" smtClean="0"/>
              <a:t>What the documents say</a:t>
            </a:r>
          </a:p>
        </p:txBody>
      </p:sp>
      <p:sp>
        <p:nvSpPr>
          <p:cNvPr id="33794" name="Content Placeholder 2"/>
          <p:cNvSpPr>
            <a:spLocks noGrp="1"/>
          </p:cNvSpPr>
          <p:nvPr>
            <p:ph idx="1"/>
          </p:nvPr>
        </p:nvSpPr>
        <p:spPr>
          <a:xfrm>
            <a:off x="468313" y="1773238"/>
            <a:ext cx="8229600" cy="4324350"/>
          </a:xfrm>
        </p:spPr>
        <p:txBody>
          <a:bodyPr/>
          <a:lstStyle/>
          <a:p>
            <a:pPr eaLnBrk="1" hangingPunct="1">
              <a:buFont typeface="Georgia" pitchFamily="18" charset="0"/>
              <a:buNone/>
            </a:pPr>
            <a:r>
              <a:rPr lang="en-CA" sz="3200" smtClean="0"/>
              <a:t>Requirement</a:t>
            </a:r>
          </a:p>
          <a:p>
            <a:pPr eaLnBrk="1" hangingPunct="1"/>
            <a:r>
              <a:rPr lang="en-CA" smtClean="0"/>
              <a:t>TOH Public Statement. </a:t>
            </a:r>
            <a:r>
              <a:rPr lang="en-CA" smtClean="0">
                <a:solidFill>
                  <a:schemeClr val="accent2"/>
                </a:solidFill>
              </a:rPr>
              <a:t>Expanded parking required for  UOHI expansion and location critical to for elderly/infirm UOHI patients and visitors  </a:t>
            </a:r>
          </a:p>
          <a:p>
            <a:pPr eaLnBrk="1" hangingPunct="1"/>
            <a:r>
              <a:rPr lang="en-CA" smtClean="0"/>
              <a:t>The reports + TOH Confirm. </a:t>
            </a:r>
            <a:r>
              <a:rPr lang="en-CA" smtClean="0">
                <a:solidFill>
                  <a:schemeClr val="accent2"/>
                </a:solidFill>
              </a:rPr>
              <a:t>Parking increase of 466 stalls is primarily for non UOHI patients, visitors as well as staff</a:t>
            </a:r>
          </a:p>
          <a:p>
            <a:pPr lvl="1" eaLnBrk="1" hangingPunct="1"/>
            <a:r>
              <a:rPr lang="en-CA" sz="2400" smtClean="0">
                <a:solidFill>
                  <a:schemeClr val="tx1"/>
                </a:solidFill>
              </a:rPr>
              <a:t>Note: Location isn’t convenient to patients and visitors to the rest of hospital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p:cNvSpPr>
          <p:nvPr>
            <p:ph type="title"/>
          </p:nvPr>
        </p:nvSpPr>
        <p:spPr>
          <a:xfrm>
            <a:off x="250825" y="836613"/>
            <a:ext cx="8447088" cy="792162"/>
          </a:xfrm>
        </p:spPr>
        <p:txBody>
          <a:bodyPr/>
          <a:lstStyle/>
          <a:p>
            <a:r>
              <a:rPr lang="en-CA" smtClean="0"/>
              <a:t>What the documents say</a:t>
            </a:r>
          </a:p>
        </p:txBody>
      </p:sp>
      <p:sp>
        <p:nvSpPr>
          <p:cNvPr id="35842" name="Text Box 3"/>
          <p:cNvSpPr txBox="1">
            <a:spLocks noChangeArrowheads="1"/>
          </p:cNvSpPr>
          <p:nvPr/>
        </p:nvSpPr>
        <p:spPr bwMode="auto">
          <a:xfrm>
            <a:off x="163513" y="2133600"/>
            <a:ext cx="8893175" cy="2081213"/>
          </a:xfrm>
          <a:prstGeom prst="rect">
            <a:avLst/>
          </a:prstGeom>
          <a:noFill/>
          <a:ln w="9525">
            <a:noFill/>
            <a:miter lim="800000"/>
            <a:headEnd/>
            <a:tailEnd/>
          </a:ln>
        </p:spPr>
        <p:txBody>
          <a:bodyPr lIns="91339" tIns="45670" rIns="91339" bIns="45670">
            <a:spAutoFit/>
          </a:bodyPr>
          <a:lstStyle/>
          <a:p>
            <a:pPr marL="177800" indent="-177800">
              <a:spcBef>
                <a:spcPct val="25000"/>
              </a:spcBef>
              <a:buFontTx/>
              <a:buChar char="•"/>
            </a:pPr>
            <a:r>
              <a:rPr lang="en-CA" b="1">
                <a:solidFill>
                  <a:srgbClr val="000000"/>
                </a:solidFill>
              </a:rPr>
              <a:t>Estimated Future Demand for Public Stalls: 325-to-350 stalls</a:t>
            </a:r>
          </a:p>
          <a:p>
            <a:pPr marL="533400" lvl="1" indent="-176213">
              <a:spcBef>
                <a:spcPct val="25000"/>
              </a:spcBef>
              <a:buFontTx/>
              <a:buChar char="•"/>
            </a:pPr>
            <a:r>
              <a:rPr lang="en-CA">
                <a:solidFill>
                  <a:srgbClr val="000000"/>
                </a:solidFill>
              </a:rPr>
              <a:t>Existing Latent Demand (Circulation) – 220 stalls</a:t>
            </a:r>
          </a:p>
          <a:p>
            <a:pPr marL="533400" lvl="1" indent="-176213">
              <a:spcBef>
                <a:spcPct val="25000"/>
              </a:spcBef>
              <a:buFontTx/>
              <a:buChar char="•"/>
            </a:pPr>
            <a:r>
              <a:rPr lang="en-CA">
                <a:solidFill>
                  <a:srgbClr val="000000"/>
                </a:solidFill>
              </a:rPr>
              <a:t>Additional TOH Clinic Visits: 20-to-25 stalls</a:t>
            </a:r>
          </a:p>
          <a:p>
            <a:pPr marL="533400" lvl="1" indent="-176213">
              <a:spcBef>
                <a:spcPct val="25000"/>
              </a:spcBef>
              <a:buFontTx/>
              <a:buChar char="•"/>
            </a:pPr>
            <a:r>
              <a:rPr lang="en-CA" b="1">
                <a:solidFill>
                  <a:schemeClr val="accent1"/>
                </a:solidFill>
              </a:rPr>
              <a:t>UOHI Expanded Facilities: 60-to-70 stalls</a:t>
            </a:r>
          </a:p>
          <a:p>
            <a:pPr marL="533400" lvl="1" indent="-176213">
              <a:spcBef>
                <a:spcPct val="25000"/>
              </a:spcBef>
              <a:buFontTx/>
              <a:buChar char="•"/>
            </a:pPr>
            <a:r>
              <a:rPr lang="en-CA">
                <a:solidFill>
                  <a:srgbClr val="000000"/>
                </a:solidFill>
              </a:rPr>
              <a:t>Additional Visitors: 10-to-15 stalls</a:t>
            </a:r>
          </a:p>
          <a:p>
            <a:pPr marL="533400" lvl="1" indent="-176213">
              <a:spcBef>
                <a:spcPct val="25000"/>
              </a:spcBef>
              <a:buFontTx/>
              <a:buChar char="•"/>
            </a:pPr>
            <a:r>
              <a:rPr lang="en-CA">
                <a:solidFill>
                  <a:srgbClr val="000000"/>
                </a:solidFill>
              </a:rPr>
              <a:t>Additional Public Business Visits: 5-to-10 stalls</a:t>
            </a:r>
          </a:p>
        </p:txBody>
      </p:sp>
      <p:sp>
        <p:nvSpPr>
          <p:cNvPr id="35843" name="Rectangle 4"/>
          <p:cNvSpPr>
            <a:spLocks/>
          </p:cNvSpPr>
          <p:nvPr/>
        </p:nvSpPr>
        <p:spPr bwMode="auto">
          <a:xfrm>
            <a:off x="163513" y="1700213"/>
            <a:ext cx="2017712" cy="360362"/>
          </a:xfrm>
          <a:prstGeom prst="rect">
            <a:avLst/>
          </a:prstGeom>
          <a:noFill/>
          <a:ln w="9525">
            <a:noFill/>
            <a:miter lim="800000"/>
            <a:headEnd/>
            <a:tailEnd/>
          </a:ln>
        </p:spPr>
        <p:txBody>
          <a:bodyPr anchor="ctr"/>
          <a:lstStyle/>
          <a:p>
            <a:pPr eaLnBrk="0" hangingPunct="0"/>
            <a:r>
              <a:rPr lang="en-CA" sz="2000" b="1">
                <a:solidFill>
                  <a:schemeClr val="accent1"/>
                </a:solidFill>
                <a:latin typeface="Trebuchet MS" pitchFamily="34" charset="0"/>
              </a:rPr>
              <a:t>Public Parking</a:t>
            </a:r>
          </a:p>
        </p:txBody>
      </p:sp>
      <p:sp>
        <p:nvSpPr>
          <p:cNvPr id="35844" name="Rectangle 5"/>
          <p:cNvSpPr>
            <a:spLocks/>
          </p:cNvSpPr>
          <p:nvPr/>
        </p:nvSpPr>
        <p:spPr bwMode="auto">
          <a:xfrm>
            <a:off x="107950" y="4149725"/>
            <a:ext cx="2663825" cy="935038"/>
          </a:xfrm>
          <a:prstGeom prst="rect">
            <a:avLst/>
          </a:prstGeom>
          <a:noFill/>
          <a:ln w="9525">
            <a:noFill/>
            <a:miter lim="800000"/>
            <a:headEnd/>
            <a:tailEnd/>
          </a:ln>
        </p:spPr>
        <p:txBody>
          <a:bodyPr anchor="ctr"/>
          <a:lstStyle/>
          <a:p>
            <a:pPr eaLnBrk="0" hangingPunct="0"/>
            <a:r>
              <a:rPr lang="en-CA" sz="2000" b="1">
                <a:solidFill>
                  <a:schemeClr val="tx2"/>
                </a:solidFill>
                <a:latin typeface="Trebuchet MS" pitchFamily="34" charset="0"/>
              </a:rPr>
              <a:t>Employee Parking</a:t>
            </a:r>
          </a:p>
        </p:txBody>
      </p:sp>
      <p:sp>
        <p:nvSpPr>
          <p:cNvPr id="35845" name="Text Box 3"/>
          <p:cNvSpPr txBox="1">
            <a:spLocks noChangeArrowheads="1"/>
          </p:cNvSpPr>
          <p:nvPr/>
        </p:nvSpPr>
        <p:spPr bwMode="auto">
          <a:xfrm>
            <a:off x="163513" y="4797425"/>
            <a:ext cx="8893175" cy="1395413"/>
          </a:xfrm>
          <a:prstGeom prst="rect">
            <a:avLst/>
          </a:prstGeom>
          <a:noFill/>
          <a:ln w="9525">
            <a:noFill/>
            <a:miter lim="800000"/>
            <a:headEnd/>
            <a:tailEnd/>
          </a:ln>
        </p:spPr>
        <p:txBody>
          <a:bodyPr lIns="91339" tIns="45670" rIns="91339" bIns="45670">
            <a:spAutoFit/>
          </a:bodyPr>
          <a:lstStyle/>
          <a:p>
            <a:pPr marL="177800" indent="-177800">
              <a:spcBef>
                <a:spcPct val="25000"/>
              </a:spcBef>
              <a:buFontTx/>
              <a:buChar char="•"/>
            </a:pPr>
            <a:r>
              <a:rPr lang="en-CA" b="1">
                <a:solidFill>
                  <a:srgbClr val="000000"/>
                </a:solidFill>
              </a:rPr>
              <a:t>Estimated Future Demand for Employee Stalls: 205-to-240 stalls</a:t>
            </a:r>
          </a:p>
          <a:p>
            <a:pPr marL="533400" lvl="1" indent="-176213">
              <a:spcBef>
                <a:spcPct val="25000"/>
              </a:spcBef>
              <a:buFontTx/>
              <a:buChar char="•"/>
            </a:pPr>
            <a:r>
              <a:rPr lang="en-CA">
                <a:solidFill>
                  <a:srgbClr val="000000"/>
                </a:solidFill>
              </a:rPr>
              <a:t>Additional TOH Employees: 5-to-10 stalls</a:t>
            </a:r>
          </a:p>
          <a:p>
            <a:pPr marL="533400" lvl="1" indent="-176213">
              <a:spcBef>
                <a:spcPct val="25000"/>
              </a:spcBef>
              <a:buFontTx/>
              <a:buChar char="•"/>
            </a:pPr>
            <a:r>
              <a:rPr lang="en-CA">
                <a:solidFill>
                  <a:srgbClr val="000000"/>
                </a:solidFill>
              </a:rPr>
              <a:t>UOHI Expanded Facilities Employees: 85-to-115 stalls</a:t>
            </a:r>
          </a:p>
          <a:p>
            <a:pPr marL="533400" lvl="1" indent="-176213">
              <a:spcBef>
                <a:spcPct val="25000"/>
              </a:spcBef>
              <a:buFontTx/>
              <a:buChar char="•"/>
            </a:pPr>
            <a:r>
              <a:rPr lang="en-CA">
                <a:solidFill>
                  <a:srgbClr val="000000"/>
                </a:solidFill>
              </a:rPr>
              <a:t>1% Growth in 1,463 stalls made available to employees: 115 stalls</a:t>
            </a:r>
          </a:p>
        </p:txBody>
      </p:sp>
      <p:sp>
        <p:nvSpPr>
          <p:cNvPr id="35846" name="Rectangle 7"/>
          <p:cNvSpPr>
            <a:spLocks/>
          </p:cNvSpPr>
          <p:nvPr/>
        </p:nvSpPr>
        <p:spPr bwMode="auto">
          <a:xfrm>
            <a:off x="323850" y="5373688"/>
            <a:ext cx="8280400" cy="863600"/>
          </a:xfrm>
          <a:prstGeom prst="rect">
            <a:avLst/>
          </a:prstGeom>
          <a:noFill/>
          <a:ln w="9525">
            <a:noFill/>
            <a:miter lim="800000"/>
            <a:headEnd/>
            <a:tailEnd/>
          </a:ln>
        </p:spPr>
        <p:txBody>
          <a:bodyPr anchor="ctr"/>
          <a:lstStyle/>
          <a:p>
            <a:pPr eaLnBrk="0" hangingPunct="0"/>
            <a:endParaRPr lang="en-CA" sz="2000" b="1">
              <a:solidFill>
                <a:schemeClr val="tx2"/>
              </a:solidFill>
              <a:latin typeface="Trebuchet MS"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idx="4294967295"/>
          </p:nvPr>
        </p:nvSpPr>
        <p:spPr/>
        <p:txBody>
          <a:bodyPr/>
          <a:lstStyle/>
          <a:p>
            <a:pPr eaLnBrk="1" hangingPunct="1"/>
            <a:r>
              <a:rPr lang="en-CA" smtClean="0"/>
              <a:t>What the documents say.</a:t>
            </a:r>
          </a:p>
        </p:txBody>
      </p:sp>
      <p:sp>
        <p:nvSpPr>
          <p:cNvPr id="36866" name="Content Placeholder 2"/>
          <p:cNvSpPr>
            <a:spLocks noGrp="1"/>
          </p:cNvSpPr>
          <p:nvPr>
            <p:ph idx="4294967295"/>
          </p:nvPr>
        </p:nvSpPr>
        <p:spPr>
          <a:xfrm>
            <a:off x="468313" y="1989138"/>
            <a:ext cx="8229600" cy="4608512"/>
          </a:xfrm>
        </p:spPr>
        <p:txBody>
          <a:bodyPr/>
          <a:lstStyle/>
          <a:p>
            <a:pPr marL="642938" indent="-533400" eaLnBrk="1" hangingPunct="1">
              <a:buFont typeface="Georgia" pitchFamily="18" charset="0"/>
              <a:buNone/>
            </a:pPr>
            <a:r>
              <a:rPr lang="en-CA" smtClean="0"/>
              <a:t>Alternatives </a:t>
            </a:r>
          </a:p>
          <a:p>
            <a:pPr marL="642938" indent="-533400" eaLnBrk="1" hangingPunct="1">
              <a:buFont typeface="Georgia" pitchFamily="18" charset="0"/>
              <a:buAutoNum type="arabicPeriod"/>
            </a:pPr>
            <a:r>
              <a:rPr lang="en-CA" smtClean="0"/>
              <a:t>Front of Hospital off Carling</a:t>
            </a:r>
          </a:p>
          <a:p>
            <a:pPr marL="906463" lvl="1" indent="-495300" eaLnBrk="1" hangingPunct="1"/>
            <a:r>
              <a:rPr lang="en-CA" sz="2000" smtClean="0"/>
              <a:t>Maintain appearance from Carling to “encourage an attractive community”</a:t>
            </a:r>
          </a:p>
          <a:p>
            <a:pPr marL="906463" lvl="1" indent="-495300" eaLnBrk="1" hangingPunct="1"/>
            <a:r>
              <a:rPr lang="en-CA" sz="2000" smtClean="0"/>
              <a:t>Existing parking footprints too small.  No single lot can provide same number of spots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p:cNvPicPr>
            <a:picLocks noChangeAspect="1" noChangeArrowheads="1"/>
          </p:cNvPicPr>
          <p:nvPr/>
        </p:nvPicPr>
        <p:blipFill>
          <a:blip r:embed="rId3">
            <a:lum bright="6000"/>
          </a:blip>
          <a:srcRect t="19922" b="17317"/>
          <a:stretch>
            <a:fillRect/>
          </a:stretch>
        </p:blipFill>
        <p:spPr bwMode="auto">
          <a:xfrm>
            <a:off x="0" y="1341438"/>
            <a:ext cx="9144000" cy="4591050"/>
          </a:xfrm>
          <a:prstGeom prst="rect">
            <a:avLst/>
          </a:prstGeom>
          <a:noFill/>
          <a:ln w="9525">
            <a:noFill/>
            <a:miter lim="800000"/>
            <a:headEnd/>
            <a:tailEnd/>
          </a:ln>
        </p:spPr>
      </p:pic>
      <p:sp>
        <p:nvSpPr>
          <p:cNvPr id="69635" name="Text Box 3"/>
          <p:cNvSpPr txBox="1">
            <a:spLocks noChangeArrowheads="1"/>
          </p:cNvSpPr>
          <p:nvPr/>
        </p:nvSpPr>
        <p:spPr bwMode="auto">
          <a:xfrm>
            <a:off x="1042988" y="3286125"/>
            <a:ext cx="1225550" cy="641350"/>
          </a:xfrm>
          <a:prstGeom prst="rect">
            <a:avLst/>
          </a:prstGeom>
          <a:noFill/>
          <a:ln w="9525">
            <a:noFill/>
            <a:miter lim="800000"/>
            <a:headEnd/>
            <a:tailEnd/>
          </a:ln>
        </p:spPr>
        <p:txBody>
          <a:bodyPr>
            <a:spAutoFit/>
          </a:bodyPr>
          <a:lstStyle/>
          <a:p>
            <a:pPr>
              <a:spcBef>
                <a:spcPct val="50000"/>
              </a:spcBef>
            </a:pPr>
            <a:r>
              <a:rPr lang="en-CA">
                <a:solidFill>
                  <a:schemeClr val="hlink"/>
                </a:solidFill>
              </a:rPr>
              <a:t>P6</a:t>
            </a:r>
            <a:br>
              <a:rPr lang="en-CA">
                <a:solidFill>
                  <a:schemeClr val="hlink"/>
                </a:solidFill>
              </a:rPr>
            </a:br>
            <a:r>
              <a:rPr lang="en-CA">
                <a:solidFill>
                  <a:schemeClr val="hlink"/>
                </a:solidFill>
              </a:rPr>
              <a:t>15 levels</a:t>
            </a:r>
          </a:p>
        </p:txBody>
      </p:sp>
      <p:sp>
        <p:nvSpPr>
          <p:cNvPr id="69636" name="Text Box 4"/>
          <p:cNvSpPr txBox="1">
            <a:spLocks noChangeArrowheads="1"/>
          </p:cNvSpPr>
          <p:nvPr/>
        </p:nvSpPr>
        <p:spPr bwMode="auto">
          <a:xfrm>
            <a:off x="2141538" y="3979863"/>
            <a:ext cx="1008062" cy="641350"/>
          </a:xfrm>
          <a:prstGeom prst="rect">
            <a:avLst/>
          </a:prstGeom>
          <a:noFill/>
          <a:ln w="9525">
            <a:noFill/>
            <a:miter lim="800000"/>
            <a:headEnd/>
            <a:tailEnd/>
          </a:ln>
        </p:spPr>
        <p:txBody>
          <a:bodyPr>
            <a:spAutoFit/>
          </a:bodyPr>
          <a:lstStyle/>
          <a:p>
            <a:pPr>
              <a:spcBef>
                <a:spcPct val="50000"/>
              </a:spcBef>
            </a:pPr>
            <a:r>
              <a:rPr lang="en-CA">
                <a:solidFill>
                  <a:schemeClr val="hlink"/>
                </a:solidFill>
              </a:rPr>
              <a:t>P7</a:t>
            </a:r>
            <a:br>
              <a:rPr lang="en-CA">
                <a:solidFill>
                  <a:schemeClr val="hlink"/>
                </a:solidFill>
              </a:rPr>
            </a:br>
            <a:r>
              <a:rPr lang="en-CA">
                <a:solidFill>
                  <a:schemeClr val="hlink"/>
                </a:solidFill>
              </a:rPr>
              <a:t>8 levels</a:t>
            </a:r>
          </a:p>
        </p:txBody>
      </p:sp>
      <p:sp>
        <p:nvSpPr>
          <p:cNvPr id="69637" name="Text Box 5"/>
          <p:cNvSpPr txBox="1">
            <a:spLocks noChangeArrowheads="1"/>
          </p:cNvSpPr>
          <p:nvPr/>
        </p:nvSpPr>
        <p:spPr bwMode="auto">
          <a:xfrm>
            <a:off x="7667625" y="3962400"/>
            <a:ext cx="1008063" cy="641350"/>
          </a:xfrm>
          <a:prstGeom prst="rect">
            <a:avLst/>
          </a:prstGeom>
          <a:noFill/>
          <a:ln w="9525">
            <a:noFill/>
            <a:miter lim="800000"/>
            <a:headEnd/>
            <a:tailEnd/>
          </a:ln>
        </p:spPr>
        <p:txBody>
          <a:bodyPr>
            <a:spAutoFit/>
          </a:bodyPr>
          <a:lstStyle/>
          <a:p>
            <a:pPr>
              <a:spcBef>
                <a:spcPct val="50000"/>
              </a:spcBef>
            </a:pPr>
            <a:r>
              <a:rPr lang="en-CA">
                <a:solidFill>
                  <a:schemeClr val="hlink"/>
                </a:solidFill>
              </a:rPr>
              <a:t>P4</a:t>
            </a:r>
            <a:br>
              <a:rPr lang="en-CA">
                <a:solidFill>
                  <a:schemeClr val="hlink"/>
                </a:solidFill>
              </a:rPr>
            </a:br>
            <a:r>
              <a:rPr lang="en-CA">
                <a:solidFill>
                  <a:schemeClr val="hlink"/>
                </a:solidFill>
              </a:rPr>
              <a:t>8 levels</a:t>
            </a:r>
          </a:p>
        </p:txBody>
      </p:sp>
      <p:sp>
        <p:nvSpPr>
          <p:cNvPr id="69638" name="Text Box 6"/>
          <p:cNvSpPr txBox="1">
            <a:spLocks noChangeArrowheads="1"/>
          </p:cNvSpPr>
          <p:nvPr/>
        </p:nvSpPr>
        <p:spPr bwMode="auto">
          <a:xfrm>
            <a:off x="4572000" y="1412875"/>
            <a:ext cx="2663825" cy="641350"/>
          </a:xfrm>
          <a:prstGeom prst="rect">
            <a:avLst/>
          </a:prstGeom>
          <a:noFill/>
          <a:ln w="9525">
            <a:noFill/>
            <a:miter lim="800000"/>
            <a:headEnd/>
            <a:tailEnd/>
          </a:ln>
        </p:spPr>
        <p:txBody>
          <a:bodyPr>
            <a:spAutoFit/>
          </a:bodyPr>
          <a:lstStyle/>
          <a:p>
            <a:pPr>
              <a:spcBef>
                <a:spcPct val="50000"/>
              </a:spcBef>
            </a:pPr>
            <a:r>
              <a:rPr lang="en-CA">
                <a:solidFill>
                  <a:schemeClr val="hlink"/>
                </a:solidFill>
              </a:rPr>
              <a:t>P1 - 6</a:t>
            </a:r>
            <a:r>
              <a:rPr lang="en-US">
                <a:solidFill>
                  <a:schemeClr val="hlink"/>
                </a:solidFill>
              </a:rPr>
              <a:t>½</a:t>
            </a:r>
            <a:r>
              <a:rPr lang="en-CA">
                <a:solidFill>
                  <a:schemeClr val="hlink"/>
                </a:solidFill>
              </a:rPr>
              <a:t> levels above &amp;</a:t>
            </a:r>
            <a:br>
              <a:rPr lang="en-CA">
                <a:solidFill>
                  <a:schemeClr val="hlink"/>
                </a:solidFill>
              </a:rPr>
            </a:br>
            <a:r>
              <a:rPr lang="en-CA">
                <a:solidFill>
                  <a:schemeClr val="hlink"/>
                </a:solidFill>
              </a:rPr>
              <a:t>2</a:t>
            </a:r>
            <a:r>
              <a:rPr lang="en-US">
                <a:solidFill>
                  <a:schemeClr val="hlink"/>
                </a:solidFill>
              </a:rPr>
              <a:t>½</a:t>
            </a:r>
            <a:r>
              <a:rPr lang="en-CA">
                <a:solidFill>
                  <a:schemeClr val="hlink"/>
                </a:solidFill>
              </a:rPr>
              <a:t>  belowground</a:t>
            </a:r>
          </a:p>
        </p:txBody>
      </p:sp>
      <p:sp>
        <p:nvSpPr>
          <p:cNvPr id="38918" name="Text Box 2"/>
          <p:cNvSpPr txBox="1">
            <a:spLocks noChangeArrowheads="1"/>
          </p:cNvSpPr>
          <p:nvPr/>
        </p:nvSpPr>
        <p:spPr bwMode="auto">
          <a:xfrm>
            <a:off x="0" y="476250"/>
            <a:ext cx="9144000" cy="469900"/>
          </a:xfrm>
          <a:prstGeom prst="rect">
            <a:avLst/>
          </a:prstGeom>
          <a:noFill/>
          <a:ln w="9525" algn="ctr">
            <a:noFill/>
            <a:miter lim="800000"/>
            <a:headEnd/>
            <a:tailEnd/>
          </a:ln>
        </p:spPr>
        <p:txBody>
          <a:bodyPr anchor="ctr"/>
          <a:lstStyle/>
          <a:p>
            <a:r>
              <a:rPr lang="en-US" sz="3200">
                <a:latin typeface="Calibri" pitchFamily="34" charset="0"/>
              </a:rPr>
              <a:t>Locations considered for a new garage.</a:t>
            </a:r>
            <a:endParaRPr lang="en-US" sz="2800">
              <a:latin typeface="Calibri" pitchFamily="34" charset="0"/>
            </a:endParaRPr>
          </a:p>
        </p:txBody>
      </p:sp>
      <p:sp>
        <p:nvSpPr>
          <p:cNvPr id="69640" name="Text Box 8"/>
          <p:cNvSpPr txBox="1">
            <a:spLocks noChangeArrowheads="1"/>
          </p:cNvSpPr>
          <p:nvPr/>
        </p:nvSpPr>
        <p:spPr bwMode="auto">
          <a:xfrm>
            <a:off x="0" y="5942013"/>
            <a:ext cx="9144000" cy="669925"/>
          </a:xfrm>
          <a:prstGeom prst="rect">
            <a:avLst/>
          </a:prstGeom>
          <a:noFill/>
          <a:ln w="9525">
            <a:noFill/>
            <a:miter lim="800000"/>
            <a:headEnd/>
            <a:tailEnd/>
          </a:ln>
        </p:spPr>
        <p:txBody>
          <a:bodyPr>
            <a:spAutoFit/>
          </a:bodyPr>
          <a:lstStyle/>
          <a:p>
            <a:pPr algn="ctr">
              <a:spcBef>
                <a:spcPct val="50000"/>
              </a:spcBef>
            </a:pPr>
            <a:r>
              <a:rPr lang="en-CA" sz="2400"/>
              <a:t>What is the number of levels required to accommodate 466 stalls?  </a:t>
            </a:r>
            <a:r>
              <a:rPr lang="en-CA" sz="1400"/>
              <a:t>(Illustration ignores height and setback restrictions and does not depict a 736 stall capacity )</a:t>
            </a:r>
          </a:p>
        </p:txBody>
      </p:sp>
      <p:sp>
        <p:nvSpPr>
          <p:cNvPr id="69641" name="Line 9"/>
          <p:cNvSpPr>
            <a:spLocks noChangeShapeType="1"/>
          </p:cNvSpPr>
          <p:nvPr/>
        </p:nvSpPr>
        <p:spPr bwMode="auto">
          <a:xfrm flipH="1">
            <a:off x="3597275" y="1773238"/>
            <a:ext cx="974725" cy="974725"/>
          </a:xfrm>
          <a:prstGeom prst="line">
            <a:avLst/>
          </a:prstGeom>
          <a:noFill/>
          <a:ln w="9525">
            <a:solidFill>
              <a:srgbClr val="0000FF"/>
            </a:solidFill>
            <a:round/>
            <a:headEnd/>
            <a:tailEnd type="triangle" w="med" len="med"/>
          </a:ln>
        </p:spPr>
        <p:txBody>
          <a:bodyP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6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96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96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96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96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p:bldP spid="69636" grpId="0"/>
      <p:bldP spid="69637" grpId="0"/>
      <p:bldP spid="69638" grpId="0"/>
      <p:bldP spid="69640" grpId="0"/>
      <p:bldP spid="696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idx="4294967295"/>
          </p:nvPr>
        </p:nvSpPr>
        <p:spPr/>
        <p:txBody>
          <a:bodyPr/>
          <a:lstStyle/>
          <a:p>
            <a:pPr eaLnBrk="1" hangingPunct="1"/>
            <a:r>
              <a:rPr lang="en-CA" smtClean="0"/>
              <a:t>What the documents say.</a:t>
            </a:r>
          </a:p>
        </p:txBody>
      </p:sp>
      <p:sp>
        <p:nvSpPr>
          <p:cNvPr id="39938" name="Content Placeholder 2"/>
          <p:cNvSpPr>
            <a:spLocks noGrp="1"/>
          </p:cNvSpPr>
          <p:nvPr>
            <p:ph idx="4294967295"/>
          </p:nvPr>
        </p:nvSpPr>
        <p:spPr>
          <a:xfrm>
            <a:off x="468313" y="1989138"/>
            <a:ext cx="8229600" cy="4608512"/>
          </a:xfrm>
        </p:spPr>
        <p:txBody>
          <a:bodyPr/>
          <a:lstStyle/>
          <a:p>
            <a:pPr marL="642938" indent="-533400" eaLnBrk="1" hangingPunct="1">
              <a:buFont typeface="Georgia" pitchFamily="18" charset="0"/>
              <a:buNone/>
            </a:pPr>
            <a:r>
              <a:rPr lang="en-CA" smtClean="0"/>
              <a:t>Alternatives </a:t>
            </a:r>
          </a:p>
          <a:p>
            <a:pPr marL="642938" indent="-533400" eaLnBrk="1" hangingPunct="1">
              <a:buFont typeface="Georgia" pitchFamily="18" charset="0"/>
              <a:buAutoNum type="arabicPeriod"/>
            </a:pPr>
            <a:r>
              <a:rPr lang="en-CA" smtClean="0"/>
              <a:t>Front of Hospital off Carling (continued)</a:t>
            </a:r>
          </a:p>
          <a:p>
            <a:pPr marL="906463" lvl="1" indent="-495300" eaLnBrk="1" hangingPunct="1"/>
            <a:r>
              <a:rPr lang="en-CA" sz="2000" smtClean="0"/>
              <a:t>Combination of P4, P6 and P7  355 spots only using current footprint</a:t>
            </a:r>
          </a:p>
          <a:p>
            <a:pPr marL="906463" lvl="1" indent="-495300" eaLnBrk="1" hangingPunct="1"/>
            <a:r>
              <a:rPr lang="en-CA" sz="2000" smtClean="0"/>
              <a:t>Underground is too $$</a:t>
            </a:r>
          </a:p>
          <a:p>
            <a:pPr marL="906463" lvl="1" indent="-495300" eaLnBrk="1" hangingPunct="1"/>
            <a:r>
              <a:rPr lang="en-CA" sz="2000" smtClean="0"/>
              <a:t>Carling is too busy and cars may divert to Ruskin/Melrose and increase local traffic  </a:t>
            </a:r>
          </a:p>
          <a:p>
            <a:pPr marL="906463" lvl="1" indent="-495300" eaLnBrk="1" hangingPunct="1"/>
            <a:r>
              <a:rPr lang="en-CA" sz="2000" smtClean="0"/>
              <a:t>“Stacking space” insufficient assuming no change of parking access</a:t>
            </a:r>
          </a:p>
          <a:p>
            <a:pPr marL="906463" lvl="1" indent="-495300" eaLnBrk="1" hangingPunct="1"/>
            <a:r>
              <a:rPr lang="en-CA" sz="2000" smtClean="0"/>
              <a:t>Preserve front of campus for remote possibility they require for clinical growth</a:t>
            </a:r>
            <a:endParaRPr lang="en-CA" sz="220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p:cNvPicPr>
            <a:picLocks noChangeAspect="1" noChangeArrowheads="1"/>
          </p:cNvPicPr>
          <p:nvPr/>
        </p:nvPicPr>
        <p:blipFill>
          <a:blip r:embed="rId3">
            <a:lum bright="6000"/>
          </a:blip>
          <a:srcRect t="19922" b="17317"/>
          <a:stretch>
            <a:fillRect/>
          </a:stretch>
        </p:blipFill>
        <p:spPr bwMode="auto">
          <a:xfrm>
            <a:off x="0" y="1341438"/>
            <a:ext cx="9144000" cy="4591050"/>
          </a:xfrm>
          <a:prstGeom prst="rect">
            <a:avLst/>
          </a:prstGeom>
          <a:noFill/>
          <a:ln w="9525">
            <a:noFill/>
            <a:miter lim="800000"/>
            <a:headEnd/>
            <a:tailEnd/>
          </a:ln>
        </p:spPr>
      </p:pic>
      <p:sp>
        <p:nvSpPr>
          <p:cNvPr id="84995" name="Text Box 3"/>
          <p:cNvSpPr txBox="1">
            <a:spLocks noChangeArrowheads="1"/>
          </p:cNvSpPr>
          <p:nvPr/>
        </p:nvSpPr>
        <p:spPr bwMode="auto">
          <a:xfrm>
            <a:off x="1042988" y="3286125"/>
            <a:ext cx="1225550" cy="641350"/>
          </a:xfrm>
          <a:prstGeom prst="rect">
            <a:avLst/>
          </a:prstGeom>
          <a:noFill/>
          <a:ln w="9525">
            <a:noFill/>
            <a:miter lim="800000"/>
            <a:headEnd/>
            <a:tailEnd/>
          </a:ln>
        </p:spPr>
        <p:txBody>
          <a:bodyPr>
            <a:spAutoFit/>
          </a:bodyPr>
          <a:lstStyle/>
          <a:p>
            <a:pPr>
              <a:spcBef>
                <a:spcPct val="50000"/>
              </a:spcBef>
            </a:pPr>
            <a:r>
              <a:rPr lang="en-CA">
                <a:solidFill>
                  <a:schemeClr val="hlink"/>
                </a:solidFill>
              </a:rPr>
              <a:t>P6</a:t>
            </a:r>
            <a:br>
              <a:rPr lang="en-CA">
                <a:solidFill>
                  <a:schemeClr val="hlink"/>
                </a:solidFill>
              </a:rPr>
            </a:br>
            <a:r>
              <a:rPr lang="en-CA">
                <a:solidFill>
                  <a:schemeClr val="hlink"/>
                </a:solidFill>
              </a:rPr>
              <a:t>15 levels</a:t>
            </a:r>
          </a:p>
        </p:txBody>
      </p:sp>
      <p:sp>
        <p:nvSpPr>
          <p:cNvPr id="84996" name="Text Box 4"/>
          <p:cNvSpPr txBox="1">
            <a:spLocks noChangeArrowheads="1"/>
          </p:cNvSpPr>
          <p:nvPr/>
        </p:nvSpPr>
        <p:spPr bwMode="auto">
          <a:xfrm>
            <a:off x="2141538" y="3979863"/>
            <a:ext cx="1008062" cy="641350"/>
          </a:xfrm>
          <a:prstGeom prst="rect">
            <a:avLst/>
          </a:prstGeom>
          <a:noFill/>
          <a:ln w="9525">
            <a:noFill/>
            <a:miter lim="800000"/>
            <a:headEnd/>
            <a:tailEnd/>
          </a:ln>
        </p:spPr>
        <p:txBody>
          <a:bodyPr>
            <a:spAutoFit/>
          </a:bodyPr>
          <a:lstStyle/>
          <a:p>
            <a:pPr>
              <a:spcBef>
                <a:spcPct val="50000"/>
              </a:spcBef>
            </a:pPr>
            <a:r>
              <a:rPr lang="en-CA">
                <a:solidFill>
                  <a:schemeClr val="hlink"/>
                </a:solidFill>
              </a:rPr>
              <a:t>P7</a:t>
            </a:r>
            <a:br>
              <a:rPr lang="en-CA">
                <a:solidFill>
                  <a:schemeClr val="hlink"/>
                </a:solidFill>
              </a:rPr>
            </a:br>
            <a:r>
              <a:rPr lang="en-CA">
                <a:solidFill>
                  <a:schemeClr val="hlink"/>
                </a:solidFill>
              </a:rPr>
              <a:t>8 levels</a:t>
            </a:r>
          </a:p>
        </p:txBody>
      </p:sp>
      <p:sp>
        <p:nvSpPr>
          <p:cNvPr id="84997" name="Text Box 5"/>
          <p:cNvSpPr txBox="1">
            <a:spLocks noChangeArrowheads="1"/>
          </p:cNvSpPr>
          <p:nvPr/>
        </p:nvSpPr>
        <p:spPr bwMode="auto">
          <a:xfrm>
            <a:off x="7667625" y="3962400"/>
            <a:ext cx="1008063" cy="641350"/>
          </a:xfrm>
          <a:prstGeom prst="rect">
            <a:avLst/>
          </a:prstGeom>
          <a:noFill/>
          <a:ln w="9525">
            <a:noFill/>
            <a:miter lim="800000"/>
            <a:headEnd/>
            <a:tailEnd/>
          </a:ln>
        </p:spPr>
        <p:txBody>
          <a:bodyPr>
            <a:spAutoFit/>
          </a:bodyPr>
          <a:lstStyle/>
          <a:p>
            <a:pPr>
              <a:spcBef>
                <a:spcPct val="50000"/>
              </a:spcBef>
            </a:pPr>
            <a:r>
              <a:rPr lang="en-CA">
                <a:solidFill>
                  <a:schemeClr val="hlink"/>
                </a:solidFill>
              </a:rPr>
              <a:t>P4</a:t>
            </a:r>
            <a:br>
              <a:rPr lang="en-CA">
                <a:solidFill>
                  <a:schemeClr val="hlink"/>
                </a:solidFill>
              </a:rPr>
            </a:br>
            <a:r>
              <a:rPr lang="en-CA">
                <a:solidFill>
                  <a:schemeClr val="hlink"/>
                </a:solidFill>
              </a:rPr>
              <a:t>8 levels</a:t>
            </a:r>
          </a:p>
        </p:txBody>
      </p:sp>
      <p:sp>
        <p:nvSpPr>
          <p:cNvPr id="84998" name="Text Box 6"/>
          <p:cNvSpPr txBox="1">
            <a:spLocks noChangeArrowheads="1"/>
          </p:cNvSpPr>
          <p:nvPr/>
        </p:nvSpPr>
        <p:spPr bwMode="auto">
          <a:xfrm>
            <a:off x="4572000" y="1412875"/>
            <a:ext cx="2663825" cy="641350"/>
          </a:xfrm>
          <a:prstGeom prst="rect">
            <a:avLst/>
          </a:prstGeom>
          <a:noFill/>
          <a:ln w="9525">
            <a:noFill/>
            <a:miter lim="800000"/>
            <a:headEnd/>
            <a:tailEnd/>
          </a:ln>
        </p:spPr>
        <p:txBody>
          <a:bodyPr>
            <a:spAutoFit/>
          </a:bodyPr>
          <a:lstStyle/>
          <a:p>
            <a:pPr>
              <a:spcBef>
                <a:spcPct val="50000"/>
              </a:spcBef>
            </a:pPr>
            <a:r>
              <a:rPr lang="en-CA">
                <a:solidFill>
                  <a:schemeClr val="hlink"/>
                </a:solidFill>
              </a:rPr>
              <a:t>P1 - 6</a:t>
            </a:r>
            <a:r>
              <a:rPr lang="en-US">
                <a:solidFill>
                  <a:schemeClr val="hlink"/>
                </a:solidFill>
              </a:rPr>
              <a:t>½</a:t>
            </a:r>
            <a:r>
              <a:rPr lang="en-CA">
                <a:solidFill>
                  <a:schemeClr val="hlink"/>
                </a:solidFill>
              </a:rPr>
              <a:t> levels above &amp;</a:t>
            </a:r>
            <a:br>
              <a:rPr lang="en-CA">
                <a:solidFill>
                  <a:schemeClr val="hlink"/>
                </a:solidFill>
              </a:rPr>
            </a:br>
            <a:r>
              <a:rPr lang="en-CA">
                <a:solidFill>
                  <a:schemeClr val="hlink"/>
                </a:solidFill>
              </a:rPr>
              <a:t>2</a:t>
            </a:r>
            <a:r>
              <a:rPr lang="en-US">
                <a:solidFill>
                  <a:schemeClr val="hlink"/>
                </a:solidFill>
              </a:rPr>
              <a:t>½</a:t>
            </a:r>
            <a:r>
              <a:rPr lang="en-CA">
                <a:solidFill>
                  <a:schemeClr val="hlink"/>
                </a:solidFill>
              </a:rPr>
              <a:t>  belowground</a:t>
            </a:r>
          </a:p>
        </p:txBody>
      </p:sp>
      <p:sp>
        <p:nvSpPr>
          <p:cNvPr id="41990" name="Text Box 2"/>
          <p:cNvSpPr txBox="1">
            <a:spLocks noChangeArrowheads="1"/>
          </p:cNvSpPr>
          <p:nvPr/>
        </p:nvSpPr>
        <p:spPr bwMode="auto">
          <a:xfrm>
            <a:off x="0" y="476250"/>
            <a:ext cx="9144000" cy="469900"/>
          </a:xfrm>
          <a:prstGeom prst="rect">
            <a:avLst/>
          </a:prstGeom>
          <a:noFill/>
          <a:ln w="9525" algn="ctr">
            <a:noFill/>
            <a:miter lim="800000"/>
            <a:headEnd/>
            <a:tailEnd/>
          </a:ln>
        </p:spPr>
        <p:txBody>
          <a:bodyPr anchor="ctr"/>
          <a:lstStyle/>
          <a:p>
            <a:r>
              <a:rPr lang="en-US" sz="3200">
                <a:latin typeface="Calibri" pitchFamily="34" charset="0"/>
              </a:rPr>
              <a:t>Locations considered for a new garage.</a:t>
            </a:r>
            <a:endParaRPr lang="en-US" sz="2800">
              <a:latin typeface="Calibri" pitchFamily="34" charset="0"/>
            </a:endParaRPr>
          </a:p>
        </p:txBody>
      </p:sp>
      <p:sp>
        <p:nvSpPr>
          <p:cNvPr id="85000" name="Text Box 8"/>
          <p:cNvSpPr txBox="1">
            <a:spLocks noChangeArrowheads="1"/>
          </p:cNvSpPr>
          <p:nvPr/>
        </p:nvSpPr>
        <p:spPr bwMode="auto">
          <a:xfrm>
            <a:off x="0" y="5942013"/>
            <a:ext cx="9144000" cy="669925"/>
          </a:xfrm>
          <a:prstGeom prst="rect">
            <a:avLst/>
          </a:prstGeom>
          <a:noFill/>
          <a:ln w="9525">
            <a:noFill/>
            <a:miter lim="800000"/>
            <a:headEnd/>
            <a:tailEnd/>
          </a:ln>
        </p:spPr>
        <p:txBody>
          <a:bodyPr>
            <a:spAutoFit/>
          </a:bodyPr>
          <a:lstStyle/>
          <a:p>
            <a:pPr algn="ctr">
              <a:spcBef>
                <a:spcPct val="50000"/>
              </a:spcBef>
            </a:pPr>
            <a:r>
              <a:rPr lang="en-CA" sz="2400"/>
              <a:t>What is the number of levels required to accommodate 466 stalls?  </a:t>
            </a:r>
            <a:r>
              <a:rPr lang="en-CA" sz="1400"/>
              <a:t>(Illustration ignores height and setback restrictions and does not depict a 736 stall capacity )</a:t>
            </a:r>
          </a:p>
        </p:txBody>
      </p:sp>
      <p:sp>
        <p:nvSpPr>
          <p:cNvPr id="85001" name="Line 9"/>
          <p:cNvSpPr>
            <a:spLocks noChangeShapeType="1"/>
          </p:cNvSpPr>
          <p:nvPr/>
        </p:nvSpPr>
        <p:spPr bwMode="auto">
          <a:xfrm flipH="1">
            <a:off x="3597275" y="1773238"/>
            <a:ext cx="974725" cy="974725"/>
          </a:xfrm>
          <a:prstGeom prst="line">
            <a:avLst/>
          </a:prstGeom>
          <a:noFill/>
          <a:ln w="9525">
            <a:solidFill>
              <a:srgbClr val="0000FF"/>
            </a:solidFill>
            <a:round/>
            <a:headEnd/>
            <a:tailEnd type="triangle" w="med" len="med"/>
          </a:ln>
        </p:spPr>
        <p:txBody>
          <a:bodyP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499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499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499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500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50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p:bldP spid="84996" grpId="0"/>
      <p:bldP spid="84997" grpId="0"/>
      <p:bldP spid="84998" grpId="0"/>
      <p:bldP spid="85000" grpId="0"/>
      <p:bldP spid="8500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idx="4294967295"/>
          </p:nvPr>
        </p:nvSpPr>
        <p:spPr/>
        <p:txBody>
          <a:bodyPr/>
          <a:lstStyle/>
          <a:p>
            <a:pPr eaLnBrk="1" hangingPunct="1"/>
            <a:r>
              <a:rPr lang="en-CA" smtClean="0"/>
              <a:t>What the documents say.</a:t>
            </a:r>
          </a:p>
        </p:txBody>
      </p:sp>
      <p:sp>
        <p:nvSpPr>
          <p:cNvPr id="43010" name="Content Placeholder 2"/>
          <p:cNvSpPr>
            <a:spLocks noGrp="1"/>
          </p:cNvSpPr>
          <p:nvPr>
            <p:ph idx="4294967295"/>
          </p:nvPr>
        </p:nvSpPr>
        <p:spPr/>
        <p:txBody>
          <a:bodyPr/>
          <a:lstStyle/>
          <a:p>
            <a:pPr marL="642938" indent="-533400" eaLnBrk="1" hangingPunct="1">
              <a:buFont typeface="Georgia" pitchFamily="18" charset="0"/>
              <a:buNone/>
            </a:pPr>
            <a:r>
              <a:rPr lang="en-CA" smtClean="0"/>
              <a:t>Alternatives</a:t>
            </a:r>
          </a:p>
          <a:p>
            <a:pPr marL="642938" indent="-533400" eaLnBrk="1" hangingPunct="1">
              <a:buFont typeface="Georgia" pitchFamily="18" charset="0"/>
              <a:buAutoNum type="arabicPeriod" startAt="2"/>
            </a:pPr>
            <a:r>
              <a:rPr lang="en-CA" smtClean="0"/>
              <a:t>Expand and rebuild part of P1 Garage</a:t>
            </a:r>
          </a:p>
          <a:p>
            <a:pPr marL="906463" lvl="1" indent="-495300" eaLnBrk="1" hangingPunct="1"/>
            <a:r>
              <a:rPr lang="en-CA" smtClean="0"/>
              <a:t>Cost – 2x Ruskin</a:t>
            </a:r>
          </a:p>
          <a:p>
            <a:pPr marL="906463" lvl="1" indent="-495300" eaLnBrk="1" hangingPunct="1"/>
            <a:r>
              <a:rPr lang="en-CA" smtClean="0"/>
              <a:t>Size – 700 additional spots versus 466 </a:t>
            </a:r>
          </a:p>
          <a:p>
            <a:pPr marL="906463" lvl="1" indent="-495300" eaLnBrk="1" hangingPunct="1"/>
            <a:r>
              <a:rPr lang="en-CA" smtClean="0"/>
              <a:t>Smaller, less costly option not evaluated</a:t>
            </a:r>
          </a:p>
          <a:p>
            <a:pPr marL="906463" lvl="1" indent="-495300" eaLnBrk="1" hangingPunct="1"/>
            <a:r>
              <a:rPr lang="en-CA" smtClean="0"/>
              <a:t>Exit on Parkdale requires a WB-RT  auxiliary lane fronting several residences</a:t>
            </a:r>
          </a:p>
          <a:p>
            <a:pPr marL="906463" lvl="1" indent="-495300" eaLnBrk="1" hangingPunct="1"/>
            <a:r>
              <a:rPr lang="en-CA" smtClean="0"/>
              <a:t>No evaluation of routing traffic to front of campus to either of 2 Carling Avenue exits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idx="4294967295"/>
          </p:nvPr>
        </p:nvSpPr>
        <p:spPr/>
        <p:txBody>
          <a:bodyPr/>
          <a:lstStyle/>
          <a:p>
            <a:pPr eaLnBrk="1" hangingPunct="1"/>
            <a:r>
              <a:rPr lang="en-CA" smtClean="0"/>
              <a:t>What the documents say.</a:t>
            </a:r>
          </a:p>
        </p:txBody>
      </p:sp>
      <p:sp>
        <p:nvSpPr>
          <p:cNvPr id="45058" name="Content Placeholder 2"/>
          <p:cNvSpPr>
            <a:spLocks noGrp="1"/>
          </p:cNvSpPr>
          <p:nvPr>
            <p:ph idx="4294967295"/>
          </p:nvPr>
        </p:nvSpPr>
        <p:spPr/>
        <p:txBody>
          <a:bodyPr/>
          <a:lstStyle/>
          <a:p>
            <a:pPr marL="642938" indent="-533400" eaLnBrk="1" hangingPunct="1">
              <a:buFont typeface="Georgia" pitchFamily="18" charset="0"/>
              <a:buNone/>
            </a:pPr>
            <a:r>
              <a:rPr lang="en-CA" smtClean="0"/>
              <a:t>Why I2 zoning?</a:t>
            </a:r>
          </a:p>
          <a:p>
            <a:pPr marL="906463" lvl="1" indent="-495300" eaLnBrk="1" hangingPunct="1"/>
            <a:r>
              <a:rPr lang="en-CA" smtClean="0">
                <a:solidFill>
                  <a:schemeClr val="tx1"/>
                </a:solidFill>
              </a:rPr>
              <a:t>Major Institutional zoning requested vs modified exception to current zoning.</a:t>
            </a:r>
          </a:p>
          <a:p>
            <a:pPr marL="906463" lvl="1" indent="-495300" eaLnBrk="1" hangingPunct="1"/>
            <a:r>
              <a:rPr lang="en-CA" b="1" smtClean="0">
                <a:solidFill>
                  <a:schemeClr val="tx1"/>
                </a:solidFill>
              </a:rPr>
              <a:t>Question:</a:t>
            </a:r>
            <a:r>
              <a:rPr lang="en-CA" smtClean="0">
                <a:solidFill>
                  <a:schemeClr val="tx1"/>
                </a:solidFill>
              </a:rPr>
              <a:t>  Why would you do this if you intend to return it to a park some day?</a:t>
            </a:r>
          </a:p>
          <a:p>
            <a:pPr marL="906463" lvl="1" indent="-495300" eaLnBrk="1" hangingPunct="1"/>
            <a:r>
              <a:rPr lang="en-CA" b="1" smtClean="0">
                <a:solidFill>
                  <a:schemeClr val="tx1"/>
                </a:solidFill>
              </a:rPr>
              <a:t>Arterial Access Required:</a:t>
            </a:r>
            <a:r>
              <a:rPr lang="en-CA" smtClean="0">
                <a:solidFill>
                  <a:schemeClr val="tx1"/>
                </a:solidFill>
              </a:rPr>
              <a:t> </a:t>
            </a:r>
            <a:r>
              <a:rPr lang="en-US" sz="1600" i="1" smtClean="0"/>
              <a:t>“The purpose of the I2-Major Institutional Zone is to: 2) ensure that these large scale, high traffic generating institutions locate only on large parcels of land, with direct access to an arterial road and near rapid transit stations;</a:t>
            </a:r>
            <a:r>
              <a:rPr lang="en-US" sz="1600" smtClean="0"/>
              <a:t> </a:t>
            </a:r>
          </a:p>
          <a:p>
            <a:pPr marL="906463" lvl="1" indent="-495300" eaLnBrk="1" hangingPunct="1"/>
            <a:r>
              <a:rPr lang="en-CA" b="1" smtClean="0">
                <a:solidFill>
                  <a:schemeClr val="tx1"/>
                </a:solidFill>
              </a:rPr>
              <a:t> But, Ruskin is NOT on an arterial road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ChangeArrowheads="1"/>
          </p:cNvSpPr>
          <p:nvPr/>
        </p:nvSpPr>
        <p:spPr bwMode="auto">
          <a:xfrm>
            <a:off x="0" y="622300"/>
            <a:ext cx="7670800" cy="1663700"/>
          </a:xfrm>
          <a:prstGeom prst="rect">
            <a:avLst/>
          </a:prstGeom>
          <a:solidFill>
            <a:schemeClr val="bg1"/>
          </a:solidFill>
          <a:ln w="9525" algn="ctr">
            <a:noFill/>
            <a:miter lim="800000"/>
            <a:headEnd/>
            <a:tailEnd/>
          </a:ln>
        </p:spPr>
        <p:txBody>
          <a:bodyPr wrap="none" anchor="ctr"/>
          <a:lstStyle/>
          <a:p>
            <a:endParaRPr lang="en-US"/>
          </a:p>
        </p:txBody>
      </p:sp>
      <p:sp>
        <p:nvSpPr>
          <p:cNvPr id="47106" name="Text Box 2"/>
          <p:cNvSpPr txBox="1">
            <a:spLocks noChangeArrowheads="1"/>
          </p:cNvSpPr>
          <p:nvPr/>
        </p:nvSpPr>
        <p:spPr bwMode="auto">
          <a:xfrm>
            <a:off x="0" y="0"/>
            <a:ext cx="9144000" cy="946150"/>
          </a:xfrm>
          <a:prstGeom prst="rect">
            <a:avLst/>
          </a:prstGeom>
          <a:noFill/>
          <a:ln w="9525" algn="ctr">
            <a:noFill/>
            <a:miter lim="800000"/>
            <a:headEnd/>
            <a:tailEnd/>
          </a:ln>
        </p:spPr>
        <p:txBody>
          <a:bodyPr anchor="ctr"/>
          <a:lstStyle/>
          <a:p>
            <a:pPr algn="ctr"/>
            <a:r>
              <a:rPr lang="en-US" sz="3200">
                <a:latin typeface="Calibri" pitchFamily="34" charset="0"/>
              </a:rPr>
              <a:t>What would the proposed parking facility look like?</a:t>
            </a:r>
          </a:p>
        </p:txBody>
      </p:sp>
      <p:pic>
        <p:nvPicPr>
          <p:cNvPr id="47107" name="Picture 4" descr="1"/>
          <p:cNvPicPr>
            <a:picLocks noChangeAspect="1" noChangeArrowheads="1"/>
          </p:cNvPicPr>
          <p:nvPr/>
        </p:nvPicPr>
        <p:blipFill>
          <a:blip r:embed="rId3"/>
          <a:srcRect/>
          <a:stretch>
            <a:fillRect/>
          </a:stretch>
        </p:blipFill>
        <p:spPr bwMode="auto">
          <a:xfrm>
            <a:off x="0" y="1200150"/>
            <a:ext cx="9144000" cy="565785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CA" smtClean="0"/>
              <a:t>Welcome	</a:t>
            </a:r>
          </a:p>
        </p:txBody>
      </p:sp>
      <p:sp>
        <p:nvSpPr>
          <p:cNvPr id="15362" name="Content Placeholder 2"/>
          <p:cNvSpPr>
            <a:spLocks noGrp="1"/>
          </p:cNvSpPr>
          <p:nvPr>
            <p:ph idx="1"/>
          </p:nvPr>
        </p:nvSpPr>
        <p:spPr/>
        <p:txBody>
          <a:bodyPr/>
          <a:lstStyle/>
          <a:p>
            <a:pPr eaLnBrk="1" hangingPunct="1"/>
            <a:r>
              <a:rPr lang="en-CA" smtClean="0">
                <a:latin typeface="Trebuchet MS" pitchFamily="34" charset="0"/>
              </a:rPr>
              <a:t>Ruskin Park Sub Committee members</a:t>
            </a:r>
          </a:p>
          <a:p>
            <a:pPr eaLnBrk="1" hangingPunct="1"/>
            <a:r>
              <a:rPr lang="en-CA" smtClean="0">
                <a:latin typeface="Trebuchet MS" pitchFamily="34" charset="0"/>
              </a:rPr>
              <a:t>Today</a:t>
            </a:r>
          </a:p>
          <a:p>
            <a:pPr eaLnBrk="1" hangingPunct="1"/>
            <a:r>
              <a:rPr lang="en-CA" smtClean="0">
                <a:latin typeface="Trebuchet MS" pitchFamily="34" charset="0"/>
              </a:rPr>
              <a:t>CHNA membership</a:t>
            </a:r>
          </a:p>
          <a:p>
            <a:pPr eaLnBrk="1" hangingPunct="1"/>
            <a:r>
              <a:rPr lang="en-CA" smtClean="0">
                <a:latin typeface="Trebuchet MS" pitchFamily="34" charset="0"/>
              </a:rPr>
              <a:t>Petition</a:t>
            </a:r>
          </a:p>
          <a:p>
            <a:pPr eaLnBrk="1" hangingPunct="1"/>
            <a:endParaRPr lang="en-CA" smtClean="0">
              <a:latin typeface="Trebuchet MS" pitchFamily="34" charset="0"/>
            </a:endParaRPr>
          </a:p>
          <a:p>
            <a:pPr eaLnBrk="1" hangingPunct="1"/>
            <a:endParaRPr lang="en-CA"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ChangeArrowheads="1"/>
          </p:cNvSpPr>
          <p:nvPr/>
        </p:nvSpPr>
        <p:spPr bwMode="auto">
          <a:xfrm>
            <a:off x="0" y="622300"/>
            <a:ext cx="7670800" cy="1663700"/>
          </a:xfrm>
          <a:prstGeom prst="rect">
            <a:avLst/>
          </a:prstGeom>
          <a:solidFill>
            <a:schemeClr val="bg1"/>
          </a:solidFill>
          <a:ln w="9525" algn="ctr">
            <a:noFill/>
            <a:miter lim="800000"/>
            <a:headEnd/>
            <a:tailEnd/>
          </a:ln>
        </p:spPr>
        <p:txBody>
          <a:bodyPr wrap="none" anchor="ctr"/>
          <a:lstStyle/>
          <a:p>
            <a:endParaRPr lang="en-US"/>
          </a:p>
        </p:txBody>
      </p:sp>
      <p:pic>
        <p:nvPicPr>
          <p:cNvPr id="49154" name="Picture 3" descr="2"/>
          <p:cNvPicPr>
            <a:picLocks noChangeAspect="1" noChangeArrowheads="1"/>
          </p:cNvPicPr>
          <p:nvPr/>
        </p:nvPicPr>
        <p:blipFill>
          <a:blip r:embed="rId3"/>
          <a:srcRect/>
          <a:stretch>
            <a:fillRect/>
          </a:stretch>
        </p:blipFill>
        <p:spPr bwMode="auto">
          <a:xfrm>
            <a:off x="0" y="1200150"/>
            <a:ext cx="9144000" cy="5657850"/>
          </a:xfrm>
          <a:prstGeom prst="rect">
            <a:avLst/>
          </a:prstGeom>
          <a:noFill/>
          <a:ln w="9525">
            <a:noFill/>
            <a:miter lim="800000"/>
            <a:headEnd/>
            <a:tailEnd/>
          </a:ln>
        </p:spPr>
      </p:pic>
      <p:sp>
        <p:nvSpPr>
          <p:cNvPr id="49155" name="Text Box 2"/>
          <p:cNvSpPr txBox="1">
            <a:spLocks noChangeArrowheads="1"/>
          </p:cNvSpPr>
          <p:nvPr/>
        </p:nvSpPr>
        <p:spPr bwMode="auto">
          <a:xfrm>
            <a:off x="0" y="0"/>
            <a:ext cx="9144000" cy="946150"/>
          </a:xfrm>
          <a:prstGeom prst="rect">
            <a:avLst/>
          </a:prstGeom>
          <a:noFill/>
          <a:ln w="9525" algn="ctr">
            <a:noFill/>
            <a:miter lim="800000"/>
            <a:headEnd/>
            <a:tailEnd/>
          </a:ln>
        </p:spPr>
        <p:txBody>
          <a:bodyPr anchor="ctr"/>
          <a:lstStyle/>
          <a:p>
            <a:pPr algn="ctr"/>
            <a:r>
              <a:rPr lang="en-US" sz="3200">
                <a:latin typeface="Calibri" pitchFamily="34" charset="0"/>
              </a:rPr>
              <a:t>What would the proposed parking facility look like?</a:t>
            </a:r>
            <a:endParaRPr lang="en-US" sz="2800">
              <a:latin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ChangeArrowheads="1"/>
          </p:cNvSpPr>
          <p:nvPr/>
        </p:nvSpPr>
        <p:spPr bwMode="auto">
          <a:xfrm>
            <a:off x="0" y="622300"/>
            <a:ext cx="7670800" cy="1663700"/>
          </a:xfrm>
          <a:prstGeom prst="rect">
            <a:avLst/>
          </a:prstGeom>
          <a:solidFill>
            <a:schemeClr val="bg1"/>
          </a:solidFill>
          <a:ln w="9525" algn="ctr">
            <a:noFill/>
            <a:miter lim="800000"/>
            <a:headEnd/>
            <a:tailEnd/>
          </a:ln>
        </p:spPr>
        <p:txBody>
          <a:bodyPr wrap="none" anchor="ctr"/>
          <a:lstStyle/>
          <a:p>
            <a:endParaRPr lang="en-US"/>
          </a:p>
        </p:txBody>
      </p:sp>
      <p:pic>
        <p:nvPicPr>
          <p:cNvPr id="51202" name="Picture 3" descr="11"/>
          <p:cNvPicPr>
            <a:picLocks noChangeAspect="1" noChangeArrowheads="1"/>
          </p:cNvPicPr>
          <p:nvPr/>
        </p:nvPicPr>
        <p:blipFill>
          <a:blip r:embed="rId3"/>
          <a:srcRect/>
          <a:stretch>
            <a:fillRect/>
          </a:stretch>
        </p:blipFill>
        <p:spPr bwMode="auto">
          <a:xfrm>
            <a:off x="0" y="1200150"/>
            <a:ext cx="9144000" cy="5657850"/>
          </a:xfrm>
          <a:prstGeom prst="rect">
            <a:avLst/>
          </a:prstGeom>
          <a:noFill/>
          <a:ln w="9525">
            <a:noFill/>
            <a:miter lim="800000"/>
            <a:headEnd/>
            <a:tailEnd/>
          </a:ln>
        </p:spPr>
      </p:pic>
      <p:sp>
        <p:nvSpPr>
          <p:cNvPr id="51203" name="Text Box 2"/>
          <p:cNvSpPr txBox="1">
            <a:spLocks noChangeArrowheads="1"/>
          </p:cNvSpPr>
          <p:nvPr/>
        </p:nvSpPr>
        <p:spPr bwMode="auto">
          <a:xfrm>
            <a:off x="0" y="0"/>
            <a:ext cx="9144000" cy="946150"/>
          </a:xfrm>
          <a:prstGeom prst="rect">
            <a:avLst/>
          </a:prstGeom>
          <a:noFill/>
          <a:ln w="9525" algn="ctr">
            <a:noFill/>
            <a:miter lim="800000"/>
            <a:headEnd/>
            <a:tailEnd/>
          </a:ln>
        </p:spPr>
        <p:txBody>
          <a:bodyPr anchor="ctr"/>
          <a:lstStyle/>
          <a:p>
            <a:pPr algn="ctr"/>
            <a:r>
              <a:rPr lang="en-US" sz="3200">
                <a:latin typeface="Calibri" pitchFamily="34" charset="0"/>
              </a:rPr>
              <a:t>What would the proposed parking facility look like?</a:t>
            </a:r>
            <a:endParaRPr lang="en-US" sz="2800">
              <a:latin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ChangeArrowheads="1"/>
          </p:cNvSpPr>
          <p:nvPr/>
        </p:nvSpPr>
        <p:spPr bwMode="auto">
          <a:xfrm>
            <a:off x="0" y="622300"/>
            <a:ext cx="7670800" cy="1663700"/>
          </a:xfrm>
          <a:prstGeom prst="rect">
            <a:avLst/>
          </a:prstGeom>
          <a:solidFill>
            <a:schemeClr val="bg1"/>
          </a:solidFill>
          <a:ln w="9525" algn="ctr">
            <a:noFill/>
            <a:miter lim="800000"/>
            <a:headEnd/>
            <a:tailEnd/>
          </a:ln>
        </p:spPr>
        <p:txBody>
          <a:bodyPr wrap="none" anchor="ctr"/>
          <a:lstStyle/>
          <a:p>
            <a:endParaRPr lang="en-US"/>
          </a:p>
        </p:txBody>
      </p:sp>
      <p:pic>
        <p:nvPicPr>
          <p:cNvPr id="53250" name="Picture 3" descr="12"/>
          <p:cNvPicPr>
            <a:picLocks noChangeAspect="1" noChangeArrowheads="1"/>
          </p:cNvPicPr>
          <p:nvPr/>
        </p:nvPicPr>
        <p:blipFill>
          <a:blip r:embed="rId3"/>
          <a:srcRect/>
          <a:stretch>
            <a:fillRect/>
          </a:stretch>
        </p:blipFill>
        <p:spPr bwMode="auto">
          <a:xfrm>
            <a:off x="0" y="1200150"/>
            <a:ext cx="9144000" cy="5657850"/>
          </a:xfrm>
          <a:prstGeom prst="rect">
            <a:avLst/>
          </a:prstGeom>
          <a:noFill/>
          <a:ln w="9525">
            <a:noFill/>
            <a:miter lim="800000"/>
            <a:headEnd/>
            <a:tailEnd/>
          </a:ln>
        </p:spPr>
      </p:pic>
      <p:sp>
        <p:nvSpPr>
          <p:cNvPr id="53251" name="Text Box 2"/>
          <p:cNvSpPr txBox="1">
            <a:spLocks noChangeArrowheads="1"/>
          </p:cNvSpPr>
          <p:nvPr/>
        </p:nvSpPr>
        <p:spPr bwMode="auto">
          <a:xfrm>
            <a:off x="0" y="0"/>
            <a:ext cx="9144000" cy="946150"/>
          </a:xfrm>
          <a:prstGeom prst="rect">
            <a:avLst/>
          </a:prstGeom>
          <a:noFill/>
          <a:ln w="9525" algn="ctr">
            <a:noFill/>
            <a:miter lim="800000"/>
            <a:headEnd/>
            <a:tailEnd/>
          </a:ln>
        </p:spPr>
        <p:txBody>
          <a:bodyPr anchor="ctr"/>
          <a:lstStyle/>
          <a:p>
            <a:pPr algn="ctr"/>
            <a:r>
              <a:rPr lang="en-US" sz="3200">
                <a:latin typeface="Calibri" pitchFamily="34" charset="0"/>
              </a:rPr>
              <a:t>What would the proposed parking facility look like?</a:t>
            </a:r>
            <a:endParaRPr lang="en-US" sz="2800">
              <a:latin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idx="4294967295"/>
          </p:nvPr>
        </p:nvSpPr>
        <p:spPr/>
        <p:txBody>
          <a:bodyPr/>
          <a:lstStyle/>
          <a:p>
            <a:pPr eaLnBrk="1" hangingPunct="1"/>
            <a:r>
              <a:rPr lang="en-CA" smtClean="0"/>
              <a:t>What the documents and TOH say.</a:t>
            </a:r>
          </a:p>
        </p:txBody>
      </p:sp>
      <p:sp>
        <p:nvSpPr>
          <p:cNvPr id="55298" name="Content Placeholder 2"/>
          <p:cNvSpPr>
            <a:spLocks noGrp="1"/>
          </p:cNvSpPr>
          <p:nvPr>
            <p:ph idx="4294967295"/>
          </p:nvPr>
        </p:nvSpPr>
        <p:spPr>
          <a:xfrm>
            <a:off x="457200" y="2060575"/>
            <a:ext cx="8229600" cy="4513263"/>
          </a:xfrm>
        </p:spPr>
        <p:txBody>
          <a:bodyPr/>
          <a:lstStyle/>
          <a:p>
            <a:pPr marL="642938" indent="-533400" eaLnBrk="1" hangingPunct="1">
              <a:buFont typeface="Georgia" pitchFamily="18" charset="0"/>
              <a:buNone/>
            </a:pPr>
            <a:r>
              <a:rPr lang="en-CA" smtClean="0"/>
              <a:t>Parking Structure</a:t>
            </a:r>
          </a:p>
          <a:p>
            <a:pPr marL="906463" lvl="1" indent="-495300" eaLnBrk="1" hangingPunct="1"/>
            <a:r>
              <a:rPr lang="en-CA" smtClean="0"/>
              <a:t>Current tree berm to be maintained on 2 of 3 sides to shield residents from building, lights, noise, air pollution.  </a:t>
            </a:r>
          </a:p>
          <a:p>
            <a:pPr marL="906463" lvl="1" indent="-495300" eaLnBrk="1" hangingPunct="1"/>
            <a:r>
              <a:rPr lang="en-CA" smtClean="0"/>
              <a:t>Lights provided on all floors for safety  </a:t>
            </a:r>
          </a:p>
          <a:p>
            <a:pPr marL="906463" lvl="1" indent="-495300" eaLnBrk="1" hangingPunct="1"/>
            <a:r>
              <a:rPr lang="en-CA" smtClean="0"/>
              <a:t>Impractical verbal promise of no access to top floor after dark to avoid night lighting on rooftop parking.</a:t>
            </a:r>
          </a:p>
          <a:p>
            <a:pPr marL="906463" lvl="1" indent="-495300" eaLnBrk="1" hangingPunct="1"/>
            <a:r>
              <a:rPr lang="en-CA" smtClean="0"/>
              <a:t>No discussion of early morning snow removal </a:t>
            </a:r>
          </a:p>
          <a:p>
            <a:pPr marL="906463" lvl="1" indent="-495300" eaLnBrk="1" hangingPunct="1"/>
            <a:r>
              <a:rPr lang="en-CA" smtClean="0"/>
              <a:t>No discussion of any increased safety issues/criminal elements.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p:cNvSpPr>
          <p:nvPr>
            <p:ph type="title"/>
          </p:nvPr>
        </p:nvSpPr>
        <p:spPr/>
        <p:txBody>
          <a:bodyPr/>
          <a:lstStyle/>
          <a:p>
            <a:r>
              <a:rPr lang="en-CA" smtClean="0"/>
              <a:t>Traffic Flow</a:t>
            </a:r>
            <a:endParaRPr lang="en-US" smtClean="0"/>
          </a:p>
        </p:txBody>
      </p:sp>
      <p:pic>
        <p:nvPicPr>
          <p:cNvPr id="57346" name="Picture 6"/>
          <p:cNvPicPr>
            <a:picLocks noGrp="1" noChangeAspect="1" noChangeArrowheads="1"/>
          </p:cNvPicPr>
          <p:nvPr>
            <p:ph type="body" idx="1"/>
          </p:nvPr>
        </p:nvPicPr>
        <p:blipFill>
          <a:blip r:embed="rId3"/>
          <a:srcRect/>
          <a:stretch>
            <a:fillRect/>
          </a:stretch>
        </p:blip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idx="4294967295"/>
          </p:nvPr>
        </p:nvSpPr>
        <p:spPr>
          <a:xfrm>
            <a:off x="468313" y="1125538"/>
            <a:ext cx="8229600" cy="1066800"/>
          </a:xfrm>
        </p:spPr>
        <p:txBody>
          <a:bodyPr/>
          <a:lstStyle/>
          <a:p>
            <a:pPr eaLnBrk="1" hangingPunct="1"/>
            <a:r>
              <a:rPr lang="en-CA" smtClean="0"/>
              <a:t>Traffic Flow</a:t>
            </a:r>
          </a:p>
        </p:txBody>
      </p:sp>
      <p:pic>
        <p:nvPicPr>
          <p:cNvPr id="59394" name="Picture 3"/>
          <p:cNvPicPr>
            <a:picLocks noGrp="1" noChangeAspect="1" noChangeArrowheads="1"/>
          </p:cNvPicPr>
          <p:nvPr>
            <p:ph idx="4294967295"/>
          </p:nvPr>
        </p:nvPicPr>
        <p:blipFill>
          <a:blip r:embed="rId3"/>
          <a:srcRect/>
          <a:stretch>
            <a:fillRect/>
          </a:stretch>
        </p:blipFill>
        <p:spPr>
          <a:xfrm>
            <a:off x="1082675" y="2249488"/>
            <a:ext cx="6977063" cy="432435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ChangeArrowheads="1"/>
          </p:cNvSpPr>
          <p:nvPr/>
        </p:nvSpPr>
        <p:spPr bwMode="auto">
          <a:xfrm>
            <a:off x="0" y="622300"/>
            <a:ext cx="7670800" cy="1663700"/>
          </a:xfrm>
          <a:prstGeom prst="rect">
            <a:avLst/>
          </a:prstGeom>
          <a:solidFill>
            <a:schemeClr val="bg1"/>
          </a:solidFill>
          <a:ln w="9525" algn="ctr">
            <a:noFill/>
            <a:miter lim="800000"/>
            <a:headEnd/>
            <a:tailEnd/>
          </a:ln>
        </p:spPr>
        <p:txBody>
          <a:bodyPr wrap="none" anchor="ctr"/>
          <a:lstStyle/>
          <a:p>
            <a:endParaRPr lang="en-US"/>
          </a:p>
        </p:txBody>
      </p:sp>
      <p:pic>
        <p:nvPicPr>
          <p:cNvPr id="61442" name="Picture 3" descr="PlanView-36x24"/>
          <p:cNvPicPr>
            <a:picLocks noChangeAspect="1" noChangeArrowheads="1"/>
          </p:cNvPicPr>
          <p:nvPr/>
        </p:nvPicPr>
        <p:blipFill>
          <a:blip r:embed="rId3"/>
          <a:srcRect/>
          <a:stretch>
            <a:fillRect/>
          </a:stretch>
        </p:blipFill>
        <p:spPr bwMode="auto">
          <a:xfrm>
            <a:off x="0" y="1377950"/>
            <a:ext cx="9144000" cy="5480050"/>
          </a:xfrm>
          <a:prstGeom prst="rect">
            <a:avLst/>
          </a:prstGeom>
          <a:noFill/>
          <a:ln w="9525">
            <a:noFill/>
            <a:miter lim="800000"/>
            <a:headEnd/>
            <a:tailEnd/>
          </a:ln>
        </p:spPr>
      </p:pic>
      <p:sp>
        <p:nvSpPr>
          <p:cNvPr id="61443" name="Text Box 2"/>
          <p:cNvSpPr txBox="1">
            <a:spLocks noChangeArrowheads="1"/>
          </p:cNvSpPr>
          <p:nvPr/>
        </p:nvSpPr>
        <p:spPr bwMode="auto">
          <a:xfrm>
            <a:off x="611188" y="404813"/>
            <a:ext cx="5976937" cy="720725"/>
          </a:xfrm>
          <a:prstGeom prst="rect">
            <a:avLst/>
          </a:prstGeom>
          <a:noFill/>
          <a:ln w="9525" algn="ctr">
            <a:noFill/>
            <a:miter lim="800000"/>
            <a:headEnd/>
            <a:tailEnd/>
          </a:ln>
        </p:spPr>
        <p:txBody>
          <a:bodyPr anchor="ctr"/>
          <a:lstStyle/>
          <a:p>
            <a:r>
              <a:rPr lang="en-US" sz="4000">
                <a:latin typeface="Trebuchet MS" pitchFamily="34" charset="0"/>
              </a:rPr>
              <a:t>Traffic Flow</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idx="4294967295"/>
          </p:nvPr>
        </p:nvSpPr>
        <p:spPr/>
        <p:txBody>
          <a:bodyPr/>
          <a:lstStyle/>
          <a:p>
            <a:pPr eaLnBrk="1" hangingPunct="1"/>
            <a:r>
              <a:rPr lang="en-CA" smtClean="0"/>
              <a:t>What the documents say.</a:t>
            </a:r>
          </a:p>
        </p:txBody>
      </p:sp>
      <p:sp>
        <p:nvSpPr>
          <p:cNvPr id="63490" name="Content Placeholder 2"/>
          <p:cNvSpPr>
            <a:spLocks noGrp="1"/>
          </p:cNvSpPr>
          <p:nvPr>
            <p:ph idx="4294967295"/>
          </p:nvPr>
        </p:nvSpPr>
        <p:spPr/>
        <p:txBody>
          <a:bodyPr/>
          <a:lstStyle/>
          <a:p>
            <a:pPr marL="642938" indent="-533400" eaLnBrk="1" hangingPunct="1">
              <a:buFont typeface="Georgia" pitchFamily="18" charset="0"/>
              <a:buNone/>
            </a:pPr>
            <a:r>
              <a:rPr lang="en-CA" smtClean="0"/>
              <a:t>Traffic Study</a:t>
            </a:r>
          </a:p>
          <a:p>
            <a:pPr marL="642938" indent="-533400" eaLnBrk="1" hangingPunct="1"/>
            <a:r>
              <a:rPr lang="en-CA" smtClean="0"/>
              <a:t>70-80% of cars will access via Ruskin/Parkdale intersection</a:t>
            </a:r>
          </a:p>
          <a:p>
            <a:pPr marL="642938" indent="-533400" eaLnBrk="1" hangingPunct="1"/>
            <a:r>
              <a:rPr lang="en-CA" smtClean="0"/>
              <a:t>20% will access via Ruskin East (Melrose etc)</a:t>
            </a:r>
          </a:p>
          <a:p>
            <a:pPr marL="642938" indent="-533400" eaLnBrk="1" hangingPunct="1"/>
            <a:r>
              <a:rPr lang="en-CA" smtClean="0"/>
              <a:t>Estimated Volume at Parkdale/Ruskin intersection</a:t>
            </a:r>
          </a:p>
          <a:p>
            <a:pPr marL="742950" lvl="1" indent="-285750" eaLnBrk="1" hangingPunct="1"/>
            <a:r>
              <a:rPr lang="en-CA" sz="2000" smtClean="0"/>
              <a:t>Future southbound am peak </a:t>
            </a:r>
            <a:r>
              <a:rPr lang="en-CA" sz="2000" smtClean="0">
                <a:solidFill>
                  <a:schemeClr val="accent1"/>
                </a:solidFill>
              </a:rPr>
              <a:t>graded D</a:t>
            </a:r>
          </a:p>
          <a:p>
            <a:pPr marL="1143000" lvl="2" indent="-228600" eaLnBrk="1" hangingPunct="1"/>
            <a:r>
              <a:rPr lang="en-CA" sz="1800" smtClean="0"/>
              <a:t>.82% Volume to Capacity (V/C) </a:t>
            </a:r>
          </a:p>
          <a:p>
            <a:pPr marL="1143000" lvl="2" indent="-228600" eaLnBrk="1" hangingPunct="1"/>
            <a:r>
              <a:rPr lang="en-CA" sz="1800" smtClean="0"/>
              <a:t>.90% V/C considered F and unsatisfactory</a:t>
            </a:r>
          </a:p>
          <a:p>
            <a:pPr marL="742950" lvl="1" indent="-285750" eaLnBrk="1" hangingPunct="1"/>
            <a:r>
              <a:rPr lang="en-CA" sz="2000" smtClean="0"/>
              <a:t>Note: error on table 10-2 chart flipping B and 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idx="4294967295"/>
          </p:nvPr>
        </p:nvSpPr>
        <p:spPr/>
        <p:txBody>
          <a:bodyPr/>
          <a:lstStyle/>
          <a:p>
            <a:pPr eaLnBrk="1" hangingPunct="1"/>
            <a:r>
              <a:rPr lang="en-CA" smtClean="0"/>
              <a:t>What the documents say.</a:t>
            </a:r>
          </a:p>
        </p:txBody>
      </p:sp>
      <p:sp>
        <p:nvSpPr>
          <p:cNvPr id="65538" name="Content Placeholder 2"/>
          <p:cNvSpPr>
            <a:spLocks noGrp="1"/>
          </p:cNvSpPr>
          <p:nvPr>
            <p:ph idx="4294967295"/>
          </p:nvPr>
        </p:nvSpPr>
        <p:spPr/>
        <p:txBody>
          <a:bodyPr/>
          <a:lstStyle/>
          <a:p>
            <a:pPr marL="642938" indent="-533400" eaLnBrk="1" hangingPunct="1">
              <a:buFont typeface="Georgia" pitchFamily="18" charset="0"/>
              <a:buNone/>
            </a:pPr>
            <a:r>
              <a:rPr lang="en-CA" sz="2400" smtClean="0"/>
              <a:t>Traffic Study</a:t>
            </a:r>
          </a:p>
          <a:p>
            <a:pPr marL="642938" indent="-533400" eaLnBrk="1" hangingPunct="1"/>
            <a:r>
              <a:rPr lang="en-CA" sz="2400" smtClean="0"/>
              <a:t>Ruskin must be redesigned to handle larger volume</a:t>
            </a:r>
          </a:p>
          <a:p>
            <a:pPr marL="642938" indent="-533400" eaLnBrk="1" hangingPunct="1"/>
            <a:r>
              <a:rPr lang="en-CA" sz="2400" smtClean="0"/>
              <a:t>Have not assessed capacity Sherwood intersection</a:t>
            </a:r>
          </a:p>
          <a:p>
            <a:pPr marL="642938" indent="-533400" eaLnBrk="1" hangingPunct="1"/>
            <a:r>
              <a:rPr lang="en-CA" sz="2400" smtClean="0"/>
              <a:t>Have not assessed impact to Queensway off ramps</a:t>
            </a:r>
          </a:p>
          <a:p>
            <a:pPr marL="642938" indent="-533400" eaLnBrk="1" hangingPunct="1"/>
            <a:r>
              <a:rPr lang="en-CA" sz="2400" smtClean="0"/>
              <a:t>Carling compared to Parkdale numbers show Parkdale lanes have </a:t>
            </a:r>
            <a:r>
              <a:rPr lang="en-CA" sz="2400" b="1" smtClean="0"/>
              <a:t>3x traffic at peak today.</a:t>
            </a:r>
          </a:p>
          <a:p>
            <a:pPr marL="742950" lvl="1" indent="-285750" eaLnBrk="1" hangingPunct="1"/>
            <a:r>
              <a:rPr lang="en-CA" sz="2000" smtClean="0"/>
              <a:t>576vph southbound am from Parkdale from 417 in AM</a:t>
            </a:r>
          </a:p>
          <a:p>
            <a:pPr marL="742950" lvl="1" indent="-285750" eaLnBrk="1" hangingPunct="1"/>
            <a:r>
              <a:rPr lang="en-CA" sz="2000" smtClean="0"/>
              <a:t>233vph eastbound am on Carling (or 700vph 3 lane) in AM</a:t>
            </a:r>
          </a:p>
          <a:p>
            <a:pPr marL="642938" indent="-533400" eaLnBrk="1" hangingPunct="1"/>
            <a:r>
              <a:rPr lang="en-CA" sz="2400" smtClean="0"/>
              <a:t>Access bylaws restrict development off Carling but  support access on residential streets.</a:t>
            </a:r>
          </a:p>
          <a:p>
            <a:pPr marL="742950" lvl="1" indent="-285750" eaLnBrk="1" hangingPunct="1"/>
            <a:endParaRPr lang="en-CA" sz="240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381000" y="1143000"/>
            <a:ext cx="8382000" cy="1069975"/>
          </a:xfrm>
        </p:spPr>
        <p:txBody>
          <a:bodyPr/>
          <a:lstStyle/>
          <a:p>
            <a:pPr eaLnBrk="1" hangingPunct="1"/>
            <a:r>
              <a:rPr lang="en-CA" smtClean="0"/>
              <a:t>TOH Plan By the Numbers</a:t>
            </a:r>
          </a:p>
        </p:txBody>
      </p:sp>
      <p:sp>
        <p:nvSpPr>
          <p:cNvPr id="3" name="Text Placeholder 2"/>
          <p:cNvSpPr>
            <a:spLocks noGrp="1"/>
          </p:cNvSpPr>
          <p:nvPr>
            <p:ph type="body" idx="1"/>
          </p:nvPr>
        </p:nvSpPr>
        <p:spPr>
          <a:xfrm>
            <a:off x="381000" y="2244725"/>
            <a:ext cx="4041775" cy="457200"/>
          </a:xfrm>
        </p:spPr>
        <p:txBody>
          <a:bodyPr/>
          <a:lstStyle/>
          <a:p>
            <a:pPr eaLnBrk="1" fontAlgn="auto" hangingPunct="1">
              <a:spcAft>
                <a:spcPts val="0"/>
              </a:spcAft>
              <a:buClr>
                <a:schemeClr val="accent3"/>
              </a:buClr>
              <a:buFont typeface="Georgia"/>
              <a:buNone/>
              <a:defRPr/>
            </a:pPr>
            <a:r>
              <a:rPr lang="en-CA" smtClean="0"/>
              <a:t>Current ground lot</a:t>
            </a:r>
            <a:endParaRPr lang="en-CA" dirty="0"/>
          </a:p>
        </p:txBody>
      </p:sp>
      <p:sp>
        <p:nvSpPr>
          <p:cNvPr id="4" name="Text Placeholder 3"/>
          <p:cNvSpPr>
            <a:spLocks noGrp="1"/>
          </p:cNvSpPr>
          <p:nvPr>
            <p:ph type="body" sz="half" idx="3"/>
          </p:nvPr>
        </p:nvSpPr>
        <p:spPr>
          <a:xfrm>
            <a:off x="4721225" y="2244725"/>
            <a:ext cx="4041775" cy="457200"/>
          </a:xfrm>
        </p:spPr>
        <p:txBody>
          <a:bodyPr/>
          <a:lstStyle/>
          <a:p>
            <a:pPr eaLnBrk="1" fontAlgn="auto" hangingPunct="1">
              <a:spcAft>
                <a:spcPts val="0"/>
              </a:spcAft>
              <a:buClr>
                <a:schemeClr val="accent3"/>
              </a:buClr>
              <a:buFont typeface="Georgia"/>
              <a:buNone/>
              <a:defRPr/>
            </a:pPr>
            <a:r>
              <a:rPr lang="en-CA" smtClean="0"/>
              <a:t>New parking garage</a:t>
            </a:r>
            <a:endParaRPr lang="en-CA" dirty="0"/>
          </a:p>
        </p:txBody>
      </p:sp>
      <p:sp>
        <p:nvSpPr>
          <p:cNvPr id="67588" name="Content Placeholder 4"/>
          <p:cNvSpPr>
            <a:spLocks noGrp="1"/>
          </p:cNvSpPr>
          <p:nvPr>
            <p:ph sz="quarter" idx="2"/>
          </p:nvPr>
        </p:nvSpPr>
        <p:spPr>
          <a:xfrm>
            <a:off x="381000" y="2708275"/>
            <a:ext cx="4041775" cy="3886200"/>
          </a:xfrm>
        </p:spPr>
        <p:txBody>
          <a:bodyPr/>
          <a:lstStyle/>
          <a:p>
            <a:pPr lvl="2" eaLnBrk="1" hangingPunct="1"/>
            <a:r>
              <a:rPr lang="en-CA" sz="2000" smtClean="0"/>
              <a:t>270 parking spots</a:t>
            </a:r>
          </a:p>
          <a:p>
            <a:pPr lvl="2" eaLnBrk="1" hangingPunct="1"/>
            <a:endParaRPr lang="en-CA" sz="2000" smtClean="0"/>
          </a:p>
          <a:p>
            <a:pPr lvl="2" eaLnBrk="1" hangingPunct="1"/>
            <a:r>
              <a:rPr lang="en-CA" sz="2000" smtClean="0"/>
              <a:t>UOHI patients and visitors only</a:t>
            </a:r>
          </a:p>
          <a:p>
            <a:pPr lvl="2" eaLnBrk="1" hangingPunct="1"/>
            <a:r>
              <a:rPr lang="en-CA" sz="2000" smtClean="0"/>
              <a:t>UOHI primarily 9-5 Monday to Friday</a:t>
            </a:r>
          </a:p>
          <a:p>
            <a:pPr lvl="2" eaLnBrk="1" hangingPunct="1"/>
            <a:r>
              <a:rPr lang="en-CA" sz="2000" smtClean="0"/>
              <a:t>Currently 70-90% utilized a.m. and 50-70% utilized p.m.</a:t>
            </a:r>
          </a:p>
          <a:p>
            <a:pPr lvl="2" eaLnBrk="1" hangingPunct="1"/>
            <a:r>
              <a:rPr lang="en-CA" sz="2000" smtClean="0"/>
              <a:t>Convenient to UOHI</a:t>
            </a:r>
          </a:p>
          <a:p>
            <a:pPr eaLnBrk="1" hangingPunct="1"/>
            <a:endParaRPr lang="en-CA" smtClean="0"/>
          </a:p>
        </p:txBody>
      </p:sp>
      <p:sp>
        <p:nvSpPr>
          <p:cNvPr id="67589" name="Content Placeholder 5"/>
          <p:cNvSpPr>
            <a:spLocks noGrp="1"/>
          </p:cNvSpPr>
          <p:nvPr>
            <p:ph sz="quarter" idx="4"/>
          </p:nvPr>
        </p:nvSpPr>
        <p:spPr>
          <a:xfrm>
            <a:off x="4718050" y="2708275"/>
            <a:ext cx="4041775" cy="3886200"/>
          </a:xfrm>
        </p:spPr>
        <p:txBody>
          <a:bodyPr/>
          <a:lstStyle/>
          <a:p>
            <a:pPr lvl="1" eaLnBrk="1" hangingPunct="1"/>
            <a:r>
              <a:rPr lang="en-CA" smtClean="0"/>
              <a:t>725 parking spots; 466 net new </a:t>
            </a:r>
          </a:p>
          <a:p>
            <a:pPr lvl="1" eaLnBrk="1" hangingPunct="1"/>
            <a:r>
              <a:rPr lang="en-CA" smtClean="0"/>
              <a:t>All TOH visitors, patients and staff</a:t>
            </a:r>
          </a:p>
          <a:p>
            <a:pPr lvl="1" eaLnBrk="1" hangingPunct="1"/>
            <a:r>
              <a:rPr lang="en-CA" smtClean="0"/>
              <a:t>TOH 24/7 and 365</a:t>
            </a:r>
          </a:p>
          <a:p>
            <a:pPr lvl="1" eaLnBrk="1" hangingPunct="1"/>
            <a:r>
              <a:rPr lang="en-CA" smtClean="0"/>
              <a:t>UOHI = 60-70 new spots needed for patients/visitors (15% of increased spots) </a:t>
            </a:r>
          </a:p>
          <a:p>
            <a:pPr lvl="1" eaLnBrk="1" hangingPunct="1"/>
            <a:r>
              <a:rPr lang="en-CA" smtClean="0"/>
              <a:t>Location inconvenient to majority of new users (ie 396 of 466 are non UOHI)</a:t>
            </a:r>
          </a:p>
          <a:p>
            <a:pPr lvl="1" eaLnBrk="1" hangingPunct="1"/>
            <a:endParaRPr lang="en-CA" smtClean="0"/>
          </a:p>
          <a:p>
            <a:pPr eaLnBrk="1" hangingPunct="1"/>
            <a:endParaRPr lang="en-CA"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en-US" smtClean="0"/>
              <a:t>AGENDA</a:t>
            </a:r>
          </a:p>
        </p:txBody>
      </p:sp>
      <p:sp>
        <p:nvSpPr>
          <p:cNvPr id="17410" name="Rectangle 3"/>
          <p:cNvSpPr>
            <a:spLocks noGrp="1"/>
          </p:cNvSpPr>
          <p:nvPr>
            <p:ph type="body" idx="1"/>
          </p:nvPr>
        </p:nvSpPr>
        <p:spPr/>
        <p:txBody>
          <a:bodyPr/>
          <a:lstStyle/>
          <a:p>
            <a:r>
              <a:rPr lang="en-US" smtClean="0"/>
              <a:t>History</a:t>
            </a:r>
          </a:p>
          <a:p>
            <a:r>
              <a:rPr lang="en-US" smtClean="0"/>
              <a:t>Today</a:t>
            </a:r>
          </a:p>
          <a:p>
            <a:r>
              <a:rPr lang="en-US" smtClean="0"/>
              <a:t>Rezoning document review including alternatives evaluated</a:t>
            </a:r>
          </a:p>
          <a:p>
            <a:r>
              <a:rPr lang="en-US" smtClean="0"/>
              <a:t>Development Process</a:t>
            </a:r>
          </a:p>
          <a:p>
            <a:r>
              <a:rPr lang="en-US" smtClean="0"/>
              <a:t>CHNA discussions with TOH</a:t>
            </a:r>
          </a:p>
          <a:p>
            <a:r>
              <a:rPr lang="en-US" smtClean="0"/>
              <a:t>Next Steps</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1143000"/>
            <a:ext cx="8382000" cy="1069975"/>
          </a:xfrm>
        </p:spPr>
        <p:txBody>
          <a:bodyPr>
            <a:normAutofit fontScale="90000"/>
          </a:bodyPr>
          <a:lstStyle/>
          <a:p>
            <a:pPr eaLnBrk="1" fontAlgn="auto" hangingPunct="1">
              <a:spcAft>
                <a:spcPts val="0"/>
              </a:spcAft>
              <a:defRPr/>
            </a:pPr>
            <a:r>
              <a:rPr lang="en-CA" dirty="0" smtClean="0"/>
              <a:t>TOH plan for 45 Ruskin - Inconsistencies</a:t>
            </a:r>
            <a:endParaRPr lang="en-CA" dirty="0"/>
          </a:p>
        </p:txBody>
      </p:sp>
      <p:sp>
        <p:nvSpPr>
          <p:cNvPr id="3" name="Text Placeholder 2"/>
          <p:cNvSpPr>
            <a:spLocks noGrp="1"/>
          </p:cNvSpPr>
          <p:nvPr>
            <p:ph type="body" idx="4294967295"/>
          </p:nvPr>
        </p:nvSpPr>
        <p:spPr>
          <a:xfrm>
            <a:off x="381000" y="2244725"/>
            <a:ext cx="4041775" cy="457200"/>
          </a:xfrm>
          <a:solidFill>
            <a:schemeClr val="accent2">
              <a:satMod val="150000"/>
              <a:alpha val="25000"/>
            </a:schemeClr>
          </a:solidFill>
          <a:ln w="12700">
            <a:solidFill>
              <a:schemeClr val="accent2"/>
            </a:solidFill>
          </a:ln>
        </p:spPr>
        <p:txBody>
          <a:bodyPr anchor="ctr">
            <a:noAutofit/>
          </a:bodyPr>
          <a:lstStyle/>
          <a:p>
            <a:pPr marL="45720" indent="0" eaLnBrk="1" fontAlgn="auto" hangingPunct="1">
              <a:spcAft>
                <a:spcPts val="0"/>
              </a:spcAft>
              <a:buClr>
                <a:schemeClr val="accent3"/>
              </a:buClr>
              <a:buFont typeface="Georgia"/>
              <a:buNone/>
              <a:defRPr/>
            </a:pPr>
            <a:r>
              <a:rPr lang="en-CA" sz="1900" b="1" dirty="0" smtClean="0">
                <a:solidFill>
                  <a:schemeClr val="tx1">
                    <a:tint val="95000"/>
                  </a:schemeClr>
                </a:solidFill>
              </a:rPr>
              <a:t>TOH public statements to date</a:t>
            </a:r>
            <a:endParaRPr lang="en-CA" sz="1900" b="1" dirty="0">
              <a:solidFill>
                <a:schemeClr val="tx1">
                  <a:tint val="95000"/>
                </a:schemeClr>
              </a:solidFill>
            </a:endParaRPr>
          </a:p>
        </p:txBody>
      </p:sp>
      <p:sp>
        <p:nvSpPr>
          <p:cNvPr id="4" name="Text Placeholder 3"/>
          <p:cNvSpPr>
            <a:spLocks noGrp="1"/>
          </p:cNvSpPr>
          <p:nvPr>
            <p:ph type="body" sz="half" idx="4294967295"/>
          </p:nvPr>
        </p:nvSpPr>
        <p:spPr>
          <a:xfrm>
            <a:off x="4721225" y="2244725"/>
            <a:ext cx="4041775" cy="457200"/>
          </a:xfrm>
          <a:solidFill>
            <a:schemeClr val="accent2">
              <a:satMod val="150000"/>
              <a:alpha val="25000"/>
            </a:schemeClr>
          </a:solidFill>
          <a:ln w="12700">
            <a:solidFill>
              <a:schemeClr val="accent2"/>
            </a:solidFill>
          </a:ln>
        </p:spPr>
        <p:txBody>
          <a:bodyPr anchor="ctr">
            <a:noAutofit/>
          </a:bodyPr>
          <a:lstStyle/>
          <a:p>
            <a:pPr marL="45720" indent="0" eaLnBrk="1" fontAlgn="auto" hangingPunct="1">
              <a:spcAft>
                <a:spcPts val="0"/>
              </a:spcAft>
              <a:buClr>
                <a:schemeClr val="accent3"/>
              </a:buClr>
              <a:buFont typeface="Georgia"/>
              <a:buNone/>
              <a:defRPr/>
            </a:pPr>
            <a:r>
              <a:rPr lang="en-CA" sz="1900" b="1" dirty="0" smtClean="0">
                <a:solidFill>
                  <a:schemeClr val="tx1">
                    <a:tint val="95000"/>
                  </a:schemeClr>
                </a:solidFill>
              </a:rPr>
              <a:t>Consultants report statements</a:t>
            </a:r>
            <a:endParaRPr lang="en-CA" sz="1900" b="1" dirty="0">
              <a:solidFill>
                <a:schemeClr val="tx1">
                  <a:tint val="95000"/>
                </a:schemeClr>
              </a:solidFill>
            </a:endParaRPr>
          </a:p>
        </p:txBody>
      </p:sp>
      <p:sp>
        <p:nvSpPr>
          <p:cNvPr id="69636" name="Content Placeholder 4"/>
          <p:cNvSpPr>
            <a:spLocks noGrp="1"/>
          </p:cNvSpPr>
          <p:nvPr>
            <p:ph sz="quarter" idx="4294967295"/>
          </p:nvPr>
        </p:nvSpPr>
        <p:spPr>
          <a:xfrm>
            <a:off x="381000" y="2708275"/>
            <a:ext cx="4041775" cy="3886200"/>
          </a:xfrm>
        </p:spPr>
        <p:txBody>
          <a:bodyPr/>
          <a:lstStyle/>
          <a:p>
            <a:pPr eaLnBrk="1" hangingPunct="1"/>
            <a:r>
              <a:rPr lang="en-CA" sz="2000" smtClean="0"/>
              <a:t>For UOHI expansion	</a:t>
            </a:r>
          </a:p>
          <a:p>
            <a:pPr eaLnBrk="1" hangingPunct="1"/>
            <a:endParaRPr lang="en-CA" sz="2000" smtClean="0"/>
          </a:p>
          <a:p>
            <a:pPr eaLnBrk="1" hangingPunct="1"/>
            <a:r>
              <a:rPr lang="en-CA" sz="2000" smtClean="0"/>
              <a:t>Carling is too busy for parking garage</a:t>
            </a:r>
          </a:p>
          <a:p>
            <a:pPr eaLnBrk="1" hangingPunct="1"/>
            <a:endParaRPr lang="en-CA" sz="2000" smtClean="0"/>
          </a:p>
          <a:p>
            <a:pPr eaLnBrk="1" hangingPunct="1"/>
            <a:r>
              <a:rPr lang="en-CA" sz="2000" smtClean="0"/>
              <a:t>On campus options not feasible </a:t>
            </a:r>
          </a:p>
          <a:p>
            <a:pPr eaLnBrk="1" hangingPunct="1"/>
            <a:r>
              <a:rPr lang="en-CA" sz="2000" smtClean="0"/>
              <a:t>Temporary Structure	</a:t>
            </a:r>
          </a:p>
          <a:p>
            <a:pPr eaLnBrk="1" hangingPunct="1"/>
            <a:endParaRPr lang="en-CA" sz="2000" smtClean="0"/>
          </a:p>
          <a:p>
            <a:pPr eaLnBrk="1" hangingPunct="1">
              <a:buFont typeface="Georgia" pitchFamily="18" charset="0"/>
              <a:buNone/>
            </a:pPr>
            <a:r>
              <a:rPr lang="en-CA" sz="2000" smtClean="0"/>
              <a:t>	</a:t>
            </a:r>
          </a:p>
        </p:txBody>
      </p:sp>
      <p:sp>
        <p:nvSpPr>
          <p:cNvPr id="69637" name="Content Placeholder 5"/>
          <p:cNvSpPr>
            <a:spLocks noGrp="1"/>
          </p:cNvSpPr>
          <p:nvPr>
            <p:ph sz="quarter" idx="4294967295"/>
          </p:nvPr>
        </p:nvSpPr>
        <p:spPr>
          <a:xfrm>
            <a:off x="4718050" y="2708275"/>
            <a:ext cx="4041775" cy="3886200"/>
          </a:xfrm>
        </p:spPr>
        <p:txBody>
          <a:bodyPr/>
          <a:lstStyle/>
          <a:p>
            <a:pPr eaLnBrk="1" hangingPunct="1"/>
            <a:r>
              <a:rPr lang="en-CA" sz="2000" smtClean="0"/>
              <a:t>For all staff, visitors, patients </a:t>
            </a:r>
          </a:p>
          <a:p>
            <a:pPr eaLnBrk="1" hangingPunct="1"/>
            <a:endParaRPr lang="en-CA" sz="2000" smtClean="0"/>
          </a:p>
          <a:p>
            <a:pPr eaLnBrk="1" hangingPunct="1"/>
            <a:r>
              <a:rPr lang="en-CA" sz="2000" smtClean="0"/>
              <a:t>Parkdale and Ruskin are 3x busier than Carling yet are the preferred access</a:t>
            </a:r>
          </a:p>
          <a:p>
            <a:pPr eaLnBrk="1" hangingPunct="1"/>
            <a:r>
              <a:rPr lang="en-CA" sz="2000" smtClean="0"/>
              <a:t>Larger or combined footprint not properly considered</a:t>
            </a:r>
          </a:p>
          <a:p>
            <a:pPr eaLnBrk="1" hangingPunct="1"/>
            <a:r>
              <a:rPr lang="en-CA" sz="2000" smtClean="0"/>
              <a:t>No mention of temporary nor any requirement for TOH or City to tear down at end of lease.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p:cNvSpPr>
          <p:nvPr>
            <p:ph type="title" idx="4294967295"/>
          </p:nvPr>
        </p:nvSpPr>
        <p:spPr/>
        <p:txBody>
          <a:bodyPr/>
          <a:lstStyle/>
          <a:p>
            <a:r>
              <a:rPr lang="en-US" smtClean="0"/>
              <a:t>Report Evaluation Summary</a:t>
            </a:r>
          </a:p>
        </p:txBody>
      </p:sp>
      <p:sp>
        <p:nvSpPr>
          <p:cNvPr id="71682" name="Rectangle 3"/>
          <p:cNvSpPr>
            <a:spLocks noGrp="1"/>
          </p:cNvSpPr>
          <p:nvPr>
            <p:ph type="body" idx="4294967295"/>
          </p:nvPr>
        </p:nvSpPr>
        <p:spPr/>
        <p:txBody>
          <a:bodyPr/>
          <a:lstStyle/>
          <a:p>
            <a:pPr>
              <a:lnSpc>
                <a:spcPct val="80000"/>
              </a:lnSpc>
            </a:pPr>
            <a:r>
              <a:rPr lang="en-US" sz="2000" b="1" smtClean="0"/>
              <a:t>Traffic volume on Ruskin </a:t>
            </a:r>
          </a:p>
          <a:p>
            <a:pPr lvl="1">
              <a:lnSpc>
                <a:spcPct val="80000"/>
              </a:lnSpc>
            </a:pPr>
            <a:r>
              <a:rPr lang="en-US" sz="1800" smtClean="0"/>
              <a:t>Already more than Carling (233vph/lane EB vs 381 EB increasing to 490 in AM)</a:t>
            </a:r>
          </a:p>
          <a:p>
            <a:pPr>
              <a:lnSpc>
                <a:spcPct val="80000"/>
              </a:lnSpc>
            </a:pPr>
            <a:r>
              <a:rPr lang="en-US" sz="2000" b="1" smtClean="0"/>
              <a:t>Traffic volume on Parkdale</a:t>
            </a:r>
            <a:r>
              <a:rPr lang="en-US" sz="2000" smtClean="0"/>
              <a:t> </a:t>
            </a:r>
          </a:p>
          <a:p>
            <a:pPr lvl="1">
              <a:lnSpc>
                <a:spcPct val="80000"/>
              </a:lnSpc>
            </a:pPr>
            <a:r>
              <a:rPr lang="en-US" sz="1800" smtClean="0"/>
              <a:t>Already more than Carling (233VPH EB/Lane AM vs 576vph SB increasing to 672 vph in AM )</a:t>
            </a:r>
          </a:p>
          <a:p>
            <a:pPr>
              <a:lnSpc>
                <a:spcPct val="80000"/>
              </a:lnSpc>
            </a:pPr>
            <a:r>
              <a:rPr lang="en-US" sz="2000" b="1" smtClean="0"/>
              <a:t>Better alternatives need to be evaluated</a:t>
            </a:r>
          </a:p>
          <a:p>
            <a:pPr lvl="1">
              <a:lnSpc>
                <a:spcPct val="80000"/>
              </a:lnSpc>
            </a:pPr>
            <a:r>
              <a:rPr lang="en-US" sz="1800" smtClean="0"/>
              <a:t>UOHI expansion doesn’t drive large lot on Ruskin</a:t>
            </a:r>
          </a:p>
          <a:p>
            <a:pPr lvl="1">
              <a:lnSpc>
                <a:spcPct val="80000"/>
              </a:lnSpc>
            </a:pPr>
            <a:r>
              <a:rPr lang="en-US" sz="1800" smtClean="0"/>
              <a:t>P1 and Front are more convenient to TOH users, the bulk of the need</a:t>
            </a:r>
          </a:p>
          <a:p>
            <a:pPr lvl="1">
              <a:lnSpc>
                <a:spcPct val="80000"/>
              </a:lnSpc>
            </a:pPr>
            <a:r>
              <a:rPr lang="en-US" sz="1800" smtClean="0"/>
              <a:t>P1 and Front can be accessed via Carling</a:t>
            </a:r>
          </a:p>
          <a:p>
            <a:pPr lvl="1">
              <a:lnSpc>
                <a:spcPct val="80000"/>
              </a:lnSpc>
            </a:pPr>
            <a:r>
              <a:rPr lang="en-US" sz="1800" smtClean="0"/>
              <a:t>Concerns regarding emergency access and vehicle storage can be addressed by proper location of parking lot entry/exit</a:t>
            </a:r>
          </a:p>
          <a:p>
            <a:pPr lvl="1">
              <a:lnSpc>
                <a:spcPct val="80000"/>
              </a:lnSpc>
            </a:pPr>
            <a:r>
              <a:rPr lang="en-US" sz="1800" smtClean="0"/>
              <a:t>Alternatives meet needs and are affordable (scaled back P1 option, larger/combined Carling lots) </a:t>
            </a:r>
          </a:p>
          <a:p>
            <a:pPr>
              <a:lnSpc>
                <a:spcPct val="80000"/>
              </a:lnSpc>
            </a:pPr>
            <a:r>
              <a:rPr lang="en-US" sz="2000" b="1" smtClean="0"/>
              <a:t>Building impact to local streets (rooftop lights, noise, security, trees)</a:t>
            </a:r>
          </a:p>
          <a:p>
            <a:pPr>
              <a:lnSpc>
                <a:spcPct val="80000"/>
              </a:lnSpc>
              <a:buFont typeface="Georgia" pitchFamily="18" charset="0"/>
              <a:buNone/>
            </a:pPr>
            <a:endParaRPr lang="en-US" sz="2000" b="1"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pPr eaLnBrk="1" hangingPunct="1"/>
            <a:r>
              <a:rPr lang="en-CA" smtClean="0"/>
              <a:t>Discussion with TOH</a:t>
            </a:r>
          </a:p>
        </p:txBody>
      </p:sp>
      <p:sp>
        <p:nvSpPr>
          <p:cNvPr id="73730" name="Content Placeholder 2"/>
          <p:cNvSpPr>
            <a:spLocks noGrp="1"/>
          </p:cNvSpPr>
          <p:nvPr>
            <p:ph idx="1"/>
          </p:nvPr>
        </p:nvSpPr>
        <p:spPr/>
        <p:txBody>
          <a:bodyPr/>
          <a:lstStyle/>
          <a:p>
            <a:pPr eaLnBrk="1" hangingPunct="1"/>
            <a:r>
              <a:rPr lang="en-CA" smtClean="0">
                <a:latin typeface="Trebuchet MS" pitchFamily="34" charset="0"/>
              </a:rPr>
              <a:t>First meeting, August 21, 2013</a:t>
            </a:r>
          </a:p>
          <a:p>
            <a:pPr eaLnBrk="1" hangingPunct="1"/>
            <a:r>
              <a:rPr lang="en-CA" smtClean="0">
                <a:latin typeface="Trebuchet MS" pitchFamily="34" charset="0"/>
              </a:rPr>
              <a:t>Follow up</a:t>
            </a:r>
          </a:p>
          <a:p>
            <a:pPr eaLnBrk="1" hangingPunct="1"/>
            <a:r>
              <a:rPr lang="en-CA" smtClean="0">
                <a:latin typeface="Trebuchet MS" pitchFamily="34" charset="0"/>
              </a:rPr>
              <a:t>Next meeting September 09, 2013</a:t>
            </a:r>
          </a:p>
          <a:p>
            <a:pPr eaLnBrk="1" hangingPunct="1"/>
            <a:endParaRPr lang="en-CA" smtClean="0">
              <a:latin typeface="Trebuchet MS"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pPr eaLnBrk="1" hangingPunct="1"/>
            <a:r>
              <a:rPr lang="en-CA" smtClean="0"/>
              <a:t>Discussion with TOH</a:t>
            </a:r>
          </a:p>
        </p:txBody>
      </p:sp>
      <p:sp>
        <p:nvSpPr>
          <p:cNvPr id="74754" name="Content Placeholder 2"/>
          <p:cNvSpPr>
            <a:spLocks noGrp="1"/>
          </p:cNvSpPr>
          <p:nvPr>
            <p:ph idx="1"/>
          </p:nvPr>
        </p:nvSpPr>
        <p:spPr/>
        <p:txBody>
          <a:bodyPr/>
          <a:lstStyle/>
          <a:p>
            <a:pPr eaLnBrk="1" hangingPunct="1"/>
            <a:r>
              <a:rPr lang="en-CA" smtClean="0">
                <a:latin typeface="Trebuchet MS" pitchFamily="34" charset="0"/>
              </a:rPr>
              <a:t>Options:</a:t>
            </a:r>
          </a:p>
          <a:p>
            <a:pPr lvl="1" eaLnBrk="1" hangingPunct="1"/>
            <a:r>
              <a:rPr lang="en-CA" sz="3000" smtClean="0">
                <a:latin typeface="Trebuchet MS" pitchFamily="34" charset="0"/>
              </a:rPr>
              <a:t>Supplement parking with paid street parking during the day</a:t>
            </a:r>
          </a:p>
          <a:p>
            <a:pPr lvl="1" eaLnBrk="1" hangingPunct="1"/>
            <a:r>
              <a:rPr lang="en-CA" sz="3000" smtClean="0">
                <a:latin typeface="Trebuchet MS" pitchFamily="34" charset="0"/>
              </a:rPr>
              <a:t>P1 smaller expansion with access via Carling not Parkdale</a:t>
            </a:r>
          </a:p>
          <a:p>
            <a:pPr lvl="1" eaLnBrk="1" hangingPunct="1"/>
            <a:r>
              <a:rPr lang="en-CA" sz="3000" smtClean="0">
                <a:latin typeface="Trebuchet MS" pitchFamily="34" charset="0"/>
              </a:rPr>
              <a:t>P6/7 expansion with access via Carling</a:t>
            </a:r>
          </a:p>
          <a:p>
            <a:pPr marL="1143000" lvl="2" indent="-228600" eaLnBrk="1" hangingPunct="1"/>
            <a:r>
              <a:rPr lang="en-CA" sz="2700" smtClean="0">
                <a:latin typeface="Trebuchet MS" pitchFamily="34" charset="0"/>
              </a:rPr>
              <a:t>Include entrance and design that address emergency access and “stacking”. Provide improved signage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pPr eaLnBrk="1" hangingPunct="1"/>
            <a:r>
              <a:rPr lang="en-CA" smtClean="0"/>
              <a:t>Development Process</a:t>
            </a:r>
          </a:p>
        </p:txBody>
      </p:sp>
      <p:sp>
        <p:nvSpPr>
          <p:cNvPr id="3" name="Content Placeholder 2"/>
          <p:cNvSpPr>
            <a:spLocks noGrp="1"/>
          </p:cNvSpPr>
          <p:nvPr>
            <p:ph idx="1"/>
          </p:nvPr>
        </p:nvSpPr>
        <p:spPr/>
        <p:txBody>
          <a:bodyPr>
            <a:normAutofit/>
          </a:bodyPr>
          <a:lstStyle/>
          <a:p>
            <a:pPr marL="365760" indent="-256032" eaLnBrk="1" fontAlgn="auto" hangingPunct="1">
              <a:spcAft>
                <a:spcPts val="0"/>
              </a:spcAft>
              <a:buClr>
                <a:schemeClr val="accent3"/>
              </a:buClr>
              <a:buFont typeface="Georgia"/>
              <a:buChar char="•"/>
              <a:defRPr/>
            </a:pPr>
            <a:r>
              <a:rPr lang="en-CA" dirty="0" smtClean="0">
                <a:latin typeface="+mj-lt"/>
              </a:rPr>
              <a:t>Deadlines</a:t>
            </a:r>
          </a:p>
          <a:p>
            <a:pPr marL="658368" lvl="1" indent="-246888" eaLnBrk="1" fontAlgn="auto" hangingPunct="1">
              <a:spcAft>
                <a:spcPts val="0"/>
              </a:spcAft>
              <a:buFont typeface="Georgia"/>
              <a:buChar char="▫"/>
              <a:defRPr/>
            </a:pPr>
            <a:r>
              <a:rPr lang="en-CA" dirty="0" smtClean="0">
                <a:latin typeface="+mj-lt"/>
              </a:rPr>
              <a:t>Public Comments – ongoing </a:t>
            </a:r>
          </a:p>
          <a:p>
            <a:pPr marL="923544" lvl="2" indent="-219456" eaLnBrk="1" fontAlgn="auto" hangingPunct="1">
              <a:spcAft>
                <a:spcPts val="0"/>
              </a:spcAft>
              <a:buFont typeface="Wingdings 2"/>
              <a:buChar char=""/>
              <a:defRPr/>
            </a:pPr>
            <a:r>
              <a:rPr lang="en-CA" dirty="0" smtClean="0">
                <a:latin typeface="+mj-lt"/>
              </a:rPr>
              <a:t>Sept 10, 2013 </a:t>
            </a:r>
          </a:p>
          <a:p>
            <a:pPr marL="923544" lvl="2" indent="-219456" eaLnBrk="1" fontAlgn="auto" hangingPunct="1">
              <a:spcAft>
                <a:spcPts val="0"/>
              </a:spcAft>
              <a:buFont typeface="Wingdings 2"/>
              <a:buChar char=""/>
              <a:defRPr/>
            </a:pPr>
            <a:r>
              <a:rPr lang="en-CA" dirty="0" smtClean="0">
                <a:latin typeface="+mj-lt"/>
              </a:rPr>
              <a:t>Mid October</a:t>
            </a:r>
          </a:p>
          <a:p>
            <a:pPr marL="365760" indent="-256032" eaLnBrk="1" fontAlgn="auto" hangingPunct="1">
              <a:spcAft>
                <a:spcPts val="0"/>
              </a:spcAft>
              <a:buClr>
                <a:schemeClr val="accent3"/>
              </a:buClr>
              <a:buFont typeface="Georgia"/>
              <a:buChar char="•"/>
              <a:defRPr/>
            </a:pPr>
            <a:r>
              <a:rPr lang="en-CA" dirty="0" smtClean="0">
                <a:latin typeface="+mj-lt"/>
              </a:rPr>
              <a:t>Public Meeting with Councillor Hobbs</a:t>
            </a:r>
          </a:p>
          <a:p>
            <a:pPr marL="923544" lvl="2" indent="-219456" eaLnBrk="1" fontAlgn="auto" hangingPunct="1">
              <a:spcAft>
                <a:spcPts val="0"/>
              </a:spcAft>
              <a:buFont typeface="Wingdings 2"/>
              <a:buChar char=""/>
              <a:defRPr/>
            </a:pPr>
            <a:r>
              <a:rPr lang="en-CA" dirty="0" smtClean="0">
                <a:latin typeface="+mj-lt"/>
              </a:rPr>
              <a:t>Fall 2013</a:t>
            </a:r>
          </a:p>
          <a:p>
            <a:pPr marL="365760" indent="-256032" eaLnBrk="1" fontAlgn="auto" hangingPunct="1">
              <a:spcAft>
                <a:spcPts val="0"/>
              </a:spcAft>
              <a:buClr>
                <a:schemeClr val="accent3"/>
              </a:buClr>
              <a:buFont typeface="Georgia"/>
              <a:buChar char="•"/>
              <a:defRPr/>
            </a:pPr>
            <a:r>
              <a:rPr lang="en-CA" dirty="0" smtClean="0">
                <a:latin typeface="+mj-lt"/>
              </a:rPr>
              <a:t>Planning and Development Committee</a:t>
            </a:r>
          </a:p>
          <a:p>
            <a:pPr marL="923544" lvl="2" indent="-219456" eaLnBrk="1" fontAlgn="auto" hangingPunct="1">
              <a:spcAft>
                <a:spcPts val="0"/>
              </a:spcAft>
              <a:buFont typeface="Wingdings 2"/>
              <a:buChar char=""/>
              <a:defRPr/>
            </a:pPr>
            <a:r>
              <a:rPr lang="en-CA" dirty="0" smtClean="0">
                <a:latin typeface="+mj-lt"/>
              </a:rPr>
              <a:t>November 22, 2013 (TBC)</a:t>
            </a:r>
          </a:p>
          <a:p>
            <a:pPr marL="365760" indent="-256032" eaLnBrk="1" fontAlgn="auto" hangingPunct="1">
              <a:spcAft>
                <a:spcPts val="0"/>
              </a:spcAft>
              <a:buClr>
                <a:schemeClr val="accent3"/>
              </a:buClr>
              <a:buFont typeface="Georgia"/>
              <a:buChar char="•"/>
              <a:defRPr/>
            </a:pPr>
            <a:r>
              <a:rPr lang="en-CA" dirty="0" smtClean="0">
                <a:latin typeface="+mj-lt"/>
              </a:rPr>
              <a:t>OMB</a:t>
            </a:r>
            <a:endParaRPr lang="en-CA" dirty="0">
              <a:latin typeface="+mj-l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p:cNvSpPr>
          <p:nvPr>
            <p:ph type="title"/>
          </p:nvPr>
        </p:nvSpPr>
        <p:spPr/>
        <p:txBody>
          <a:bodyPr/>
          <a:lstStyle/>
          <a:p>
            <a:r>
              <a:rPr lang="en-US" smtClean="0"/>
              <a:t>What You Can Do</a:t>
            </a:r>
          </a:p>
        </p:txBody>
      </p:sp>
      <p:sp>
        <p:nvSpPr>
          <p:cNvPr id="78850" name="Rectangle 3"/>
          <p:cNvSpPr>
            <a:spLocks noGrp="1"/>
          </p:cNvSpPr>
          <p:nvPr>
            <p:ph type="body" idx="1"/>
          </p:nvPr>
        </p:nvSpPr>
        <p:spPr>
          <a:xfrm>
            <a:off x="457200" y="1989138"/>
            <a:ext cx="8229600" cy="4584700"/>
          </a:xfrm>
        </p:spPr>
        <p:txBody>
          <a:bodyPr/>
          <a:lstStyle/>
          <a:p>
            <a:r>
              <a:rPr lang="en-US" b="1" smtClean="0"/>
              <a:t>Information/Slides</a:t>
            </a:r>
          </a:p>
          <a:p>
            <a:pPr lvl="1"/>
            <a:r>
              <a:rPr lang="en-US" smtClean="0"/>
              <a:t>www.chnaottawa.ca</a:t>
            </a:r>
          </a:p>
          <a:p>
            <a:pPr lvl="1"/>
            <a:r>
              <a:rPr lang="en-US" smtClean="0"/>
              <a:t>www.facebook.com/CHNARuskinPark</a:t>
            </a:r>
          </a:p>
          <a:p>
            <a:pPr lvl="1"/>
            <a:r>
              <a:rPr lang="en-US" smtClean="0"/>
              <a:t>Email </a:t>
            </a:r>
            <a:r>
              <a:rPr lang="en-US" smtClean="0">
                <a:hlinkClick r:id="rId3"/>
              </a:rPr>
              <a:t>vp@chnaottawa.ca</a:t>
            </a:r>
            <a:r>
              <a:rPr lang="en-US" smtClean="0"/>
              <a:t> </a:t>
            </a:r>
          </a:p>
          <a:p>
            <a:r>
              <a:rPr lang="en-US" b="1" smtClean="0"/>
              <a:t>Read the zoning application documents</a:t>
            </a:r>
          </a:p>
          <a:p>
            <a:pPr lvl="1"/>
            <a:r>
              <a:rPr lang="en-US" smtClean="0">
                <a:hlinkClick r:id="rId4"/>
              </a:rPr>
              <a:t>http://app01.ottawa.ca/postingplans/appDetails.jsf?lang=en&amp;appId=__9TKYBC</a:t>
            </a:r>
            <a:endParaRPr lang="en-US"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395288" y="692150"/>
            <a:ext cx="8229600" cy="701675"/>
          </a:xfrm>
        </p:spPr>
        <p:txBody>
          <a:bodyPr/>
          <a:lstStyle/>
          <a:p>
            <a:r>
              <a:rPr lang="en-US" smtClean="0"/>
              <a:t>What You Can Do</a:t>
            </a:r>
          </a:p>
        </p:txBody>
      </p:sp>
      <p:sp>
        <p:nvSpPr>
          <p:cNvPr id="80898" name="Content Placeholder 2"/>
          <p:cNvSpPr>
            <a:spLocks noGrp="1"/>
          </p:cNvSpPr>
          <p:nvPr>
            <p:ph idx="1"/>
          </p:nvPr>
        </p:nvSpPr>
        <p:spPr>
          <a:xfrm>
            <a:off x="468313" y="1341438"/>
            <a:ext cx="8229600" cy="5256212"/>
          </a:xfrm>
        </p:spPr>
        <p:txBody>
          <a:bodyPr/>
          <a:lstStyle/>
          <a:p>
            <a:r>
              <a:rPr lang="en-US" smtClean="0"/>
              <a:t>Send your comments to </a:t>
            </a:r>
            <a:r>
              <a:rPr lang="en-US" smtClean="0">
                <a:hlinkClick r:id="rId3"/>
              </a:rPr>
              <a:t>douglas.james@ottawa.ca</a:t>
            </a:r>
            <a:r>
              <a:rPr lang="en-US" smtClean="0"/>
              <a:t> and note the application number #D02-02-13-0068 </a:t>
            </a:r>
            <a:r>
              <a:rPr lang="en-US" sz="2000" smtClean="0"/>
              <a:t>45 Ruskin St</a:t>
            </a:r>
          </a:p>
          <a:p>
            <a:r>
              <a:rPr lang="en-US" smtClean="0"/>
              <a:t>Comments should be fact based and bring to his attention concerns based on inconsistencies with data, interpretation of data in the reports, or points and alternatives not included in the application submission.</a:t>
            </a:r>
          </a:p>
          <a:p>
            <a:r>
              <a:rPr lang="en-US" smtClean="0"/>
              <a:t>Provide the City and CHNA your ideas for alternative workable solutions to this problem.  We know parking is needed but the </a:t>
            </a:r>
            <a:r>
              <a:rPr lang="en-US" i="1" smtClean="0"/>
              <a:t>where</a:t>
            </a:r>
            <a:r>
              <a:rPr lang="en-US" smtClean="0"/>
              <a:t> and </a:t>
            </a:r>
            <a:r>
              <a:rPr lang="en-US" i="1" smtClean="0"/>
              <a:t>how</a:t>
            </a:r>
            <a:r>
              <a:rPr lang="en-US" smtClean="0"/>
              <a:t> needs to make sense for the community.</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p:cNvSpPr>
          <p:nvPr>
            <p:ph type="title" idx="4294967295"/>
          </p:nvPr>
        </p:nvSpPr>
        <p:spPr/>
        <p:txBody>
          <a:bodyPr/>
          <a:lstStyle/>
          <a:p>
            <a:r>
              <a:rPr lang="en-US" smtClean="0"/>
              <a:t>What You Can Do</a:t>
            </a:r>
          </a:p>
        </p:txBody>
      </p:sp>
      <p:sp>
        <p:nvSpPr>
          <p:cNvPr id="82946" name="Rectangle 3"/>
          <p:cNvSpPr>
            <a:spLocks noGrp="1"/>
          </p:cNvSpPr>
          <p:nvPr>
            <p:ph type="body" idx="4294967295"/>
          </p:nvPr>
        </p:nvSpPr>
        <p:spPr>
          <a:xfrm>
            <a:off x="457200" y="1989138"/>
            <a:ext cx="8229600" cy="4584700"/>
          </a:xfrm>
        </p:spPr>
        <p:txBody>
          <a:bodyPr/>
          <a:lstStyle/>
          <a:p>
            <a:pPr lvl="1"/>
            <a:r>
              <a:rPr lang="en-US" smtClean="0">
                <a:solidFill>
                  <a:schemeClr val="hlink"/>
                </a:solidFill>
              </a:rPr>
              <a:t>Email Councillor Hobbs </a:t>
            </a:r>
            <a:r>
              <a:rPr lang="en-US" smtClean="0">
                <a:solidFill>
                  <a:schemeClr val="hlink"/>
                </a:solidFill>
                <a:hlinkClick r:id="rId3"/>
              </a:rPr>
              <a:t>Katherine.Hobbs@ottawa.ca</a:t>
            </a:r>
            <a:endParaRPr lang="en-US" b="1" smtClean="0">
              <a:solidFill>
                <a:schemeClr val="hlink"/>
              </a:solidFill>
            </a:endParaRPr>
          </a:p>
          <a:p>
            <a:pPr lvl="1"/>
            <a:r>
              <a:rPr lang="en-US" smtClean="0">
                <a:solidFill>
                  <a:schemeClr val="hlink"/>
                </a:solidFill>
              </a:rPr>
              <a:t>Sign Petition</a:t>
            </a:r>
          </a:p>
          <a:p>
            <a:pPr lvl="1"/>
            <a:r>
              <a:rPr lang="en-US" smtClean="0">
                <a:solidFill>
                  <a:schemeClr val="hlink"/>
                </a:solidFill>
              </a:rPr>
              <a:t>Membership Registration  </a:t>
            </a:r>
          </a:p>
          <a:p>
            <a:pPr lvl="1"/>
            <a:r>
              <a:rPr lang="en-US" smtClean="0">
                <a:solidFill>
                  <a:schemeClr val="hlink"/>
                </a:solidFill>
              </a:rPr>
              <a:t>Donations for ATIP, legal, OMB</a:t>
            </a:r>
          </a:p>
          <a:p>
            <a:endParaRPr lang="en-US" smtClean="0">
              <a:solidFill>
                <a:schemeClr val="hlink"/>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836613"/>
            <a:ext cx="8229600" cy="1373187"/>
          </a:xfrm>
        </p:spPr>
        <p:txBody>
          <a:bodyPr/>
          <a:lstStyle/>
          <a:p>
            <a:pPr eaLnBrk="1" hangingPunct="1"/>
            <a:r>
              <a:rPr lang="en-CA" smtClean="0"/>
              <a:t>Ruskin Park – History</a:t>
            </a:r>
          </a:p>
        </p:txBody>
      </p:sp>
      <p:sp>
        <p:nvSpPr>
          <p:cNvPr id="19458" name="Content Placeholder 2"/>
          <p:cNvSpPr>
            <a:spLocks noGrp="1"/>
          </p:cNvSpPr>
          <p:nvPr>
            <p:ph idx="1"/>
          </p:nvPr>
        </p:nvSpPr>
        <p:spPr>
          <a:xfrm>
            <a:off x="395288" y="2128838"/>
            <a:ext cx="8748712" cy="4729162"/>
          </a:xfrm>
        </p:spPr>
        <p:txBody>
          <a:bodyPr/>
          <a:lstStyle/>
          <a:p>
            <a:pPr eaLnBrk="1" hangingPunct="1"/>
            <a:r>
              <a:rPr lang="en-CA" sz="3600" smtClean="0"/>
              <a:t>City land since 1936</a:t>
            </a:r>
          </a:p>
          <a:p>
            <a:pPr eaLnBrk="1" hangingPunct="1"/>
            <a:r>
              <a:rPr lang="en-CA" sz="3600" smtClean="0"/>
              <a:t>Used as park until 1958  </a:t>
            </a:r>
          </a:p>
          <a:p>
            <a:pPr eaLnBrk="1" hangingPunct="1"/>
            <a:r>
              <a:rPr lang="en-CA" sz="3600" smtClean="0"/>
              <a:t>1965 OMB decision restricts hospital parking to surface lot only</a:t>
            </a:r>
          </a:p>
          <a:p>
            <a:pPr eaLnBrk="1" hangingPunct="1"/>
            <a:r>
              <a:rPr lang="en-CA" sz="3600" smtClean="0"/>
              <a:t>Currently zoned as leisure space (park) with surface lot exemption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idx="4294967295"/>
          </p:nvPr>
        </p:nvSpPr>
        <p:spPr>
          <a:xfrm>
            <a:off x="457200" y="836613"/>
            <a:ext cx="8229600" cy="1373187"/>
          </a:xfrm>
        </p:spPr>
        <p:txBody>
          <a:bodyPr/>
          <a:lstStyle/>
          <a:p>
            <a:pPr eaLnBrk="1" hangingPunct="1"/>
            <a:r>
              <a:rPr lang="en-CA" smtClean="0"/>
              <a:t>Ruskin Park – History</a:t>
            </a:r>
          </a:p>
        </p:txBody>
      </p:sp>
      <p:sp>
        <p:nvSpPr>
          <p:cNvPr id="21506" name="Content Placeholder 2"/>
          <p:cNvSpPr>
            <a:spLocks noGrp="1"/>
          </p:cNvSpPr>
          <p:nvPr>
            <p:ph idx="4294967295"/>
          </p:nvPr>
        </p:nvSpPr>
        <p:spPr>
          <a:xfrm>
            <a:off x="395288" y="1844675"/>
            <a:ext cx="8748712" cy="4729163"/>
          </a:xfrm>
        </p:spPr>
        <p:txBody>
          <a:bodyPr/>
          <a:lstStyle/>
          <a:p>
            <a:pPr eaLnBrk="1" hangingPunct="1"/>
            <a:r>
              <a:rPr lang="en-CA" sz="3600" smtClean="0"/>
              <a:t>Recurring commitments to return land to use as a local park by both City and Hospital</a:t>
            </a:r>
          </a:p>
          <a:p>
            <a:pPr lvl="1" eaLnBrk="1" hangingPunct="1"/>
            <a:r>
              <a:rPr lang="en-CA" sz="3000" smtClean="0"/>
              <a:t>1980 Closure to coincide with P1</a:t>
            </a:r>
          </a:p>
          <a:p>
            <a:pPr lvl="1" eaLnBrk="1" hangingPunct="1"/>
            <a:r>
              <a:rPr lang="en-CA" sz="3000" smtClean="0"/>
              <a:t>1991 Official Plan to close lot by 1996</a:t>
            </a:r>
          </a:p>
          <a:p>
            <a:pPr eaLnBrk="1" hangingPunct="1"/>
            <a:r>
              <a:rPr lang="en-CA" sz="3600" smtClean="0"/>
              <a:t>1996 agreement for 30 year moratorium </a:t>
            </a:r>
          </a:p>
          <a:p>
            <a:pPr lvl="1" eaLnBrk="1" hangingPunct="1"/>
            <a:r>
              <a:rPr lang="en-CA" sz="2400" smtClean="0"/>
              <a:t>1 year of negotiation with TOH residents mediated by City</a:t>
            </a:r>
          </a:p>
          <a:p>
            <a:pPr lvl="1" eaLnBrk="1" hangingPunct="1"/>
            <a:r>
              <a:rPr lang="en-CA" sz="2400" smtClean="0"/>
              <a:t>Residents concession allowed for 30 more years of use (ie 1995 – 2025)</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title"/>
          </p:nvPr>
        </p:nvSpPr>
        <p:spPr/>
        <p:txBody>
          <a:bodyPr/>
          <a:lstStyle/>
          <a:p>
            <a:r>
              <a:rPr lang="en-US" smtClean="0"/>
              <a:t>30 Year Agreement</a:t>
            </a:r>
          </a:p>
        </p:txBody>
      </p:sp>
      <p:sp>
        <p:nvSpPr>
          <p:cNvPr id="23554" name="Rectangle 3"/>
          <p:cNvSpPr>
            <a:spLocks noGrp="1"/>
          </p:cNvSpPr>
          <p:nvPr>
            <p:ph type="body" idx="1"/>
          </p:nvPr>
        </p:nvSpPr>
        <p:spPr/>
        <p:txBody>
          <a:bodyPr/>
          <a:lstStyle/>
          <a:p>
            <a:pPr marL="341313" indent="3175">
              <a:lnSpc>
                <a:spcPct val="80000"/>
              </a:lnSpc>
              <a:buFont typeface="Georgia" pitchFamily="18" charset="0"/>
              <a:buNone/>
            </a:pPr>
            <a:r>
              <a:rPr lang="en-US" sz="1800" b="1" smtClean="0"/>
              <a:t>“To ensure that the use of the City-owned lands on the north side of the Civic Hospital (bounded by Ruskin, Reid, Hutchison and MacFarlane) which was originally taken over by the City of Ottawa as open space, is limited to a surface parking lot of not more than 270 parking stalls and the adjoining green space, all in existence as of 1995. The lot is primarily for the use of Civic Hospital patients and visitors;</a:t>
            </a:r>
          </a:p>
          <a:p>
            <a:pPr marL="341313" indent="3175">
              <a:lnSpc>
                <a:spcPct val="80000"/>
              </a:lnSpc>
              <a:buFont typeface="Georgia" pitchFamily="18" charset="0"/>
              <a:buNone/>
            </a:pPr>
            <a:endParaRPr lang="en-US" sz="1800" b="1" smtClean="0"/>
          </a:p>
          <a:p>
            <a:pPr marL="341313" indent="3175">
              <a:lnSpc>
                <a:spcPct val="80000"/>
              </a:lnSpc>
              <a:buFont typeface="Georgia" pitchFamily="18" charset="0"/>
              <a:buNone/>
            </a:pPr>
            <a:r>
              <a:rPr lang="en-US" sz="1800" b="1" smtClean="0"/>
              <a:t>The period of the usage is for not less than 30 years, beginning in 1995. The Hospital will continue to monitor its parking operations and will assess all other options for the supply of parking facilities appropriate to the demands which it faces during this time period. Subsequent to this time period, the use of these lands as a park will be re-evaluated. Area residents, the local community association, the City and the Civic Hospital are to be included as participants in the re-evaluation.”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p:cNvSpPr>
          <p:nvPr>
            <p:ph type="title"/>
          </p:nvPr>
        </p:nvSpPr>
        <p:spPr/>
        <p:txBody>
          <a:bodyPr/>
          <a:lstStyle/>
          <a:p>
            <a:pPr eaLnBrk="1" hangingPunct="1"/>
            <a:r>
              <a:rPr lang="en-US" smtClean="0"/>
              <a:t>Change in Direction</a:t>
            </a:r>
          </a:p>
        </p:txBody>
      </p:sp>
      <p:sp>
        <p:nvSpPr>
          <p:cNvPr id="25602" name="Rectangle 3"/>
          <p:cNvSpPr>
            <a:spLocks noGrp="1"/>
          </p:cNvSpPr>
          <p:nvPr>
            <p:ph type="body" idx="1"/>
          </p:nvPr>
        </p:nvSpPr>
        <p:spPr/>
        <p:txBody>
          <a:bodyPr/>
          <a:lstStyle/>
          <a:p>
            <a:pPr eaLnBrk="1" hangingPunct="1"/>
            <a:r>
              <a:rPr lang="en-CA" smtClean="0"/>
              <a:t>February 2012 TOH presented to CAC</a:t>
            </a:r>
          </a:p>
          <a:p>
            <a:pPr lvl="1" eaLnBrk="1" hangingPunct="1"/>
            <a:r>
              <a:rPr lang="en-CA" smtClean="0"/>
              <a:t>Ruskin option is last choice, other locations preferred.</a:t>
            </a:r>
          </a:p>
          <a:p>
            <a:pPr eaLnBrk="1" hangingPunct="1"/>
            <a:r>
              <a:rPr lang="en-CA" smtClean="0"/>
              <a:t>November 2012. TOH said no change</a:t>
            </a:r>
          </a:p>
          <a:p>
            <a:pPr eaLnBrk="1" hangingPunct="1"/>
            <a:r>
              <a:rPr lang="en-CA" smtClean="0"/>
              <a:t>April 2013 CHNA Spring Meeting</a:t>
            </a:r>
          </a:p>
          <a:p>
            <a:pPr lvl="1" eaLnBrk="1" hangingPunct="1"/>
            <a:r>
              <a:rPr lang="en-CA" smtClean="0"/>
              <a:t>Councillor report indicated discussions between TOH and City for 45 Ruskin lease and potential  development for UOHI requirements.</a:t>
            </a:r>
            <a:endParaRPr lang="en-US" sz="300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p:nvPr>
        </p:nvSpPr>
        <p:spPr/>
        <p:txBody>
          <a:bodyPr/>
          <a:lstStyle/>
          <a:p>
            <a:pPr eaLnBrk="1" hangingPunct="1"/>
            <a:r>
              <a:rPr lang="en-US" smtClean="0"/>
              <a:t>Where are we now?</a:t>
            </a:r>
          </a:p>
        </p:txBody>
      </p:sp>
      <p:sp>
        <p:nvSpPr>
          <p:cNvPr id="27650" name="Rectangle 3"/>
          <p:cNvSpPr>
            <a:spLocks noGrp="1"/>
          </p:cNvSpPr>
          <p:nvPr>
            <p:ph type="body" idx="1"/>
          </p:nvPr>
        </p:nvSpPr>
        <p:spPr/>
        <p:txBody>
          <a:bodyPr/>
          <a:lstStyle/>
          <a:p>
            <a:pPr eaLnBrk="1" hangingPunct="1"/>
            <a:r>
              <a:rPr lang="en-US" smtClean="0"/>
              <a:t>June 24</a:t>
            </a:r>
            <a:r>
              <a:rPr lang="en-US" baseline="30000" smtClean="0"/>
              <a:t>th</a:t>
            </a:r>
            <a:r>
              <a:rPr lang="en-US" smtClean="0"/>
              <a:t> Public Information meeting by TOH</a:t>
            </a:r>
          </a:p>
          <a:p>
            <a:pPr eaLnBrk="1" hangingPunct="1"/>
            <a:r>
              <a:rPr lang="en-US" smtClean="0"/>
              <a:t>July 9</a:t>
            </a:r>
            <a:r>
              <a:rPr lang="en-US" baseline="30000" smtClean="0"/>
              <a:t>th</a:t>
            </a:r>
            <a:r>
              <a:rPr lang="en-US" smtClean="0"/>
              <a:t> Finance and Economic Committee reviewed and approved Lease agreement</a:t>
            </a:r>
          </a:p>
          <a:p>
            <a:pPr lvl="1" eaLnBrk="1" hangingPunct="1"/>
            <a:r>
              <a:rPr lang="en-US" smtClean="0"/>
              <a:t>$12.2M Construction</a:t>
            </a:r>
          </a:p>
          <a:p>
            <a:pPr lvl="1" eaLnBrk="1" hangingPunct="1"/>
            <a:r>
              <a:rPr lang="en-US" smtClean="0"/>
              <a:t>$660,000/yr lease for 15yrs+3x5 </a:t>
            </a:r>
          </a:p>
          <a:p>
            <a:pPr lvl="1" eaLnBrk="1" hangingPunct="1"/>
            <a:r>
              <a:rPr lang="en-US" smtClean="0"/>
              <a:t>$4.8M (2/3</a:t>
            </a:r>
            <a:r>
              <a:rPr lang="en-US" baseline="30000" smtClean="0"/>
              <a:t>rd</a:t>
            </a:r>
            <a:r>
              <a:rPr lang="en-US" smtClean="0"/>
              <a:t>) forgiven to pay for capital costs (40% of construction costs)</a:t>
            </a:r>
          </a:p>
          <a:p>
            <a:pPr eaLnBrk="1" hangingPunct="1"/>
            <a:r>
              <a:rPr lang="en-US" smtClean="0"/>
              <a:t>July 17 Final approval by City Council</a:t>
            </a:r>
          </a:p>
          <a:p>
            <a:pPr eaLnBrk="1" hangingPunct="1"/>
            <a:r>
              <a:rPr lang="en-US" smtClean="0"/>
              <a:t>July 29 Rezoning application submitted</a:t>
            </a:r>
          </a:p>
          <a:p>
            <a:pPr lvl="1" eaLnBrk="1" hangingPunct="1"/>
            <a:endParaRPr lang="en-US"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idx="4294967295"/>
          </p:nvPr>
        </p:nvSpPr>
        <p:spPr/>
        <p:txBody>
          <a:bodyPr/>
          <a:lstStyle/>
          <a:p>
            <a:pPr eaLnBrk="1" hangingPunct="1"/>
            <a:r>
              <a:rPr lang="en-CA" smtClean="0"/>
              <a:t>What the documents say.</a:t>
            </a:r>
          </a:p>
        </p:txBody>
      </p:sp>
      <p:pic>
        <p:nvPicPr>
          <p:cNvPr id="29698" name="Picture 6"/>
          <p:cNvPicPr>
            <a:picLocks noChangeAspect="1" noChangeArrowheads="1"/>
          </p:cNvPicPr>
          <p:nvPr/>
        </p:nvPicPr>
        <p:blipFill>
          <a:blip r:embed="rId3"/>
          <a:srcRect/>
          <a:stretch>
            <a:fillRect/>
          </a:stretch>
        </p:blipFill>
        <p:spPr bwMode="auto">
          <a:xfrm>
            <a:off x="58738" y="836613"/>
            <a:ext cx="9085262" cy="5729287"/>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2414</TotalTime>
  <Words>1879</Words>
  <Application>Microsoft Macintosh PowerPoint</Application>
  <PresentationFormat>On-screen Show (4:3)</PresentationFormat>
  <Paragraphs>227</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Urban</vt:lpstr>
      <vt:lpstr>Ruskin Park Rezoning</vt:lpstr>
      <vt:lpstr>Welcome </vt:lpstr>
      <vt:lpstr>AGENDA</vt:lpstr>
      <vt:lpstr>Ruskin Park – History</vt:lpstr>
      <vt:lpstr>Ruskin Park – History</vt:lpstr>
      <vt:lpstr>30 Year Agreement</vt:lpstr>
      <vt:lpstr>Change in Direction</vt:lpstr>
      <vt:lpstr>Where are we now?</vt:lpstr>
      <vt:lpstr>What the documents say.</vt:lpstr>
      <vt:lpstr>CHNA Approach</vt:lpstr>
      <vt:lpstr>What the documents say</vt:lpstr>
      <vt:lpstr>What the documents say</vt:lpstr>
      <vt:lpstr>What the documents say.</vt:lpstr>
      <vt:lpstr>PowerPoint Presentation</vt:lpstr>
      <vt:lpstr>What the documents say.</vt:lpstr>
      <vt:lpstr>PowerPoint Presentation</vt:lpstr>
      <vt:lpstr>What the documents say.</vt:lpstr>
      <vt:lpstr>What the documents say.</vt:lpstr>
      <vt:lpstr>PowerPoint Presentation</vt:lpstr>
      <vt:lpstr>PowerPoint Presentation</vt:lpstr>
      <vt:lpstr>PowerPoint Presentation</vt:lpstr>
      <vt:lpstr>PowerPoint Presentation</vt:lpstr>
      <vt:lpstr>What the documents and TOH say.</vt:lpstr>
      <vt:lpstr>Traffic Flow</vt:lpstr>
      <vt:lpstr>Traffic Flow</vt:lpstr>
      <vt:lpstr>PowerPoint Presentation</vt:lpstr>
      <vt:lpstr>What the documents say.</vt:lpstr>
      <vt:lpstr>What the documents say.</vt:lpstr>
      <vt:lpstr>TOH Plan By the Numbers</vt:lpstr>
      <vt:lpstr>TOH plan for 45 Ruskin - Inconsistencies</vt:lpstr>
      <vt:lpstr>Report Evaluation Summary</vt:lpstr>
      <vt:lpstr>Discussion with TOH</vt:lpstr>
      <vt:lpstr>Discussion with TOH</vt:lpstr>
      <vt:lpstr>Development Process</vt:lpstr>
      <vt:lpstr>What You Can Do</vt:lpstr>
      <vt:lpstr>What You Can Do</vt:lpstr>
      <vt:lpstr>What You Can Do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Ruskin Park Rezoning</dc:title>
  <dc:creator>Balance and Motion Massage Therapy</dc:creator>
  <cp:lastModifiedBy>Corey Goss</cp:lastModifiedBy>
  <cp:revision>98</cp:revision>
  <dcterms:created xsi:type="dcterms:W3CDTF">2013-08-23T13:45:03Z</dcterms:created>
  <dcterms:modified xsi:type="dcterms:W3CDTF">2013-09-04T16:44:09Z</dcterms:modified>
</cp:coreProperties>
</file>