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33"/>
  </p:notesMasterIdLst>
  <p:sldIdLst>
    <p:sldId id="256" r:id="rId2"/>
    <p:sldId id="257" r:id="rId3"/>
    <p:sldId id="327" r:id="rId4"/>
    <p:sldId id="330" r:id="rId5"/>
    <p:sldId id="259" r:id="rId6"/>
    <p:sldId id="329" r:id="rId7"/>
    <p:sldId id="342" r:id="rId8"/>
    <p:sldId id="399" r:id="rId9"/>
    <p:sldId id="338" r:id="rId10"/>
    <p:sldId id="340" r:id="rId11"/>
    <p:sldId id="341" r:id="rId12"/>
    <p:sldId id="403" r:id="rId13"/>
    <p:sldId id="400" r:id="rId14"/>
    <p:sldId id="393" r:id="rId15"/>
    <p:sldId id="394" r:id="rId16"/>
    <p:sldId id="398" r:id="rId17"/>
    <p:sldId id="395" r:id="rId18"/>
    <p:sldId id="396" r:id="rId19"/>
    <p:sldId id="397" r:id="rId20"/>
    <p:sldId id="268" r:id="rId21"/>
    <p:sldId id="269" r:id="rId22"/>
    <p:sldId id="270" r:id="rId23"/>
    <p:sldId id="271" r:id="rId24"/>
    <p:sldId id="402" r:id="rId25"/>
    <p:sldId id="401" r:id="rId26"/>
    <p:sldId id="336" r:id="rId27"/>
    <p:sldId id="310" r:id="rId28"/>
    <p:sldId id="315" r:id="rId29"/>
    <p:sldId id="344" r:id="rId30"/>
    <p:sldId id="281" r:id="rId31"/>
    <p:sldId id="404"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77581" autoAdjust="0"/>
  </p:normalViewPr>
  <p:slideViewPr>
    <p:cSldViewPr snapToGrid="0" snapToObjects="1">
      <p:cViewPr varScale="1">
        <p:scale>
          <a:sx n="70" d="100"/>
          <a:sy n="70" d="100"/>
        </p:scale>
        <p:origin x="118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B43ED-1AA7-4D42-B90E-FBC93FA3C4C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CD772FE-4068-4182-8FA8-F3605D0169A5}">
      <dgm:prSet/>
      <dgm:spPr/>
      <dgm:t>
        <a:bodyPr/>
        <a:lstStyle/>
        <a:p>
          <a:r>
            <a:rPr lang="en-US"/>
            <a:t>2013 Transportation Master Plan (TMP) is a supporting document to the City’s Official Plan </a:t>
          </a:r>
        </a:p>
      </dgm:t>
    </dgm:pt>
    <dgm:pt modelId="{2FE2D244-EF79-439A-BC6F-88E0220D8E3C}" type="parTrans" cxnId="{8EB356EA-6BE7-434D-BDE5-1C96E1445707}">
      <dgm:prSet/>
      <dgm:spPr/>
      <dgm:t>
        <a:bodyPr/>
        <a:lstStyle/>
        <a:p>
          <a:endParaRPr lang="en-US"/>
        </a:p>
      </dgm:t>
    </dgm:pt>
    <dgm:pt modelId="{D8C3091E-9236-4DCB-9AD3-56F82715D01A}" type="sibTrans" cxnId="{8EB356EA-6BE7-434D-BDE5-1C96E1445707}">
      <dgm:prSet/>
      <dgm:spPr/>
      <dgm:t>
        <a:bodyPr/>
        <a:lstStyle/>
        <a:p>
          <a:endParaRPr lang="en-US"/>
        </a:p>
      </dgm:t>
    </dgm:pt>
    <dgm:pt modelId="{DEB31367-35A0-4356-A25E-83100E41965A}">
      <dgm:prSet/>
      <dgm:spPr/>
      <dgm:t>
        <a:bodyPr/>
        <a:lstStyle/>
        <a:p>
          <a:r>
            <a:rPr lang="en-US"/>
            <a:t>Blueprint for planning, developing and operating city’s walking, cycling, transit and road networks over next 2 decades (to 2031) </a:t>
          </a:r>
        </a:p>
      </dgm:t>
    </dgm:pt>
    <dgm:pt modelId="{45C1D4F7-3BFE-4AC8-8E38-0DBE79887E2A}" type="parTrans" cxnId="{2D253687-4F61-4269-9F05-0ED0BF654DA3}">
      <dgm:prSet/>
      <dgm:spPr/>
      <dgm:t>
        <a:bodyPr/>
        <a:lstStyle/>
        <a:p>
          <a:endParaRPr lang="en-US"/>
        </a:p>
      </dgm:t>
    </dgm:pt>
    <dgm:pt modelId="{81E40250-2C3B-4EF8-B7E2-02914C2EBCCC}" type="sibTrans" cxnId="{2D253687-4F61-4269-9F05-0ED0BF654DA3}">
      <dgm:prSet/>
      <dgm:spPr/>
      <dgm:t>
        <a:bodyPr/>
        <a:lstStyle/>
        <a:p>
          <a:endParaRPr lang="en-US"/>
        </a:p>
      </dgm:t>
    </dgm:pt>
    <dgm:pt modelId="{F232963C-4A25-4022-BCD3-F411E2734336}">
      <dgm:prSet/>
      <dgm:spPr/>
      <dgm:t>
        <a:bodyPr/>
        <a:lstStyle/>
        <a:p>
          <a:r>
            <a:rPr lang="en-US"/>
            <a:t>Builds on 2003 and 2008 TMPs</a:t>
          </a:r>
        </a:p>
      </dgm:t>
    </dgm:pt>
    <dgm:pt modelId="{C9435061-E1D0-47F3-B102-108FCA9D247E}" type="parTrans" cxnId="{91469F9E-CA7F-4287-8DF4-478909BD3DA4}">
      <dgm:prSet/>
      <dgm:spPr/>
      <dgm:t>
        <a:bodyPr/>
        <a:lstStyle/>
        <a:p>
          <a:endParaRPr lang="en-US"/>
        </a:p>
      </dgm:t>
    </dgm:pt>
    <dgm:pt modelId="{9A29D842-4C6D-4115-86B8-8D804E21247C}" type="sibTrans" cxnId="{91469F9E-CA7F-4287-8DF4-478909BD3DA4}">
      <dgm:prSet/>
      <dgm:spPr/>
      <dgm:t>
        <a:bodyPr/>
        <a:lstStyle/>
        <a:p>
          <a:endParaRPr lang="en-US"/>
        </a:p>
      </dgm:t>
    </dgm:pt>
    <dgm:pt modelId="{722D6EC0-B72F-40A0-81B4-FFD1E49C5200}" type="pres">
      <dgm:prSet presAssocID="{9C5B43ED-1AA7-4D42-B90E-FBC93FA3C4C3}" presName="linear" presStyleCnt="0">
        <dgm:presLayoutVars>
          <dgm:animLvl val="lvl"/>
          <dgm:resizeHandles val="exact"/>
        </dgm:presLayoutVars>
      </dgm:prSet>
      <dgm:spPr/>
    </dgm:pt>
    <dgm:pt modelId="{09371D6F-64A7-4F95-B579-72855DC97997}" type="pres">
      <dgm:prSet presAssocID="{2CD772FE-4068-4182-8FA8-F3605D0169A5}" presName="parentText" presStyleLbl="node1" presStyleIdx="0" presStyleCnt="3">
        <dgm:presLayoutVars>
          <dgm:chMax val="0"/>
          <dgm:bulletEnabled val="1"/>
        </dgm:presLayoutVars>
      </dgm:prSet>
      <dgm:spPr/>
    </dgm:pt>
    <dgm:pt modelId="{B2672E2D-8938-4FD0-888B-26A820BEA943}" type="pres">
      <dgm:prSet presAssocID="{D8C3091E-9236-4DCB-9AD3-56F82715D01A}" presName="spacer" presStyleCnt="0"/>
      <dgm:spPr/>
    </dgm:pt>
    <dgm:pt modelId="{3D5F317C-E271-4A48-AAB7-9585C83CB124}" type="pres">
      <dgm:prSet presAssocID="{DEB31367-35A0-4356-A25E-83100E41965A}" presName="parentText" presStyleLbl="node1" presStyleIdx="1" presStyleCnt="3">
        <dgm:presLayoutVars>
          <dgm:chMax val="0"/>
          <dgm:bulletEnabled val="1"/>
        </dgm:presLayoutVars>
      </dgm:prSet>
      <dgm:spPr/>
    </dgm:pt>
    <dgm:pt modelId="{C8B91538-63AE-4150-8D69-AC22456F33EF}" type="pres">
      <dgm:prSet presAssocID="{81E40250-2C3B-4EF8-B7E2-02914C2EBCCC}" presName="spacer" presStyleCnt="0"/>
      <dgm:spPr/>
    </dgm:pt>
    <dgm:pt modelId="{1527D29D-53F0-483C-A71B-D8733C3D951E}" type="pres">
      <dgm:prSet presAssocID="{F232963C-4A25-4022-BCD3-F411E2734336}" presName="parentText" presStyleLbl="node1" presStyleIdx="2" presStyleCnt="3">
        <dgm:presLayoutVars>
          <dgm:chMax val="0"/>
          <dgm:bulletEnabled val="1"/>
        </dgm:presLayoutVars>
      </dgm:prSet>
      <dgm:spPr/>
    </dgm:pt>
  </dgm:ptLst>
  <dgm:cxnLst>
    <dgm:cxn modelId="{60CA1D50-5858-4C85-B3D8-E0D7570B1772}" type="presOf" srcId="{F232963C-4A25-4022-BCD3-F411E2734336}" destId="{1527D29D-53F0-483C-A71B-D8733C3D951E}" srcOrd="0" destOrd="0" presId="urn:microsoft.com/office/officeart/2005/8/layout/vList2"/>
    <dgm:cxn modelId="{3B070C71-4786-42D6-B798-0689BB3A6235}" type="presOf" srcId="{2CD772FE-4068-4182-8FA8-F3605D0169A5}" destId="{09371D6F-64A7-4F95-B579-72855DC97997}" srcOrd="0" destOrd="0" presId="urn:microsoft.com/office/officeart/2005/8/layout/vList2"/>
    <dgm:cxn modelId="{65ADB056-E5D1-4D84-AFB3-8B6B27540F13}" type="presOf" srcId="{9C5B43ED-1AA7-4D42-B90E-FBC93FA3C4C3}" destId="{722D6EC0-B72F-40A0-81B4-FFD1E49C5200}" srcOrd="0" destOrd="0" presId="urn:microsoft.com/office/officeart/2005/8/layout/vList2"/>
    <dgm:cxn modelId="{2D253687-4F61-4269-9F05-0ED0BF654DA3}" srcId="{9C5B43ED-1AA7-4D42-B90E-FBC93FA3C4C3}" destId="{DEB31367-35A0-4356-A25E-83100E41965A}" srcOrd="1" destOrd="0" parTransId="{45C1D4F7-3BFE-4AC8-8E38-0DBE79887E2A}" sibTransId="{81E40250-2C3B-4EF8-B7E2-02914C2EBCCC}"/>
    <dgm:cxn modelId="{91469F9E-CA7F-4287-8DF4-478909BD3DA4}" srcId="{9C5B43ED-1AA7-4D42-B90E-FBC93FA3C4C3}" destId="{F232963C-4A25-4022-BCD3-F411E2734336}" srcOrd="2" destOrd="0" parTransId="{C9435061-E1D0-47F3-B102-108FCA9D247E}" sibTransId="{9A29D842-4C6D-4115-86B8-8D804E21247C}"/>
    <dgm:cxn modelId="{11A5C9A6-6137-43C3-9F84-8CA50D35D663}" type="presOf" srcId="{DEB31367-35A0-4356-A25E-83100E41965A}" destId="{3D5F317C-E271-4A48-AAB7-9585C83CB124}" srcOrd="0" destOrd="0" presId="urn:microsoft.com/office/officeart/2005/8/layout/vList2"/>
    <dgm:cxn modelId="{8EB356EA-6BE7-434D-BDE5-1C96E1445707}" srcId="{9C5B43ED-1AA7-4D42-B90E-FBC93FA3C4C3}" destId="{2CD772FE-4068-4182-8FA8-F3605D0169A5}" srcOrd="0" destOrd="0" parTransId="{2FE2D244-EF79-439A-BC6F-88E0220D8E3C}" sibTransId="{D8C3091E-9236-4DCB-9AD3-56F82715D01A}"/>
    <dgm:cxn modelId="{72C1C59E-41A4-4628-BBAD-7DEAE2EC739A}" type="presParOf" srcId="{722D6EC0-B72F-40A0-81B4-FFD1E49C5200}" destId="{09371D6F-64A7-4F95-B579-72855DC97997}" srcOrd="0" destOrd="0" presId="urn:microsoft.com/office/officeart/2005/8/layout/vList2"/>
    <dgm:cxn modelId="{E1AA13D0-7D65-4831-8CEF-FE986FB9C9F2}" type="presParOf" srcId="{722D6EC0-B72F-40A0-81B4-FFD1E49C5200}" destId="{B2672E2D-8938-4FD0-888B-26A820BEA943}" srcOrd="1" destOrd="0" presId="urn:microsoft.com/office/officeart/2005/8/layout/vList2"/>
    <dgm:cxn modelId="{16FD7156-07B0-4D61-957F-07D07E8F4437}" type="presParOf" srcId="{722D6EC0-B72F-40A0-81B4-FFD1E49C5200}" destId="{3D5F317C-E271-4A48-AAB7-9585C83CB124}" srcOrd="2" destOrd="0" presId="urn:microsoft.com/office/officeart/2005/8/layout/vList2"/>
    <dgm:cxn modelId="{8AA234F4-BC46-418B-A98D-1747C6711AAD}" type="presParOf" srcId="{722D6EC0-B72F-40A0-81B4-FFD1E49C5200}" destId="{C8B91538-63AE-4150-8D69-AC22456F33EF}" srcOrd="3" destOrd="0" presId="urn:microsoft.com/office/officeart/2005/8/layout/vList2"/>
    <dgm:cxn modelId="{12AFF7C9-3CB3-4B98-B2DD-69A7E96E2D19}" type="presParOf" srcId="{722D6EC0-B72F-40A0-81B4-FFD1E49C5200}" destId="{1527D29D-53F0-483C-A71B-D8733C3D951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E3654-3135-462B-AD21-6E327443836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7027DC5-829A-4610-B40B-79DD9AD43C74}">
      <dgm:prSet/>
      <dgm:spPr/>
      <dgm:t>
        <a:bodyPr/>
        <a:lstStyle/>
        <a:p>
          <a:r>
            <a:rPr lang="en-US"/>
            <a:t>Recognize residents who have contributed to the liveability of our neighbourhood and the well-being of fellow residents. </a:t>
          </a:r>
        </a:p>
      </dgm:t>
    </dgm:pt>
    <dgm:pt modelId="{7911474E-4830-476E-993C-D3FBAC54F6B1}" type="parTrans" cxnId="{F5D6492D-D1A7-4647-A480-25D49274DFDE}">
      <dgm:prSet/>
      <dgm:spPr/>
      <dgm:t>
        <a:bodyPr/>
        <a:lstStyle/>
        <a:p>
          <a:endParaRPr lang="en-US"/>
        </a:p>
      </dgm:t>
    </dgm:pt>
    <dgm:pt modelId="{CCE3E036-0EE7-4198-BD14-9430F35136FC}" type="sibTrans" cxnId="{F5D6492D-D1A7-4647-A480-25D49274DFDE}">
      <dgm:prSet/>
      <dgm:spPr/>
      <dgm:t>
        <a:bodyPr/>
        <a:lstStyle/>
        <a:p>
          <a:endParaRPr lang="en-US"/>
        </a:p>
      </dgm:t>
    </dgm:pt>
    <dgm:pt modelId="{1F4870C6-876E-474A-B433-C3BAC8B96966}">
      <dgm:prSet/>
      <dgm:spPr/>
      <dgm:t>
        <a:bodyPr/>
        <a:lstStyle/>
        <a:p>
          <a:r>
            <a:rPr lang="en-US"/>
            <a:t>Youth and Adult category </a:t>
          </a:r>
        </a:p>
      </dgm:t>
    </dgm:pt>
    <dgm:pt modelId="{00DE2CDC-DC12-41E6-9506-D2E1F9E040ED}" type="parTrans" cxnId="{9107D727-ABD5-47A0-ADB3-68305081EE44}">
      <dgm:prSet/>
      <dgm:spPr/>
      <dgm:t>
        <a:bodyPr/>
        <a:lstStyle/>
        <a:p>
          <a:endParaRPr lang="en-US"/>
        </a:p>
      </dgm:t>
    </dgm:pt>
    <dgm:pt modelId="{5AD1A1EF-96AC-4408-840A-41A3FC2A7C29}" type="sibTrans" cxnId="{9107D727-ABD5-47A0-ADB3-68305081EE44}">
      <dgm:prSet/>
      <dgm:spPr/>
      <dgm:t>
        <a:bodyPr/>
        <a:lstStyle/>
        <a:p>
          <a:endParaRPr lang="en-US"/>
        </a:p>
      </dgm:t>
    </dgm:pt>
    <dgm:pt modelId="{21A2E513-8E3C-4CBC-BE30-90CE8496A6DA}">
      <dgm:prSet/>
      <dgm:spPr/>
      <dgm:t>
        <a:bodyPr/>
        <a:lstStyle/>
        <a:p>
          <a:r>
            <a:rPr lang="en-US"/>
            <a:t>Nominations for 2019 now being received</a:t>
          </a:r>
        </a:p>
      </dgm:t>
    </dgm:pt>
    <dgm:pt modelId="{FDF0EF15-9D47-4C39-A40C-1A74CBF70B45}" type="parTrans" cxnId="{11B6D0C0-6E0E-4948-B8EC-FDFFEA934DD3}">
      <dgm:prSet/>
      <dgm:spPr/>
      <dgm:t>
        <a:bodyPr/>
        <a:lstStyle/>
        <a:p>
          <a:endParaRPr lang="en-US"/>
        </a:p>
      </dgm:t>
    </dgm:pt>
    <dgm:pt modelId="{AD88EB59-5403-4BF7-B90A-519D97259FCE}" type="sibTrans" cxnId="{11B6D0C0-6E0E-4948-B8EC-FDFFEA934DD3}">
      <dgm:prSet/>
      <dgm:spPr/>
      <dgm:t>
        <a:bodyPr/>
        <a:lstStyle/>
        <a:p>
          <a:endParaRPr lang="en-US"/>
        </a:p>
      </dgm:t>
    </dgm:pt>
    <dgm:pt modelId="{68A34273-5990-47A1-A317-3D4EE2F058E2}" type="pres">
      <dgm:prSet presAssocID="{270E3654-3135-462B-AD21-6E327443836E}" presName="linear" presStyleCnt="0">
        <dgm:presLayoutVars>
          <dgm:animLvl val="lvl"/>
          <dgm:resizeHandles val="exact"/>
        </dgm:presLayoutVars>
      </dgm:prSet>
      <dgm:spPr/>
    </dgm:pt>
    <dgm:pt modelId="{51F5E7E1-8C03-40C9-91BE-E8EF2E72A040}" type="pres">
      <dgm:prSet presAssocID="{57027DC5-829A-4610-B40B-79DD9AD43C74}" presName="parentText" presStyleLbl="node1" presStyleIdx="0" presStyleCnt="3">
        <dgm:presLayoutVars>
          <dgm:chMax val="0"/>
          <dgm:bulletEnabled val="1"/>
        </dgm:presLayoutVars>
      </dgm:prSet>
      <dgm:spPr/>
    </dgm:pt>
    <dgm:pt modelId="{06A7270F-C4FE-4EE2-9A36-0507296B606F}" type="pres">
      <dgm:prSet presAssocID="{CCE3E036-0EE7-4198-BD14-9430F35136FC}" presName="spacer" presStyleCnt="0"/>
      <dgm:spPr/>
    </dgm:pt>
    <dgm:pt modelId="{0A036A5A-EFAB-4D6A-B5F9-406D6EAEF942}" type="pres">
      <dgm:prSet presAssocID="{1F4870C6-876E-474A-B433-C3BAC8B96966}" presName="parentText" presStyleLbl="node1" presStyleIdx="1" presStyleCnt="3">
        <dgm:presLayoutVars>
          <dgm:chMax val="0"/>
          <dgm:bulletEnabled val="1"/>
        </dgm:presLayoutVars>
      </dgm:prSet>
      <dgm:spPr/>
    </dgm:pt>
    <dgm:pt modelId="{1B0FF3ED-9E9E-4BD6-9F78-065BF45F1673}" type="pres">
      <dgm:prSet presAssocID="{5AD1A1EF-96AC-4408-840A-41A3FC2A7C29}" presName="spacer" presStyleCnt="0"/>
      <dgm:spPr/>
    </dgm:pt>
    <dgm:pt modelId="{C6ABBE48-EA04-4ED8-9AC1-9E07EE737911}" type="pres">
      <dgm:prSet presAssocID="{21A2E513-8E3C-4CBC-BE30-90CE8496A6DA}" presName="parentText" presStyleLbl="node1" presStyleIdx="2" presStyleCnt="3">
        <dgm:presLayoutVars>
          <dgm:chMax val="0"/>
          <dgm:bulletEnabled val="1"/>
        </dgm:presLayoutVars>
      </dgm:prSet>
      <dgm:spPr/>
    </dgm:pt>
  </dgm:ptLst>
  <dgm:cxnLst>
    <dgm:cxn modelId="{79225219-F54A-463C-B02D-11DF922B1FE5}" type="presOf" srcId="{1F4870C6-876E-474A-B433-C3BAC8B96966}" destId="{0A036A5A-EFAB-4D6A-B5F9-406D6EAEF942}" srcOrd="0" destOrd="0" presId="urn:microsoft.com/office/officeart/2005/8/layout/vList2"/>
    <dgm:cxn modelId="{8A12EB1D-47AB-4DE1-86DB-F816E488B6E1}" type="presOf" srcId="{57027DC5-829A-4610-B40B-79DD9AD43C74}" destId="{51F5E7E1-8C03-40C9-91BE-E8EF2E72A040}" srcOrd="0" destOrd="0" presId="urn:microsoft.com/office/officeart/2005/8/layout/vList2"/>
    <dgm:cxn modelId="{9107D727-ABD5-47A0-ADB3-68305081EE44}" srcId="{270E3654-3135-462B-AD21-6E327443836E}" destId="{1F4870C6-876E-474A-B433-C3BAC8B96966}" srcOrd="1" destOrd="0" parTransId="{00DE2CDC-DC12-41E6-9506-D2E1F9E040ED}" sibTransId="{5AD1A1EF-96AC-4408-840A-41A3FC2A7C29}"/>
    <dgm:cxn modelId="{F5D6492D-D1A7-4647-A480-25D49274DFDE}" srcId="{270E3654-3135-462B-AD21-6E327443836E}" destId="{57027DC5-829A-4610-B40B-79DD9AD43C74}" srcOrd="0" destOrd="0" parTransId="{7911474E-4830-476E-993C-D3FBAC54F6B1}" sibTransId="{CCE3E036-0EE7-4198-BD14-9430F35136FC}"/>
    <dgm:cxn modelId="{8EF0115D-6B28-41CD-B0D6-F7BC40C5DDA7}" type="presOf" srcId="{270E3654-3135-462B-AD21-6E327443836E}" destId="{68A34273-5990-47A1-A317-3D4EE2F058E2}" srcOrd="0" destOrd="0" presId="urn:microsoft.com/office/officeart/2005/8/layout/vList2"/>
    <dgm:cxn modelId="{11B6D0C0-6E0E-4948-B8EC-FDFFEA934DD3}" srcId="{270E3654-3135-462B-AD21-6E327443836E}" destId="{21A2E513-8E3C-4CBC-BE30-90CE8496A6DA}" srcOrd="2" destOrd="0" parTransId="{FDF0EF15-9D47-4C39-A40C-1A74CBF70B45}" sibTransId="{AD88EB59-5403-4BF7-B90A-519D97259FCE}"/>
    <dgm:cxn modelId="{8A7973EA-A303-464D-873C-6478D801BB22}" type="presOf" srcId="{21A2E513-8E3C-4CBC-BE30-90CE8496A6DA}" destId="{C6ABBE48-EA04-4ED8-9AC1-9E07EE737911}" srcOrd="0" destOrd="0" presId="urn:microsoft.com/office/officeart/2005/8/layout/vList2"/>
    <dgm:cxn modelId="{A5AD887B-46C6-4F01-BB62-3A55A05343D9}" type="presParOf" srcId="{68A34273-5990-47A1-A317-3D4EE2F058E2}" destId="{51F5E7E1-8C03-40C9-91BE-E8EF2E72A040}" srcOrd="0" destOrd="0" presId="urn:microsoft.com/office/officeart/2005/8/layout/vList2"/>
    <dgm:cxn modelId="{C8334DC0-CEAE-40ED-81BD-AB5FCBB3C34A}" type="presParOf" srcId="{68A34273-5990-47A1-A317-3D4EE2F058E2}" destId="{06A7270F-C4FE-4EE2-9A36-0507296B606F}" srcOrd="1" destOrd="0" presId="urn:microsoft.com/office/officeart/2005/8/layout/vList2"/>
    <dgm:cxn modelId="{2D9B5570-0572-455C-BB97-8FDF0731B646}" type="presParOf" srcId="{68A34273-5990-47A1-A317-3D4EE2F058E2}" destId="{0A036A5A-EFAB-4D6A-B5F9-406D6EAEF942}" srcOrd="2" destOrd="0" presId="urn:microsoft.com/office/officeart/2005/8/layout/vList2"/>
    <dgm:cxn modelId="{06A7AC0C-D6C2-4A53-8F10-CEE1E61B0E53}" type="presParOf" srcId="{68A34273-5990-47A1-A317-3D4EE2F058E2}" destId="{1B0FF3ED-9E9E-4BD6-9F78-065BF45F1673}" srcOrd="3" destOrd="0" presId="urn:microsoft.com/office/officeart/2005/8/layout/vList2"/>
    <dgm:cxn modelId="{92221762-D1AB-4405-B8C4-1AADA923B5EE}" type="presParOf" srcId="{68A34273-5990-47A1-A317-3D4EE2F058E2}" destId="{C6ABBE48-EA04-4ED8-9AC1-9E07EE73791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71D6F-64A7-4F95-B579-72855DC97997}">
      <dsp:nvSpPr>
        <dsp:cNvPr id="0" name=""/>
        <dsp:cNvSpPr/>
      </dsp:nvSpPr>
      <dsp:spPr>
        <a:xfrm>
          <a:off x="0" y="228615"/>
          <a:ext cx="4885203" cy="176139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2013 Transportation Master Plan (TMP) is a supporting document to the City’s Official Plan </a:t>
          </a:r>
        </a:p>
      </dsp:txBody>
      <dsp:txXfrm>
        <a:off x="85984" y="314599"/>
        <a:ext cx="4713235" cy="1589430"/>
      </dsp:txXfrm>
    </dsp:sp>
    <dsp:sp modelId="{3D5F317C-E271-4A48-AAB7-9585C83CB124}">
      <dsp:nvSpPr>
        <dsp:cNvPr id="0" name=""/>
        <dsp:cNvSpPr/>
      </dsp:nvSpPr>
      <dsp:spPr>
        <a:xfrm>
          <a:off x="0" y="2062013"/>
          <a:ext cx="4885203" cy="1761398"/>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Blueprint for planning, developing and operating city’s walking, cycling, transit and road networks over next 2 decades (to 2031) </a:t>
          </a:r>
        </a:p>
      </dsp:txBody>
      <dsp:txXfrm>
        <a:off x="85984" y="2147997"/>
        <a:ext cx="4713235" cy="1589430"/>
      </dsp:txXfrm>
    </dsp:sp>
    <dsp:sp modelId="{1527D29D-53F0-483C-A71B-D8733C3D951E}">
      <dsp:nvSpPr>
        <dsp:cNvPr id="0" name=""/>
        <dsp:cNvSpPr/>
      </dsp:nvSpPr>
      <dsp:spPr>
        <a:xfrm>
          <a:off x="0" y="3895412"/>
          <a:ext cx="4885203" cy="176139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Builds on 2003 and 2008 TMPs</a:t>
          </a:r>
        </a:p>
      </dsp:txBody>
      <dsp:txXfrm>
        <a:off x="85984" y="3981396"/>
        <a:ext cx="4713235" cy="1589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5E7E1-8C03-40C9-91BE-E8EF2E72A040}">
      <dsp:nvSpPr>
        <dsp:cNvPr id="0" name=""/>
        <dsp:cNvSpPr/>
      </dsp:nvSpPr>
      <dsp:spPr>
        <a:xfrm>
          <a:off x="0" y="84402"/>
          <a:ext cx="4885203" cy="18556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Recognize residents who have contributed to the liveability of our neighbourhood and the well-being of fellow residents. </a:t>
          </a:r>
        </a:p>
      </dsp:txBody>
      <dsp:txXfrm>
        <a:off x="90584" y="174986"/>
        <a:ext cx="4704035" cy="1674452"/>
      </dsp:txXfrm>
    </dsp:sp>
    <dsp:sp modelId="{0A036A5A-EFAB-4D6A-B5F9-406D6EAEF942}">
      <dsp:nvSpPr>
        <dsp:cNvPr id="0" name=""/>
        <dsp:cNvSpPr/>
      </dsp:nvSpPr>
      <dsp:spPr>
        <a:xfrm>
          <a:off x="0" y="2014902"/>
          <a:ext cx="4885203" cy="18556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Youth and Adult category </a:t>
          </a:r>
        </a:p>
      </dsp:txBody>
      <dsp:txXfrm>
        <a:off x="90584" y="2105486"/>
        <a:ext cx="4704035" cy="1674452"/>
      </dsp:txXfrm>
    </dsp:sp>
    <dsp:sp modelId="{C6ABBE48-EA04-4ED8-9AC1-9E07EE737911}">
      <dsp:nvSpPr>
        <dsp:cNvPr id="0" name=""/>
        <dsp:cNvSpPr/>
      </dsp:nvSpPr>
      <dsp:spPr>
        <a:xfrm>
          <a:off x="0" y="3945403"/>
          <a:ext cx="4885203" cy="18556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Nominations for 2019 now being received</a:t>
          </a:r>
        </a:p>
      </dsp:txBody>
      <dsp:txXfrm>
        <a:off x="90584" y="4035987"/>
        <a:ext cx="4704035" cy="1674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2C4DBB2-FFD5-4D5F-B40F-4BB90A81032E}" type="datetimeFigureOut">
              <a:rPr lang="en-US"/>
              <a:pPr>
                <a:defRPr/>
              </a:pPr>
              <a:t>5/7/2019</a:t>
            </a:fld>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57E99A-C88F-4E31-908A-4771DB945B1F}" type="slidenum">
              <a:rPr lang="en-US"/>
              <a:pPr>
                <a:defRPr/>
              </a:pPr>
              <a:t>‹#›</a:t>
            </a:fld>
            <a:endParaRPr lang="en-US"/>
          </a:p>
        </p:txBody>
      </p:sp>
    </p:spTree>
    <p:extLst>
      <p:ext uri="{BB962C8B-B14F-4D97-AF65-F5344CB8AC3E}">
        <p14:creationId xmlns:p14="http://schemas.microsoft.com/office/powerpoint/2010/main" val="1165524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6757E99A-C88F-4E31-908A-4771DB945B1F}" type="slidenum">
              <a:rPr lang="en-US" smtClean="0"/>
              <a:pPr>
                <a:defRPr/>
              </a:pPr>
              <a:t>2</a:t>
            </a:fld>
            <a:endParaRPr lang="en-US"/>
          </a:p>
        </p:txBody>
      </p:sp>
    </p:spTree>
    <p:extLst>
      <p:ext uri="{BB962C8B-B14F-4D97-AF65-F5344CB8AC3E}">
        <p14:creationId xmlns:p14="http://schemas.microsoft.com/office/powerpoint/2010/main" val="141229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57E99A-C88F-4E31-908A-4771DB945B1F}" type="slidenum">
              <a:rPr lang="en-US" smtClean="0"/>
              <a:pPr>
                <a:defRPr/>
              </a:pPr>
              <a:t>13</a:t>
            </a:fld>
            <a:endParaRPr lang="en-US"/>
          </a:p>
        </p:txBody>
      </p:sp>
    </p:spTree>
    <p:extLst>
      <p:ext uri="{BB962C8B-B14F-4D97-AF65-F5344CB8AC3E}">
        <p14:creationId xmlns:p14="http://schemas.microsoft.com/office/powerpoint/2010/main" val="2477544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8ABA09-79D7-48F4-9C61-BB627D4956D2}"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57E99A-C88F-4E31-908A-4771DB945B1F}" type="slidenum">
              <a:rPr lang="en-US" smtClean="0"/>
              <a:pPr>
                <a:defRPr/>
              </a:pPr>
              <a:t>15</a:t>
            </a:fld>
            <a:endParaRPr lang="en-US"/>
          </a:p>
        </p:txBody>
      </p:sp>
    </p:spTree>
    <p:extLst>
      <p:ext uri="{BB962C8B-B14F-4D97-AF65-F5344CB8AC3E}">
        <p14:creationId xmlns:p14="http://schemas.microsoft.com/office/powerpoint/2010/main" val="144900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construction work will be outside until end of October after this it will move inside.  The crew will shrink most likely starting October.  No other impacts on residents. </a:t>
            </a:r>
            <a:endParaRPr lang="en-CA" dirty="0"/>
          </a:p>
          <a:p>
            <a:endParaRPr lang="en-US" dirty="0"/>
          </a:p>
        </p:txBody>
      </p:sp>
      <p:sp>
        <p:nvSpPr>
          <p:cNvPr id="4" name="Slide Number Placeholder 3"/>
          <p:cNvSpPr>
            <a:spLocks noGrp="1"/>
          </p:cNvSpPr>
          <p:nvPr>
            <p:ph type="sldNum" sz="quarter" idx="5"/>
          </p:nvPr>
        </p:nvSpPr>
        <p:spPr/>
        <p:txBody>
          <a:bodyPr/>
          <a:lstStyle/>
          <a:p>
            <a:pPr>
              <a:defRPr/>
            </a:pPr>
            <a:fld id="{6757E99A-C88F-4E31-908A-4771DB945B1F}" type="slidenum">
              <a:rPr lang="en-US" smtClean="0"/>
              <a:pPr>
                <a:defRPr/>
              </a:pPr>
              <a:t>18</a:t>
            </a:fld>
            <a:endParaRPr lang="en-US"/>
          </a:p>
        </p:txBody>
      </p:sp>
    </p:spTree>
    <p:extLst>
      <p:ext uri="{BB962C8B-B14F-4D97-AF65-F5344CB8AC3E}">
        <p14:creationId xmlns:p14="http://schemas.microsoft.com/office/powerpoint/2010/main" val="2957510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57E99A-C88F-4E31-908A-4771DB945B1F}" type="slidenum">
              <a:rPr lang="en-US" smtClean="0"/>
              <a:pPr>
                <a:defRPr/>
              </a:pPr>
              <a:t>19</a:t>
            </a:fld>
            <a:endParaRPr lang="en-US"/>
          </a:p>
        </p:txBody>
      </p:sp>
    </p:spTree>
    <p:extLst>
      <p:ext uri="{BB962C8B-B14F-4D97-AF65-F5344CB8AC3E}">
        <p14:creationId xmlns:p14="http://schemas.microsoft.com/office/powerpoint/2010/main" val="132355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3326C8B8-32E4-4D63-8B31-88FF9D2D7AC6}" type="slidenum">
              <a:rPr lang="en-CA" smtClean="0"/>
              <a:t>20</a:t>
            </a:fld>
            <a:endParaRPr lang="en-CA"/>
          </a:p>
        </p:txBody>
      </p:sp>
    </p:spTree>
    <p:extLst>
      <p:ext uri="{BB962C8B-B14F-4D97-AF65-F5344CB8AC3E}">
        <p14:creationId xmlns:p14="http://schemas.microsoft.com/office/powerpoint/2010/main" val="479267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84213"/>
            <a:ext cx="4572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326C8B8-32E4-4D63-8B31-88FF9D2D7AC6}" type="slidenum">
              <a:rPr lang="en-CA" smtClean="0"/>
              <a:t>21</a:t>
            </a:fld>
            <a:endParaRPr lang="en-CA"/>
          </a:p>
        </p:txBody>
      </p:sp>
    </p:spTree>
    <p:extLst>
      <p:ext uri="{BB962C8B-B14F-4D97-AF65-F5344CB8AC3E}">
        <p14:creationId xmlns:p14="http://schemas.microsoft.com/office/powerpoint/2010/main" val="1563016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dirty="0"/>
          </a:p>
        </p:txBody>
      </p:sp>
      <p:sp>
        <p:nvSpPr>
          <p:cNvPr id="4" name="Slide Number Placeholder 3"/>
          <p:cNvSpPr>
            <a:spLocks noGrp="1"/>
          </p:cNvSpPr>
          <p:nvPr>
            <p:ph type="sldNum" sz="quarter" idx="10"/>
          </p:nvPr>
        </p:nvSpPr>
        <p:spPr/>
        <p:txBody>
          <a:bodyPr/>
          <a:lstStyle/>
          <a:p>
            <a:fld id="{3326C8B8-32E4-4D63-8B31-88FF9D2D7AC6}" type="slidenum">
              <a:rPr lang="en-CA" smtClean="0"/>
              <a:t>22</a:t>
            </a:fld>
            <a:endParaRPr lang="en-CA"/>
          </a:p>
        </p:txBody>
      </p:sp>
    </p:spTree>
    <p:extLst>
      <p:ext uri="{BB962C8B-B14F-4D97-AF65-F5344CB8AC3E}">
        <p14:creationId xmlns:p14="http://schemas.microsoft.com/office/powerpoint/2010/main" val="1207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54243" indent="-290093">
              <a:spcBef>
                <a:spcPct val="30000"/>
              </a:spcBef>
              <a:defRPr sz="1200">
                <a:solidFill>
                  <a:schemeClr val="tx1"/>
                </a:solidFill>
                <a:latin typeface="Calibri" panose="020F0502020204030204" pitchFamily="34" charset="0"/>
                <a:ea typeface="MS Gothic" panose="020B0609070205080204" pitchFamily="49" charset="-128"/>
              </a:defRPr>
            </a:lvl2pPr>
            <a:lvl3pPr marL="1160374" indent="-232075">
              <a:spcBef>
                <a:spcPct val="30000"/>
              </a:spcBef>
              <a:defRPr sz="1200">
                <a:solidFill>
                  <a:schemeClr val="tx1"/>
                </a:solidFill>
                <a:latin typeface="Calibri" panose="020F0502020204030204" pitchFamily="34" charset="0"/>
                <a:ea typeface="MS Gothic" panose="020B0609070205080204" pitchFamily="49" charset="-128"/>
              </a:defRPr>
            </a:lvl3pPr>
            <a:lvl4pPr marL="1624523" indent="-232075">
              <a:spcBef>
                <a:spcPct val="30000"/>
              </a:spcBef>
              <a:defRPr sz="1200">
                <a:solidFill>
                  <a:schemeClr val="tx1"/>
                </a:solidFill>
                <a:latin typeface="Calibri" panose="020F0502020204030204" pitchFamily="34" charset="0"/>
                <a:ea typeface="MS Gothic" panose="020B0609070205080204" pitchFamily="49" charset="-128"/>
              </a:defRPr>
            </a:lvl4pPr>
            <a:lvl5pPr marL="2088672" indent="-232075">
              <a:spcBef>
                <a:spcPct val="30000"/>
              </a:spcBef>
              <a:defRPr sz="1200">
                <a:solidFill>
                  <a:schemeClr val="tx1"/>
                </a:solidFill>
                <a:latin typeface="Calibri" panose="020F0502020204030204" pitchFamily="34" charset="0"/>
                <a:ea typeface="MS Gothic" panose="020B0609070205080204" pitchFamily="49" charset="-128"/>
              </a:defRPr>
            </a:lvl5pPr>
            <a:lvl6pPr marL="2552822"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016971"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481121"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3945270"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8F99F144-60AC-4757-ADE1-C018A5F1B31F}"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24</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195388" y="701675"/>
            <a:ext cx="4618037" cy="3462338"/>
          </a:xfrm>
          <a:solidFill>
            <a:schemeClr val="accent1"/>
          </a:solidFill>
          <a:ln w="25400">
            <a:solidFill>
              <a:schemeClr val="accent1">
                <a:shade val="50000"/>
              </a:schemeClr>
            </a:solidFill>
          </a:ln>
        </p:spPr>
      </p:sp>
      <p:sp>
        <p:nvSpPr>
          <p:cNvPr id="1229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00029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57E99A-C88F-4E31-908A-4771DB945B1F}" type="slidenum">
              <a:rPr lang="en-US" smtClean="0"/>
              <a:pPr>
                <a:defRPr/>
              </a:pPr>
              <a:t>25</a:t>
            </a:fld>
            <a:endParaRPr lang="en-US"/>
          </a:p>
        </p:txBody>
      </p:sp>
    </p:spTree>
    <p:extLst>
      <p:ext uri="{BB962C8B-B14F-4D97-AF65-F5344CB8AC3E}">
        <p14:creationId xmlns:p14="http://schemas.microsoft.com/office/powerpoint/2010/main" val="17104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57E99A-C88F-4E31-908A-4771DB945B1F}" type="slidenum">
              <a:rPr lang="en-US" smtClean="0"/>
              <a:pPr>
                <a:defRPr/>
              </a:pPr>
              <a:t>4</a:t>
            </a:fld>
            <a:endParaRPr lang="en-US"/>
          </a:p>
        </p:txBody>
      </p:sp>
    </p:spTree>
    <p:extLst>
      <p:ext uri="{BB962C8B-B14F-4D97-AF65-F5344CB8AC3E}">
        <p14:creationId xmlns:p14="http://schemas.microsoft.com/office/powerpoint/2010/main" val="194834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54243" indent="-290093">
              <a:spcBef>
                <a:spcPct val="30000"/>
              </a:spcBef>
              <a:defRPr sz="1200">
                <a:solidFill>
                  <a:schemeClr val="tx1"/>
                </a:solidFill>
                <a:latin typeface="Calibri" panose="020F0502020204030204" pitchFamily="34" charset="0"/>
                <a:ea typeface="MS Gothic" panose="020B0609070205080204" pitchFamily="49" charset="-128"/>
              </a:defRPr>
            </a:lvl2pPr>
            <a:lvl3pPr marL="1160374" indent="-232075">
              <a:spcBef>
                <a:spcPct val="30000"/>
              </a:spcBef>
              <a:defRPr sz="1200">
                <a:solidFill>
                  <a:schemeClr val="tx1"/>
                </a:solidFill>
                <a:latin typeface="Calibri" panose="020F0502020204030204" pitchFamily="34" charset="0"/>
                <a:ea typeface="MS Gothic" panose="020B0609070205080204" pitchFamily="49" charset="-128"/>
              </a:defRPr>
            </a:lvl3pPr>
            <a:lvl4pPr marL="1624523" indent="-232075">
              <a:spcBef>
                <a:spcPct val="30000"/>
              </a:spcBef>
              <a:defRPr sz="1200">
                <a:solidFill>
                  <a:schemeClr val="tx1"/>
                </a:solidFill>
                <a:latin typeface="Calibri" panose="020F0502020204030204" pitchFamily="34" charset="0"/>
                <a:ea typeface="MS Gothic" panose="020B0609070205080204" pitchFamily="49" charset="-128"/>
              </a:defRPr>
            </a:lvl4pPr>
            <a:lvl5pPr marL="2088672" indent="-232075">
              <a:spcBef>
                <a:spcPct val="30000"/>
              </a:spcBef>
              <a:defRPr sz="1200">
                <a:solidFill>
                  <a:schemeClr val="tx1"/>
                </a:solidFill>
                <a:latin typeface="Calibri" panose="020F0502020204030204" pitchFamily="34" charset="0"/>
                <a:ea typeface="MS Gothic" panose="020B0609070205080204" pitchFamily="49" charset="-128"/>
              </a:defRPr>
            </a:lvl5pPr>
            <a:lvl6pPr marL="2552822"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016971"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481121"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3945270"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8F99F144-60AC-4757-ADE1-C018A5F1B31F}"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26</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195388" y="701675"/>
            <a:ext cx="4618037" cy="3462338"/>
          </a:xfrm>
          <a:solidFill>
            <a:schemeClr val="accent1"/>
          </a:solidFill>
          <a:ln w="25400">
            <a:solidFill>
              <a:schemeClr val="accent1">
                <a:shade val="50000"/>
              </a:schemeClr>
            </a:solidFill>
          </a:ln>
        </p:spPr>
      </p:sp>
      <p:sp>
        <p:nvSpPr>
          <p:cNvPr id="1229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633521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57E99A-C88F-4E31-908A-4771DB945B1F}" type="slidenum">
              <a:rPr lang="en-US" smtClean="0"/>
              <a:pPr>
                <a:defRPr/>
              </a:pPr>
              <a:t>27</a:t>
            </a:fld>
            <a:endParaRPr lang="en-US"/>
          </a:p>
        </p:txBody>
      </p:sp>
    </p:spTree>
    <p:extLst>
      <p:ext uri="{BB962C8B-B14F-4D97-AF65-F5344CB8AC3E}">
        <p14:creationId xmlns:p14="http://schemas.microsoft.com/office/powerpoint/2010/main" val="3584159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F90AA8-650D-4354-85D1-358AEC7E6F8B}" type="slidenum">
              <a:rPr lang="en-US" smtClean="0"/>
              <a:pPr>
                <a:defRPr/>
              </a:pPr>
              <a:t>28</a:t>
            </a:fld>
            <a:endParaRPr lang="en-US"/>
          </a:p>
        </p:txBody>
      </p:sp>
    </p:spTree>
    <p:extLst>
      <p:ext uri="{BB962C8B-B14F-4D97-AF65-F5344CB8AC3E}">
        <p14:creationId xmlns:p14="http://schemas.microsoft.com/office/powerpoint/2010/main" val="2251806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54243" indent="-290093">
              <a:spcBef>
                <a:spcPct val="30000"/>
              </a:spcBef>
              <a:defRPr sz="1200">
                <a:solidFill>
                  <a:schemeClr val="tx1"/>
                </a:solidFill>
                <a:latin typeface="Calibri" panose="020F0502020204030204" pitchFamily="34" charset="0"/>
                <a:ea typeface="MS Gothic" panose="020B0609070205080204" pitchFamily="49" charset="-128"/>
              </a:defRPr>
            </a:lvl2pPr>
            <a:lvl3pPr marL="1160374" indent="-232075">
              <a:spcBef>
                <a:spcPct val="30000"/>
              </a:spcBef>
              <a:defRPr sz="1200">
                <a:solidFill>
                  <a:schemeClr val="tx1"/>
                </a:solidFill>
                <a:latin typeface="Calibri" panose="020F0502020204030204" pitchFamily="34" charset="0"/>
                <a:ea typeface="MS Gothic" panose="020B0609070205080204" pitchFamily="49" charset="-128"/>
              </a:defRPr>
            </a:lvl3pPr>
            <a:lvl4pPr marL="1624523" indent="-232075">
              <a:spcBef>
                <a:spcPct val="30000"/>
              </a:spcBef>
              <a:defRPr sz="1200">
                <a:solidFill>
                  <a:schemeClr val="tx1"/>
                </a:solidFill>
                <a:latin typeface="Calibri" panose="020F0502020204030204" pitchFamily="34" charset="0"/>
                <a:ea typeface="MS Gothic" panose="020B0609070205080204" pitchFamily="49" charset="-128"/>
              </a:defRPr>
            </a:lvl4pPr>
            <a:lvl5pPr marL="2088672" indent="-232075">
              <a:spcBef>
                <a:spcPct val="30000"/>
              </a:spcBef>
              <a:defRPr sz="1200">
                <a:solidFill>
                  <a:schemeClr val="tx1"/>
                </a:solidFill>
                <a:latin typeface="Calibri" panose="020F0502020204030204" pitchFamily="34" charset="0"/>
                <a:ea typeface="MS Gothic" panose="020B0609070205080204" pitchFamily="49" charset="-128"/>
              </a:defRPr>
            </a:lvl5pPr>
            <a:lvl6pPr marL="2552822"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016971"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481121"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3945270" indent="-232075"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8F99F144-60AC-4757-ADE1-C018A5F1B31F}"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29</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195388" y="701675"/>
            <a:ext cx="4618037" cy="3462338"/>
          </a:xfrm>
          <a:solidFill>
            <a:schemeClr val="accent1"/>
          </a:solidFill>
          <a:ln w="25400">
            <a:solidFill>
              <a:schemeClr val="accent1">
                <a:shade val="50000"/>
              </a:schemeClr>
            </a:solidFill>
          </a:ln>
        </p:spPr>
      </p:sp>
      <p:sp>
        <p:nvSpPr>
          <p:cNvPr id="1229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3206938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57E99A-C88F-4E31-908A-4771DB945B1F}" type="slidenum">
              <a:rPr lang="en-US" smtClean="0"/>
              <a:pPr>
                <a:defRPr/>
              </a:pPr>
              <a:t>30</a:t>
            </a:fld>
            <a:endParaRPr lang="en-US"/>
          </a:p>
        </p:txBody>
      </p:sp>
    </p:spTree>
    <p:extLst>
      <p:ext uri="{BB962C8B-B14F-4D97-AF65-F5344CB8AC3E}">
        <p14:creationId xmlns:p14="http://schemas.microsoft.com/office/powerpoint/2010/main" val="2751682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57E99A-C88F-4E31-908A-4771DB945B1F}" type="slidenum">
              <a:rPr lang="en-US" smtClean="0"/>
              <a:pPr>
                <a:defRPr/>
              </a:pPr>
              <a:t>31</a:t>
            </a:fld>
            <a:endParaRPr lang="en-US"/>
          </a:p>
        </p:txBody>
      </p:sp>
    </p:spTree>
    <p:extLst>
      <p:ext uri="{BB962C8B-B14F-4D97-AF65-F5344CB8AC3E}">
        <p14:creationId xmlns:p14="http://schemas.microsoft.com/office/powerpoint/2010/main" val="305600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57E99A-C88F-4E31-908A-4771DB945B1F}" type="slidenum">
              <a:rPr lang="en-US" smtClean="0"/>
              <a:pPr>
                <a:defRPr/>
              </a:pPr>
              <a:t>5</a:t>
            </a:fld>
            <a:endParaRPr lang="en-US"/>
          </a:p>
        </p:txBody>
      </p:sp>
    </p:spTree>
    <p:extLst>
      <p:ext uri="{BB962C8B-B14F-4D97-AF65-F5344CB8AC3E}">
        <p14:creationId xmlns:p14="http://schemas.microsoft.com/office/powerpoint/2010/main" val="234546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57E99A-C88F-4E31-908A-4771DB945B1F}" type="slidenum">
              <a:rPr lang="en-US" smtClean="0"/>
              <a:pPr>
                <a:defRPr/>
              </a:pPr>
              <a:t>6</a:t>
            </a:fld>
            <a:endParaRPr lang="en-US"/>
          </a:p>
        </p:txBody>
      </p:sp>
    </p:spTree>
    <p:extLst>
      <p:ext uri="{BB962C8B-B14F-4D97-AF65-F5344CB8AC3E}">
        <p14:creationId xmlns:p14="http://schemas.microsoft.com/office/powerpoint/2010/main" val="359906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57E99A-C88F-4E31-908A-4771DB945B1F}" type="slidenum">
              <a:rPr lang="en-US" smtClean="0"/>
              <a:pPr>
                <a:defRPr/>
              </a:pPr>
              <a:t>7</a:t>
            </a:fld>
            <a:endParaRPr lang="en-US"/>
          </a:p>
        </p:txBody>
      </p:sp>
    </p:spTree>
    <p:extLst>
      <p:ext uri="{BB962C8B-B14F-4D97-AF65-F5344CB8AC3E}">
        <p14:creationId xmlns:p14="http://schemas.microsoft.com/office/powerpoint/2010/main" val="311895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57E99A-C88F-4E31-908A-4771DB945B1F}" type="slidenum">
              <a:rPr lang="en-US" smtClean="0"/>
              <a:pPr>
                <a:defRPr/>
              </a:pPr>
              <a:t>9</a:t>
            </a:fld>
            <a:endParaRPr lang="en-US"/>
          </a:p>
        </p:txBody>
      </p:sp>
    </p:spTree>
    <p:extLst>
      <p:ext uri="{BB962C8B-B14F-4D97-AF65-F5344CB8AC3E}">
        <p14:creationId xmlns:p14="http://schemas.microsoft.com/office/powerpoint/2010/main" val="70394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757E99A-C88F-4E31-908A-4771DB945B1F}" type="slidenum">
              <a:rPr lang="en-US" smtClean="0"/>
              <a:pPr>
                <a:defRPr/>
              </a:pPr>
              <a:t>10</a:t>
            </a:fld>
            <a:endParaRPr lang="en-US"/>
          </a:p>
        </p:txBody>
      </p:sp>
    </p:spTree>
    <p:extLst>
      <p:ext uri="{BB962C8B-B14F-4D97-AF65-F5344CB8AC3E}">
        <p14:creationId xmlns:p14="http://schemas.microsoft.com/office/powerpoint/2010/main" val="359992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57E99A-C88F-4E31-908A-4771DB945B1F}" type="slidenum">
              <a:rPr lang="en-US" smtClean="0"/>
              <a:pPr>
                <a:defRPr/>
              </a:pPr>
              <a:t>11</a:t>
            </a:fld>
            <a:endParaRPr lang="en-US"/>
          </a:p>
        </p:txBody>
      </p:sp>
    </p:spTree>
    <p:extLst>
      <p:ext uri="{BB962C8B-B14F-4D97-AF65-F5344CB8AC3E}">
        <p14:creationId xmlns:p14="http://schemas.microsoft.com/office/powerpoint/2010/main" val="244018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6757E99A-C88F-4E31-908A-4771DB945B1F}" type="slidenum">
              <a:rPr lang="en-US" smtClean="0"/>
              <a:pPr>
                <a:defRPr/>
              </a:pPr>
              <a:t>12</a:t>
            </a:fld>
            <a:endParaRPr lang="en-US"/>
          </a:p>
        </p:txBody>
      </p:sp>
    </p:spTree>
    <p:extLst>
      <p:ext uri="{BB962C8B-B14F-4D97-AF65-F5344CB8AC3E}">
        <p14:creationId xmlns:p14="http://schemas.microsoft.com/office/powerpoint/2010/main" val="867130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ivicLettersHomePage.jpg"/>
          <p:cNvPicPr>
            <a:picLocks noChangeAspect="1"/>
          </p:cNvPicPr>
          <p:nvPr userDrawn="1"/>
        </p:nvPicPr>
        <p:blipFill>
          <a:blip r:embed="rId2"/>
          <a:srcRect/>
          <a:stretch>
            <a:fillRect/>
          </a:stretch>
        </p:blipFill>
        <p:spPr bwMode="auto">
          <a:xfrm>
            <a:off x="7854950" y="6286500"/>
            <a:ext cx="831850" cy="4349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89F4447A-34F9-4238-8275-08BCBEB824CA}" type="datetimeFigureOut">
              <a:rPr lang="en-US"/>
              <a:pPr>
                <a:defRPr/>
              </a:pPr>
              <a:t>5/7/2019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Civic Hospital </a:t>
            </a:r>
            <a:r>
              <a:rPr lang="en-US" err="1"/>
              <a:t>Neighbourhood</a:t>
            </a:r>
            <a:r>
              <a:rPr lang="en-US"/>
              <a:t> Association 2013</a:t>
            </a:r>
          </a:p>
        </p:txBody>
      </p:sp>
      <p:sp>
        <p:nvSpPr>
          <p:cNvPr id="7" name="Slide Number Placeholder 5"/>
          <p:cNvSpPr>
            <a:spLocks noGrp="1"/>
          </p:cNvSpPr>
          <p:nvPr>
            <p:ph type="sldNum" sz="quarter" idx="12"/>
          </p:nvPr>
        </p:nvSpPr>
        <p:spPr/>
        <p:txBody>
          <a:bodyPr/>
          <a:lstStyle>
            <a:lvl1pPr>
              <a:defRPr/>
            </a:lvl1pPr>
          </a:lstStyle>
          <a:p>
            <a:pPr>
              <a:defRPr/>
            </a:pPr>
            <a:fld id="{BA110A69-00D0-4E84-8A6D-32BC91EB35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241AF2-5D1B-45B0-9251-5BC782DD9EB1}" type="datetimeFigureOut">
              <a:rPr lang="en-US"/>
              <a:pPr>
                <a:defRPr/>
              </a:pPr>
              <a:t>5/7/2019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Civic Hospital </a:t>
            </a:r>
            <a:r>
              <a:rPr lang="en-US" err="1"/>
              <a:t>Neighbourhood</a:t>
            </a:r>
            <a:r>
              <a:rPr lang="en-US"/>
              <a:t> Association 2013</a:t>
            </a:r>
          </a:p>
        </p:txBody>
      </p:sp>
      <p:sp>
        <p:nvSpPr>
          <p:cNvPr id="6" name="Slide Number Placeholder 5"/>
          <p:cNvSpPr>
            <a:spLocks noGrp="1"/>
          </p:cNvSpPr>
          <p:nvPr>
            <p:ph type="sldNum" sz="quarter" idx="12"/>
          </p:nvPr>
        </p:nvSpPr>
        <p:spPr/>
        <p:txBody>
          <a:bodyPr/>
          <a:lstStyle>
            <a:lvl1pPr>
              <a:defRPr/>
            </a:lvl1pPr>
          </a:lstStyle>
          <a:p>
            <a:pPr>
              <a:defRPr/>
            </a:pPr>
            <a:fld id="{49AFB804-E312-437D-AA69-E7C24D3C95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ivicLettersHomePage.jpg"/>
          <p:cNvPicPr>
            <a:picLocks noChangeAspect="1"/>
          </p:cNvPicPr>
          <p:nvPr userDrawn="1"/>
        </p:nvPicPr>
        <p:blipFill>
          <a:blip r:embed="rId2"/>
          <a:srcRect/>
          <a:stretch>
            <a:fillRect/>
          </a:stretch>
        </p:blipFill>
        <p:spPr bwMode="auto">
          <a:xfrm>
            <a:off x="7854950" y="6286500"/>
            <a:ext cx="831850" cy="4349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FB404E85-2A45-4B41-8F53-3DC54DBA771A}" type="datetimeFigureOut">
              <a:rPr lang="en-US"/>
              <a:pPr>
                <a:defRPr/>
              </a:pPr>
              <a:t>5/7/2019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Civic Hospital </a:t>
            </a:r>
            <a:r>
              <a:rPr lang="en-US" err="1"/>
              <a:t>Neighbourhood</a:t>
            </a:r>
            <a:r>
              <a:rPr lang="en-US"/>
              <a:t> Association 2013</a:t>
            </a:r>
          </a:p>
        </p:txBody>
      </p:sp>
      <p:sp>
        <p:nvSpPr>
          <p:cNvPr id="7" name="Slide Number Placeholder 5"/>
          <p:cNvSpPr>
            <a:spLocks noGrp="1"/>
          </p:cNvSpPr>
          <p:nvPr>
            <p:ph type="sldNum" sz="quarter" idx="12"/>
          </p:nvPr>
        </p:nvSpPr>
        <p:spPr/>
        <p:txBody>
          <a:bodyPr/>
          <a:lstStyle>
            <a:lvl1pPr>
              <a:defRPr/>
            </a:lvl1pPr>
          </a:lstStyle>
          <a:p>
            <a:pPr>
              <a:defRPr/>
            </a:pPr>
            <a:fld id="{8F5A945C-7500-483E-9E77-B285DD4CBC1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5F112A2-8BE4-4716-A9A6-65952BE6F7CC}" type="datetimeFigureOut">
              <a:rPr lang="en-US"/>
              <a:pPr>
                <a:defRPr/>
              </a:pPr>
              <a:t>5/7/2019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Civic Hospital </a:t>
            </a:r>
            <a:r>
              <a:rPr lang="en-US" err="1"/>
              <a:t>Neighbourhood</a:t>
            </a:r>
            <a:r>
              <a:rPr lang="en-US"/>
              <a:t> Association 2013</a:t>
            </a:r>
          </a:p>
        </p:txBody>
      </p:sp>
      <p:sp>
        <p:nvSpPr>
          <p:cNvPr id="6" name="Slide Number Placeholder 5"/>
          <p:cNvSpPr>
            <a:spLocks noGrp="1"/>
          </p:cNvSpPr>
          <p:nvPr>
            <p:ph type="sldNum" sz="quarter" idx="12"/>
          </p:nvPr>
        </p:nvSpPr>
        <p:spPr/>
        <p:txBody>
          <a:bodyPr/>
          <a:lstStyle>
            <a:lvl1pPr>
              <a:defRPr/>
            </a:lvl1pPr>
          </a:lstStyle>
          <a:p>
            <a:pPr>
              <a:defRPr/>
            </a:pPr>
            <a:fld id="{2F7075E5-15E5-4C31-9B7A-7FC153AAE8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473E88-944A-4787-B961-558251269C3F}" type="datetimeFigureOut">
              <a:rPr lang="en-US"/>
              <a:pPr>
                <a:defRPr/>
              </a:pPr>
              <a:t>5/7/2019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Civic Hospital </a:t>
            </a:r>
            <a:r>
              <a:rPr lang="en-US" err="1"/>
              <a:t>Neighbourhood</a:t>
            </a:r>
            <a:r>
              <a:rPr lang="en-US"/>
              <a:t> Association 2013</a:t>
            </a:r>
          </a:p>
        </p:txBody>
      </p:sp>
      <p:sp>
        <p:nvSpPr>
          <p:cNvPr id="9" name="Slide Number Placeholder 5"/>
          <p:cNvSpPr>
            <a:spLocks noGrp="1"/>
          </p:cNvSpPr>
          <p:nvPr>
            <p:ph type="sldNum" sz="quarter" idx="12"/>
          </p:nvPr>
        </p:nvSpPr>
        <p:spPr/>
        <p:txBody>
          <a:bodyPr/>
          <a:lstStyle>
            <a:lvl1pPr>
              <a:defRPr/>
            </a:lvl1pPr>
          </a:lstStyle>
          <a:p>
            <a:pPr>
              <a:defRPr/>
            </a:pPr>
            <a:fld id="{2C41EB60-4477-44C4-9296-1D6DF6EFFD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FCB8980-E8B7-41B8-858B-6A21AA246322}" type="datetimeFigureOut">
              <a:rPr lang="en-US"/>
              <a:pPr>
                <a:defRPr/>
              </a:pPr>
              <a:t>5/7/2019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Civic Hospital </a:t>
            </a:r>
            <a:r>
              <a:rPr lang="en-US" err="1"/>
              <a:t>Neighbourhood</a:t>
            </a:r>
            <a:r>
              <a:rPr lang="en-US"/>
              <a:t> Association 2013</a:t>
            </a:r>
          </a:p>
        </p:txBody>
      </p:sp>
      <p:sp>
        <p:nvSpPr>
          <p:cNvPr id="5" name="Slide Number Placeholder 5"/>
          <p:cNvSpPr>
            <a:spLocks noGrp="1"/>
          </p:cNvSpPr>
          <p:nvPr>
            <p:ph type="sldNum" sz="quarter" idx="12"/>
          </p:nvPr>
        </p:nvSpPr>
        <p:spPr/>
        <p:txBody>
          <a:bodyPr/>
          <a:lstStyle>
            <a:lvl1pPr>
              <a:defRPr/>
            </a:lvl1pPr>
          </a:lstStyle>
          <a:p>
            <a:pPr>
              <a:defRPr/>
            </a:pPr>
            <a:fld id="{3FF722F0-0010-4360-919A-40AC9E109ED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AD0EC8-D1EA-4043-8110-6159F96D7F0F}" type="datetimeFigureOut">
              <a:rPr lang="en-US"/>
              <a:pPr>
                <a:defRPr/>
              </a:pPr>
              <a:t>5/7/2019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Civic Hospital </a:t>
            </a:r>
            <a:r>
              <a:rPr lang="en-US" err="1"/>
              <a:t>Neighbourhood</a:t>
            </a:r>
            <a:r>
              <a:rPr lang="en-US"/>
              <a:t> Association 2013</a:t>
            </a:r>
          </a:p>
        </p:txBody>
      </p:sp>
      <p:sp>
        <p:nvSpPr>
          <p:cNvPr id="4" name="Slide Number Placeholder 5"/>
          <p:cNvSpPr>
            <a:spLocks noGrp="1"/>
          </p:cNvSpPr>
          <p:nvPr>
            <p:ph type="sldNum" sz="quarter" idx="12"/>
          </p:nvPr>
        </p:nvSpPr>
        <p:spPr/>
        <p:txBody>
          <a:bodyPr/>
          <a:lstStyle>
            <a:lvl1pPr>
              <a:defRPr/>
            </a:lvl1pPr>
          </a:lstStyle>
          <a:p>
            <a:pPr>
              <a:defRPr/>
            </a:pPr>
            <a:fld id="{0E89FADF-B107-4EA4-BC74-43493A1E2D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861B37-59E7-4C4B-9092-D2D9699C789D}" type="datetimeFigureOut">
              <a:rPr lang="en-US"/>
              <a:pPr>
                <a:defRPr/>
              </a:pPr>
              <a:t>5/7/2019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Civic Hospital </a:t>
            </a:r>
            <a:r>
              <a:rPr lang="en-US" err="1"/>
              <a:t>Neighbourhood</a:t>
            </a:r>
            <a:r>
              <a:rPr lang="en-US"/>
              <a:t> Association 2013</a:t>
            </a:r>
          </a:p>
        </p:txBody>
      </p:sp>
      <p:sp>
        <p:nvSpPr>
          <p:cNvPr id="7" name="Slide Number Placeholder 5"/>
          <p:cNvSpPr>
            <a:spLocks noGrp="1"/>
          </p:cNvSpPr>
          <p:nvPr>
            <p:ph type="sldNum" sz="quarter" idx="12"/>
          </p:nvPr>
        </p:nvSpPr>
        <p:spPr/>
        <p:txBody>
          <a:bodyPr/>
          <a:lstStyle>
            <a:lvl1pPr>
              <a:defRPr/>
            </a:lvl1pPr>
          </a:lstStyle>
          <a:p>
            <a:pPr>
              <a:defRPr/>
            </a:pPr>
            <a:fld id="{1AC73DE8-C459-4D2E-9B58-85BF998CF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13927D-7B86-49F4-A8B3-EEA0104ACDF6}" type="datetimeFigureOut">
              <a:rPr lang="en-US"/>
              <a:pPr>
                <a:defRPr/>
              </a:pPr>
              <a:t>5/7/2019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Civic Hospital </a:t>
            </a:r>
            <a:r>
              <a:rPr lang="en-US" err="1"/>
              <a:t>Neighbourhood</a:t>
            </a:r>
            <a:r>
              <a:rPr lang="en-US"/>
              <a:t> Association 2013</a:t>
            </a:r>
          </a:p>
        </p:txBody>
      </p:sp>
      <p:sp>
        <p:nvSpPr>
          <p:cNvPr id="7" name="Slide Number Placeholder 5"/>
          <p:cNvSpPr>
            <a:spLocks noGrp="1"/>
          </p:cNvSpPr>
          <p:nvPr>
            <p:ph type="sldNum" sz="quarter" idx="12"/>
          </p:nvPr>
        </p:nvSpPr>
        <p:spPr/>
        <p:txBody>
          <a:bodyPr/>
          <a:lstStyle>
            <a:lvl1pPr>
              <a:defRPr/>
            </a:lvl1pPr>
          </a:lstStyle>
          <a:p>
            <a:pPr>
              <a:defRPr/>
            </a:pPr>
            <a:fld id="{E42F3877-F09D-4890-AA7A-8BA817E9E0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6052C8-656D-42B1-A772-9BE568B69F80}" type="datetimeFigureOut">
              <a:rPr lang="en-US"/>
              <a:pPr>
                <a:defRPr/>
              </a:pPr>
              <a:t>5/7/2019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Civic Hospital </a:t>
            </a:r>
            <a:r>
              <a:rPr lang="en-US" err="1"/>
              <a:t>Neighbourhood</a:t>
            </a:r>
            <a:r>
              <a:rPr lang="en-US"/>
              <a:t> Association 2013</a:t>
            </a:r>
          </a:p>
        </p:txBody>
      </p:sp>
      <p:sp>
        <p:nvSpPr>
          <p:cNvPr id="6" name="Slide Number Placeholder 5"/>
          <p:cNvSpPr>
            <a:spLocks noGrp="1"/>
          </p:cNvSpPr>
          <p:nvPr>
            <p:ph type="sldNum" sz="quarter" idx="12"/>
          </p:nvPr>
        </p:nvSpPr>
        <p:spPr/>
        <p:txBody>
          <a:bodyPr/>
          <a:lstStyle>
            <a:lvl1pPr>
              <a:defRPr/>
            </a:lvl1pPr>
          </a:lstStyle>
          <a:p>
            <a:pPr>
              <a:defRPr/>
            </a:pPr>
            <a:fld id="{E1AE271A-96BC-480D-B003-A543C6B543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ivicLettersHomePage.jpg"/>
          <p:cNvPicPr>
            <a:picLocks noChangeAspect="1"/>
          </p:cNvPicPr>
          <p:nvPr userDrawn="1"/>
        </p:nvPicPr>
        <p:blipFill>
          <a:blip r:embed="rId12">
            <a:alphaModFix amt="8000"/>
            <a:duotone>
              <a:prstClr val="black"/>
              <a:srgbClr val="D9C3A5">
                <a:tint val="50000"/>
                <a:satMod val="180000"/>
              </a:srgbClr>
            </a:duotone>
            <a:extLst/>
          </a:blip>
          <a:stretch>
            <a:fillRect/>
          </a:stretch>
        </p:blipFill>
        <p:spPr>
          <a:xfrm>
            <a:off x="-398242" y="99882"/>
            <a:ext cx="11453493" cy="6858000"/>
          </a:xfrm>
          <a:prstGeom prst="rect">
            <a:avLst/>
          </a:prstGeom>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606D4C-0083-44B2-9C67-278DC57E5CAB}" type="datetimeFigureOut">
              <a:rPr lang="en-US"/>
              <a:pPr>
                <a:defRPr/>
              </a:pPr>
              <a:t>5/7/2019</a:t>
            </a:fld>
            <a:endParaRPr lang="en-US"/>
          </a:p>
        </p:txBody>
      </p:sp>
      <p:sp>
        <p:nvSpPr>
          <p:cNvPr id="5" name="Footer Placeholder 4"/>
          <p:cNvSpPr>
            <a:spLocks noGrp="1"/>
          </p:cNvSpPr>
          <p:nvPr>
            <p:ph type="ftr" sz="quarter" idx="3"/>
          </p:nvPr>
        </p:nvSpPr>
        <p:spPr>
          <a:xfrm>
            <a:off x="2854325" y="6356350"/>
            <a:ext cx="336073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Civic Hospital </a:t>
            </a:r>
            <a:r>
              <a:rPr lang="en-US" err="1"/>
              <a:t>Neighbourhood</a:t>
            </a:r>
            <a:r>
              <a:rPr lang="en-US"/>
              <a:t> Association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0C64C6B-7F93-4AB9-AF22-7A3279CC2F9E}" type="slidenum">
              <a:rPr lang="en-US"/>
              <a:pPr>
                <a:defRPr/>
              </a:pPr>
              <a:t>‹#›</a:t>
            </a:fld>
            <a:endParaRPr lang="en-US"/>
          </a:p>
        </p:txBody>
      </p:sp>
      <p:pic>
        <p:nvPicPr>
          <p:cNvPr id="1032" name="Picture 7" descr="CivicLettersHomePage.jpg"/>
          <p:cNvPicPr>
            <a:picLocks noChangeAspect="1"/>
          </p:cNvPicPr>
          <p:nvPr userDrawn="1"/>
        </p:nvPicPr>
        <p:blipFill>
          <a:blip r:embed="rId13"/>
          <a:srcRect/>
          <a:stretch>
            <a:fillRect/>
          </a:stretch>
        </p:blipFill>
        <p:spPr bwMode="auto">
          <a:xfrm>
            <a:off x="7854950" y="6286500"/>
            <a:ext cx="831850" cy="434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Lst>
  <p:txStyles>
    <p:titleStyle>
      <a:lvl1pPr algn="l" defTabSz="457200" rtl="0" eaLnBrk="0" fontAlgn="base" hangingPunct="0">
        <a:spcBef>
          <a:spcPct val="0"/>
        </a:spcBef>
        <a:spcAft>
          <a:spcPct val="0"/>
        </a:spcAft>
        <a:defRPr sz="4400" kern="12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Calibri" pitchFamily="34" charset="0"/>
        </a:defRPr>
      </a:lvl2pPr>
      <a:lvl3pPr algn="l" defTabSz="457200" rtl="0" eaLnBrk="0" fontAlgn="base" hangingPunct="0">
        <a:spcBef>
          <a:spcPct val="0"/>
        </a:spcBef>
        <a:spcAft>
          <a:spcPct val="0"/>
        </a:spcAft>
        <a:defRPr sz="4400">
          <a:solidFill>
            <a:schemeClr val="tx1"/>
          </a:solidFill>
          <a:latin typeface="Calibri" pitchFamily="34" charset="0"/>
        </a:defRPr>
      </a:lvl3pPr>
      <a:lvl4pPr algn="l" defTabSz="457200" rtl="0" eaLnBrk="0" fontAlgn="base" hangingPunct="0">
        <a:spcBef>
          <a:spcPct val="0"/>
        </a:spcBef>
        <a:spcAft>
          <a:spcPct val="0"/>
        </a:spcAft>
        <a:defRPr sz="4400">
          <a:solidFill>
            <a:schemeClr val="tx1"/>
          </a:solidFill>
          <a:latin typeface="Calibri" pitchFamily="34" charset="0"/>
        </a:defRPr>
      </a:lvl4pPr>
      <a:lvl5pPr algn="l" defTabSz="457200" rtl="0" eaLnBrk="0" fontAlgn="base" hangingPunct="0">
        <a:spcBef>
          <a:spcPct val="0"/>
        </a:spcBef>
        <a:spcAft>
          <a:spcPct val="0"/>
        </a:spcAft>
        <a:defRPr sz="4400">
          <a:solidFill>
            <a:schemeClr val="tx1"/>
          </a:solidFill>
          <a:latin typeface="Calibri" pitchFamily="34" charset="0"/>
        </a:defRPr>
      </a:lvl5pPr>
      <a:lvl6pPr marL="457200" algn="l" defTabSz="457200" rtl="0" fontAlgn="base">
        <a:spcBef>
          <a:spcPct val="0"/>
        </a:spcBef>
        <a:spcAft>
          <a:spcPct val="0"/>
        </a:spcAft>
        <a:defRPr sz="4400">
          <a:solidFill>
            <a:schemeClr val="tx1"/>
          </a:solidFill>
          <a:latin typeface="Calibri" pitchFamily="34" charset="0"/>
        </a:defRPr>
      </a:lvl6pPr>
      <a:lvl7pPr marL="914400" algn="l" defTabSz="457200" rtl="0" fontAlgn="base">
        <a:spcBef>
          <a:spcPct val="0"/>
        </a:spcBef>
        <a:spcAft>
          <a:spcPct val="0"/>
        </a:spcAft>
        <a:defRPr sz="4400">
          <a:solidFill>
            <a:schemeClr val="tx1"/>
          </a:solidFill>
          <a:latin typeface="Calibri" pitchFamily="34" charset="0"/>
        </a:defRPr>
      </a:lvl7pPr>
      <a:lvl8pPr marL="1371600" algn="l" defTabSz="457200" rtl="0" fontAlgn="base">
        <a:spcBef>
          <a:spcPct val="0"/>
        </a:spcBef>
        <a:spcAft>
          <a:spcPct val="0"/>
        </a:spcAft>
        <a:defRPr sz="4400">
          <a:solidFill>
            <a:schemeClr val="tx1"/>
          </a:solidFill>
          <a:latin typeface="Calibri" pitchFamily="34" charset="0"/>
        </a:defRPr>
      </a:lvl8pPr>
      <a:lvl9pPr marL="1828800" algn="l"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Clr>
          <a:srgbClr val="F79646"/>
        </a:buClr>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9BBB59"/>
        </a:buClr>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FFE939"/>
        </a:buClr>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urveymonkey.com/r/H69X8WZ"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mailto:info@chnaottawa.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CivicLettersHomePage.jpg"/>
          <p:cNvPicPr>
            <a:picLocks noChangeAspect="1"/>
          </p:cNvPicPr>
          <p:nvPr/>
        </p:nvPicPr>
        <p:blipFill>
          <a:blip r:embed="rId2"/>
          <a:srcRect/>
          <a:stretch>
            <a:fillRect/>
          </a:stretch>
        </p:blipFill>
        <p:spPr bwMode="auto">
          <a:xfrm>
            <a:off x="1244600" y="457200"/>
            <a:ext cx="6777038" cy="3549650"/>
          </a:xfrm>
          <a:prstGeom prst="rect">
            <a:avLst/>
          </a:prstGeom>
          <a:noFill/>
          <a:ln w="9525">
            <a:noFill/>
            <a:miter lim="800000"/>
            <a:headEnd/>
            <a:tailEnd/>
          </a:ln>
        </p:spPr>
      </p:pic>
      <p:sp>
        <p:nvSpPr>
          <p:cNvPr id="13314" name="Subtitle 2"/>
          <p:cNvSpPr>
            <a:spLocks noGrp="1"/>
          </p:cNvSpPr>
          <p:nvPr>
            <p:ph type="subTitle" idx="1"/>
          </p:nvPr>
        </p:nvSpPr>
        <p:spPr>
          <a:xfrm>
            <a:off x="806450" y="4222750"/>
            <a:ext cx="7594600" cy="1752600"/>
          </a:xfrm>
        </p:spPr>
        <p:txBody>
          <a:bodyPr/>
          <a:lstStyle/>
          <a:p>
            <a:pPr eaLnBrk="1" hangingPunct="1"/>
            <a:r>
              <a:rPr lang="en-CA" b="1" dirty="0">
                <a:solidFill>
                  <a:schemeClr val="tx1"/>
                </a:solidFill>
              </a:rPr>
              <a:t>Civic Hospital Neighbourhood Association Spring Information Meeting</a:t>
            </a:r>
          </a:p>
          <a:p>
            <a:pPr eaLnBrk="1" hangingPunct="1"/>
            <a:r>
              <a:rPr lang="en-CA" sz="2000" b="1" dirty="0">
                <a:solidFill>
                  <a:schemeClr val="tx1"/>
                </a:solidFill>
              </a:rPr>
              <a:t>May 07, 2019</a:t>
            </a:r>
          </a:p>
          <a:p>
            <a:pPr eaLnBrk="1" hangingPunct="1"/>
            <a:r>
              <a:rPr lang="en-CA" sz="2000" b="1" dirty="0">
                <a:solidFill>
                  <a:schemeClr val="tx1"/>
                </a:solidFill>
              </a:rPr>
              <a:t>www.chnaottawa.ca</a:t>
            </a:r>
            <a:endParaRPr lang="en-US" sz="20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laying frisbee in a park&#10;&#10;Description automatically generated">
            <a:extLst>
              <a:ext uri="{FF2B5EF4-FFF2-40B4-BE49-F238E27FC236}">
                <a16:creationId xmlns:a16="http://schemas.microsoft.com/office/drawing/2014/main" id="{EDC44CB5-0FFB-4880-8E67-623181C8277F}"/>
              </a:ext>
            </a:extLst>
          </p:cNvPr>
          <p:cNvPicPr>
            <a:picLocks noChangeAspect="1"/>
          </p:cNvPicPr>
          <p:nvPr/>
        </p:nvPicPr>
        <p:blipFill>
          <a:blip r:embed="rId3"/>
          <a:stretch>
            <a:fillRect/>
          </a:stretch>
        </p:blipFill>
        <p:spPr>
          <a:xfrm>
            <a:off x="3899731" y="136525"/>
            <a:ext cx="4630663" cy="2919331"/>
          </a:xfrm>
          <a:prstGeom prst="rect">
            <a:avLst/>
          </a:prstGeom>
        </p:spPr>
      </p:pic>
      <p:sp>
        <p:nvSpPr>
          <p:cNvPr id="2" name="Title 1"/>
          <p:cNvSpPr>
            <a:spLocks noGrp="1"/>
          </p:cNvSpPr>
          <p:nvPr>
            <p:ph type="title"/>
          </p:nvPr>
        </p:nvSpPr>
        <p:spPr>
          <a:xfrm>
            <a:off x="613606" y="2297071"/>
            <a:ext cx="6701051" cy="1192831"/>
          </a:xfrm>
        </p:spPr>
        <p:txBody>
          <a:bodyPr/>
          <a:lstStyle/>
          <a:p>
            <a:r>
              <a:rPr lang="en-US" sz="5400" dirty="0"/>
              <a:t>Reid Park</a:t>
            </a:r>
            <a:br>
              <a:rPr lang="en-US" sz="4000" dirty="0"/>
            </a:br>
            <a:endParaRPr lang="en-US" sz="2800" dirty="0"/>
          </a:p>
        </p:txBody>
      </p:sp>
      <p:sp>
        <p:nvSpPr>
          <p:cNvPr id="4" name="Footer Placeholder 2">
            <a:extLst>
              <a:ext uri="{FF2B5EF4-FFF2-40B4-BE49-F238E27FC236}">
                <a16:creationId xmlns:a16="http://schemas.microsoft.com/office/drawing/2014/main" id="{9EE7CA29-A2E6-4018-823C-21436AD64E05}"/>
              </a:ext>
            </a:extLst>
          </p:cNvPr>
          <p:cNvSpPr>
            <a:spLocks noGrp="1"/>
          </p:cNvSpPr>
          <p:nvPr>
            <p:ph type="ftr" sz="quarter" idx="11"/>
          </p:nvPr>
        </p:nvSpPr>
        <p:spPr bwMode="auto">
          <a:xfrm>
            <a:off x="2854325" y="6356350"/>
            <a:ext cx="33607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a:solidFill>
                  <a:srgbClr val="8B8B8B"/>
                </a:solidFill>
                <a:ea typeface="Lucida Sans Unicode" panose="020B0602030504020204" pitchFamily="34" charset="0"/>
                <a:cs typeface="Tahoma" panose="020B0604030504040204" pitchFamily="34" charset="0"/>
              </a:rPr>
              <a:t>Civic Hospital </a:t>
            </a:r>
            <a:r>
              <a:rPr lang="en-US" altLang="en-US" dirty="0" err="1">
                <a:solidFill>
                  <a:srgbClr val="8B8B8B"/>
                </a:solidFill>
                <a:ea typeface="Lucida Sans Unicode" panose="020B0602030504020204" pitchFamily="34" charset="0"/>
                <a:cs typeface="Tahoma" panose="020B0604030504040204" pitchFamily="34" charset="0"/>
              </a:rPr>
              <a:t>Neighbourhood</a:t>
            </a:r>
            <a:r>
              <a:rPr lang="en-US" altLang="en-US" dirty="0">
                <a:solidFill>
                  <a:srgbClr val="8B8B8B"/>
                </a:solidFill>
                <a:ea typeface="Lucida Sans Unicode" panose="020B0602030504020204" pitchFamily="34" charset="0"/>
                <a:cs typeface="Tahoma" panose="020B0604030504040204" pitchFamily="34" charset="0"/>
              </a:rPr>
              <a:t> Association</a:t>
            </a:r>
            <a:endParaRPr altLang="en-US" dirty="0">
              <a:solidFill>
                <a:srgbClr val="8B8B8B"/>
              </a:solidFill>
              <a:ea typeface="Lucida Sans Unicode" panose="020B060203050402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2C8E3B8D-D4E5-49DC-9E8C-92F9F699068D}"/>
              </a:ext>
            </a:extLst>
          </p:cNvPr>
          <p:cNvSpPr/>
          <p:nvPr/>
        </p:nvSpPr>
        <p:spPr>
          <a:xfrm>
            <a:off x="1325113" y="3426155"/>
            <a:ext cx="6093725" cy="2062103"/>
          </a:xfrm>
          <a:prstGeom prst="rect">
            <a:avLst/>
          </a:prstGeom>
        </p:spPr>
        <p:txBody>
          <a:bodyPr wrap="square">
            <a:spAutoFit/>
          </a:bodyPr>
          <a:lstStyle/>
          <a:p>
            <a:pPr marL="457200" indent="-457200">
              <a:buFont typeface="Arial" panose="020B0604020202020204" pitchFamily="34" charset="0"/>
              <a:buChar char="•"/>
            </a:pPr>
            <a:r>
              <a:rPr lang="en-US" sz="3200" b="1" dirty="0">
                <a:latin typeface="Calibri body"/>
              </a:rPr>
              <a:t>Back to work </a:t>
            </a:r>
            <a:r>
              <a:rPr lang="en-US" sz="3200" dirty="0">
                <a:latin typeface="Calibri body"/>
              </a:rPr>
              <a:t>– May 13</a:t>
            </a:r>
          </a:p>
          <a:p>
            <a:pPr marL="457200" indent="-457200">
              <a:buFont typeface="Arial" panose="020B0604020202020204" pitchFamily="34" charset="0"/>
              <a:buChar char="•"/>
            </a:pPr>
            <a:r>
              <a:rPr lang="en-US" sz="3200" b="1" dirty="0">
                <a:latin typeface="Calibri body"/>
              </a:rPr>
              <a:t>Reopening</a:t>
            </a:r>
            <a:r>
              <a:rPr lang="en-US" sz="3200" dirty="0">
                <a:latin typeface="Calibri body"/>
              </a:rPr>
              <a:t> –</a:t>
            </a:r>
            <a:r>
              <a:rPr lang="en-US" sz="3200" dirty="0" err="1">
                <a:latin typeface="Calibri body"/>
              </a:rPr>
              <a:t>Approx</a:t>
            </a:r>
            <a:r>
              <a:rPr lang="en-US" sz="3200" dirty="0">
                <a:latin typeface="Calibri body"/>
              </a:rPr>
              <a:t> June 17</a:t>
            </a:r>
          </a:p>
          <a:p>
            <a:pPr marL="457200" indent="-457200">
              <a:buFont typeface="Arial" panose="020B0604020202020204" pitchFamily="34" charset="0"/>
              <a:buChar char="•"/>
            </a:pPr>
            <a:r>
              <a:rPr lang="en-US" sz="3200" b="1" dirty="0">
                <a:latin typeface="Calibri body"/>
              </a:rPr>
              <a:t>Wading Pool </a:t>
            </a:r>
            <a:r>
              <a:rPr lang="en-US" sz="3200" dirty="0">
                <a:latin typeface="Calibri body"/>
              </a:rPr>
              <a:t>– June 27 – Aug 22</a:t>
            </a:r>
          </a:p>
          <a:p>
            <a:pPr marL="457200" indent="-457200">
              <a:buFont typeface="Arial" panose="020B0604020202020204" pitchFamily="34" charset="0"/>
              <a:buChar char="•"/>
            </a:pPr>
            <a:r>
              <a:rPr lang="en-US" sz="3200" b="1" dirty="0">
                <a:latin typeface="Calibri body"/>
              </a:rPr>
              <a:t>Re-Opening Event! - </a:t>
            </a:r>
            <a:r>
              <a:rPr lang="en-US" sz="3200" dirty="0">
                <a:latin typeface="Calibri body"/>
              </a:rPr>
              <a:t>June</a:t>
            </a:r>
          </a:p>
        </p:txBody>
      </p:sp>
    </p:spTree>
    <p:extLst>
      <p:ext uri="{BB962C8B-B14F-4D97-AF65-F5344CB8AC3E}">
        <p14:creationId xmlns:p14="http://schemas.microsoft.com/office/powerpoint/2010/main" val="174223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974"/>
            <a:ext cx="9307773" cy="1648435"/>
          </a:xfrm>
        </p:spPr>
        <p:txBody>
          <a:bodyPr/>
          <a:lstStyle/>
          <a:p>
            <a:r>
              <a:rPr lang="en-US" sz="4000" dirty="0"/>
              <a:t>Fairmont Park - Pathway Improvement</a:t>
            </a:r>
            <a:br>
              <a:rPr lang="en-US" sz="4000" dirty="0"/>
            </a:br>
            <a:endParaRPr lang="en-US" sz="2800" dirty="0"/>
          </a:p>
        </p:txBody>
      </p:sp>
      <p:sp>
        <p:nvSpPr>
          <p:cNvPr id="4" name="Footer Placeholder 2">
            <a:extLst>
              <a:ext uri="{FF2B5EF4-FFF2-40B4-BE49-F238E27FC236}">
                <a16:creationId xmlns:a16="http://schemas.microsoft.com/office/drawing/2014/main" id="{9EE7CA29-A2E6-4018-823C-21436AD64E05}"/>
              </a:ext>
            </a:extLst>
          </p:cNvPr>
          <p:cNvSpPr>
            <a:spLocks noGrp="1"/>
          </p:cNvSpPr>
          <p:nvPr>
            <p:ph type="ftr" sz="quarter" idx="11"/>
          </p:nvPr>
        </p:nvSpPr>
        <p:spPr bwMode="auto">
          <a:xfrm>
            <a:off x="2854325" y="6356350"/>
            <a:ext cx="33607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a:solidFill>
                  <a:srgbClr val="8B8B8B"/>
                </a:solidFill>
                <a:ea typeface="Lucida Sans Unicode" panose="020B0602030504020204" pitchFamily="34" charset="0"/>
                <a:cs typeface="Tahoma" panose="020B0604030504040204" pitchFamily="34" charset="0"/>
              </a:rPr>
              <a:t>Civic Hospital </a:t>
            </a:r>
            <a:r>
              <a:rPr lang="en-US" altLang="en-US" dirty="0" err="1">
                <a:solidFill>
                  <a:srgbClr val="8B8B8B"/>
                </a:solidFill>
                <a:ea typeface="Lucida Sans Unicode" panose="020B0602030504020204" pitchFamily="34" charset="0"/>
                <a:cs typeface="Tahoma" panose="020B0604030504040204" pitchFamily="34" charset="0"/>
              </a:rPr>
              <a:t>Neighbourhood</a:t>
            </a:r>
            <a:r>
              <a:rPr lang="en-US" altLang="en-US" dirty="0">
                <a:solidFill>
                  <a:srgbClr val="8B8B8B"/>
                </a:solidFill>
                <a:ea typeface="Lucida Sans Unicode" panose="020B0602030504020204" pitchFamily="34" charset="0"/>
                <a:cs typeface="Tahoma" panose="020B0604030504040204" pitchFamily="34" charset="0"/>
              </a:rPr>
              <a:t> Association</a:t>
            </a:r>
            <a:endParaRPr altLang="en-US" dirty="0">
              <a:solidFill>
                <a:srgbClr val="8B8B8B"/>
              </a:solidFill>
              <a:ea typeface="Lucida Sans Unicode" panose="020B0602030504020204" pitchFamily="34" charset="0"/>
              <a:cs typeface="Tahoma" panose="020B0604030504040204" pitchFamily="34" charset="0"/>
            </a:endParaRPr>
          </a:p>
        </p:txBody>
      </p:sp>
      <p:pic>
        <p:nvPicPr>
          <p:cNvPr id="8" name="Picture 7" descr="A close up of a map&#10;&#10;Description automatically generated">
            <a:extLst>
              <a:ext uri="{FF2B5EF4-FFF2-40B4-BE49-F238E27FC236}">
                <a16:creationId xmlns:a16="http://schemas.microsoft.com/office/drawing/2014/main" id="{BF6B9A6A-302C-485A-9A34-A74F1935C497}"/>
              </a:ext>
            </a:extLst>
          </p:cNvPr>
          <p:cNvPicPr>
            <a:picLocks noChangeAspect="1"/>
          </p:cNvPicPr>
          <p:nvPr/>
        </p:nvPicPr>
        <p:blipFill>
          <a:blip r:embed="rId3"/>
          <a:stretch>
            <a:fillRect/>
          </a:stretch>
        </p:blipFill>
        <p:spPr>
          <a:xfrm>
            <a:off x="905163" y="1507448"/>
            <a:ext cx="7127490" cy="4761014"/>
          </a:xfrm>
          <a:prstGeom prst="rect">
            <a:avLst/>
          </a:prstGeom>
        </p:spPr>
      </p:pic>
    </p:spTree>
    <p:extLst>
      <p:ext uri="{BB962C8B-B14F-4D97-AF65-F5344CB8AC3E}">
        <p14:creationId xmlns:p14="http://schemas.microsoft.com/office/powerpoint/2010/main" val="374982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E48F-0038-4B74-9F65-D6FA9B6FC33E}"/>
              </a:ext>
            </a:extLst>
          </p:cNvPr>
          <p:cNvSpPr>
            <a:spLocks noGrp="1"/>
          </p:cNvSpPr>
          <p:nvPr>
            <p:ph type="title"/>
          </p:nvPr>
        </p:nvSpPr>
        <p:spPr>
          <a:xfrm>
            <a:off x="457200" y="274638"/>
            <a:ext cx="8229600" cy="1143000"/>
          </a:xfrm>
        </p:spPr>
        <p:txBody>
          <a:bodyPr/>
          <a:lstStyle/>
          <a:p>
            <a:r>
              <a:rPr lang="en-US"/>
              <a:t>Environment Committee</a:t>
            </a:r>
            <a:endParaRPr lang="en-US" dirty="0"/>
          </a:p>
        </p:txBody>
      </p:sp>
      <p:sp>
        <p:nvSpPr>
          <p:cNvPr id="3" name="Content Placeholder 2">
            <a:extLst>
              <a:ext uri="{FF2B5EF4-FFF2-40B4-BE49-F238E27FC236}">
                <a16:creationId xmlns:a16="http://schemas.microsoft.com/office/drawing/2014/main" id="{F2AFCD55-D89F-4CBD-BBB5-BBC0D580D1CA}"/>
              </a:ext>
            </a:extLst>
          </p:cNvPr>
          <p:cNvSpPr>
            <a:spLocks noGrp="1"/>
          </p:cNvSpPr>
          <p:nvPr>
            <p:ph idx="1"/>
          </p:nvPr>
        </p:nvSpPr>
        <p:spPr>
          <a:xfrm>
            <a:off x="457200" y="1600200"/>
            <a:ext cx="8229600" cy="4525963"/>
          </a:xfrm>
        </p:spPr>
        <p:txBody>
          <a:bodyPr/>
          <a:lstStyle/>
          <a:p>
            <a:r>
              <a:rPr lang="en-US"/>
              <a:t>CHNA joined 19 other CA’s and called on the City of Ottawa to declare a </a:t>
            </a:r>
            <a:r>
              <a:rPr lang="en-US" b="1"/>
              <a:t>climate emergency </a:t>
            </a:r>
            <a:r>
              <a:rPr lang="en-US"/>
              <a:t>and make climate action an official Term of Council </a:t>
            </a:r>
            <a:r>
              <a:rPr lang="en-US" b="1"/>
              <a:t>priority</a:t>
            </a:r>
            <a:r>
              <a:rPr lang="en-US"/>
              <a:t> for the 2018-22 Term of Council.</a:t>
            </a:r>
          </a:p>
          <a:p>
            <a:endParaRPr lang="en-US" dirty="0"/>
          </a:p>
        </p:txBody>
      </p:sp>
    </p:spTree>
    <p:extLst>
      <p:ext uri="{BB962C8B-B14F-4D97-AF65-F5344CB8AC3E}">
        <p14:creationId xmlns:p14="http://schemas.microsoft.com/office/powerpoint/2010/main" val="313264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a:extLst>
              <a:ext uri="{FF2B5EF4-FFF2-40B4-BE49-F238E27FC236}">
                <a16:creationId xmlns:a16="http://schemas.microsoft.com/office/drawing/2014/main" id="{4B3A4FAD-5986-4710-8408-5628DE041E95}"/>
              </a:ext>
            </a:extLst>
          </p:cNvPr>
          <p:cNvSpPr>
            <a:spLocks noGrp="1"/>
          </p:cNvSpPr>
          <p:nvPr>
            <p:ph type="title"/>
          </p:nvPr>
        </p:nvSpPr>
        <p:spPr>
          <a:xfrm>
            <a:off x="4570578" y="854456"/>
            <a:ext cx="3988849" cy="1783970"/>
          </a:xfrm>
        </p:spPr>
        <p:txBody>
          <a:bodyPr>
            <a:normAutofit/>
          </a:bodyPr>
          <a:lstStyle/>
          <a:p>
            <a:pPr>
              <a:lnSpc>
                <a:spcPct val="90000"/>
              </a:lnSpc>
            </a:pPr>
            <a:r>
              <a:rPr lang="en-US" sz="3400" b="1" dirty="0">
                <a:solidFill>
                  <a:srgbClr val="000000"/>
                </a:solidFill>
              </a:rPr>
              <a:t>2 Minute Environment Survey</a:t>
            </a:r>
            <a:endParaRPr lang="en-US" sz="34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Graphic 6" descr="Park scene">
            <a:extLst>
              <a:ext uri="{FF2B5EF4-FFF2-40B4-BE49-F238E27FC236}">
                <a16:creationId xmlns:a16="http://schemas.microsoft.com/office/drawing/2014/main" id="{6CB2B2A1-1C00-4476-B903-B02ED5E74D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90" y="2079067"/>
            <a:ext cx="3026740" cy="3026740"/>
          </a:xfrm>
          <a:prstGeom prst="rect">
            <a:avLst/>
          </a:prstGeom>
        </p:spPr>
      </p:pic>
      <p:sp>
        <p:nvSpPr>
          <p:cNvPr id="3" name="Content Placeholder 2">
            <a:extLst>
              <a:ext uri="{FF2B5EF4-FFF2-40B4-BE49-F238E27FC236}">
                <a16:creationId xmlns:a16="http://schemas.microsoft.com/office/drawing/2014/main" id="{9458B752-A14F-4029-8D76-C043165DA510}"/>
              </a:ext>
            </a:extLst>
          </p:cNvPr>
          <p:cNvSpPr>
            <a:spLocks noGrp="1"/>
          </p:cNvSpPr>
          <p:nvPr>
            <p:ph idx="1"/>
          </p:nvPr>
        </p:nvSpPr>
        <p:spPr>
          <a:xfrm>
            <a:off x="4570579" y="2317531"/>
            <a:ext cx="4003614" cy="3894083"/>
          </a:xfrm>
        </p:spPr>
        <p:txBody>
          <a:bodyPr anchor="ctr">
            <a:normAutofit/>
          </a:bodyPr>
          <a:lstStyle/>
          <a:p>
            <a:r>
              <a:rPr lang="en-US" sz="2000" dirty="0">
                <a:solidFill>
                  <a:srgbClr val="000000"/>
                </a:solidFill>
              </a:rPr>
              <a:t>Lots of BIG environmental issues , so what can WE do?</a:t>
            </a:r>
          </a:p>
          <a:p>
            <a:r>
              <a:rPr lang="en-US" sz="2000" dirty="0">
                <a:solidFill>
                  <a:srgbClr val="000000"/>
                </a:solidFill>
              </a:rPr>
              <a:t>Please take 2 mins to help CHNA’s environment committee focus on local projects that matter to you</a:t>
            </a:r>
          </a:p>
          <a:p>
            <a:r>
              <a:rPr lang="en-US" sz="2000" dirty="0">
                <a:solidFill>
                  <a:srgbClr val="000000"/>
                </a:solidFill>
                <a:hlinkClick r:id="rId6"/>
              </a:rPr>
              <a:t>https://www.surveymonkey.com/r/H69X8WZ</a:t>
            </a:r>
            <a:endParaRPr lang="en-US" sz="2000" dirty="0">
              <a:solidFill>
                <a:srgbClr val="000000"/>
              </a:solidFill>
            </a:endParaRPr>
          </a:p>
          <a:p>
            <a:endParaRPr lang="en-US" sz="1500" dirty="0">
              <a:solidFill>
                <a:srgbClr val="000000"/>
              </a:solidFill>
            </a:endParaRPr>
          </a:p>
        </p:txBody>
      </p:sp>
    </p:spTree>
    <p:extLst>
      <p:ext uri="{BB962C8B-B14F-4D97-AF65-F5344CB8AC3E}">
        <p14:creationId xmlns:p14="http://schemas.microsoft.com/office/powerpoint/2010/main" val="178806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2400" kern="1200" dirty="0">
                <a:solidFill>
                  <a:schemeClr val="bg1">
                    <a:lumMod val="50000"/>
                  </a:schemeClr>
                </a:solidFill>
                <a:latin typeface="Calibri Light" pitchFamily="34" charset="0"/>
                <a:ea typeface="+mn-ea"/>
                <a:cs typeface="+mn-cs"/>
              </a:rPr>
            </a:br>
            <a:endParaRPr lang="en-CA" sz="2400" kern="1200" dirty="0">
              <a:solidFill>
                <a:schemeClr val="bg1">
                  <a:lumMod val="50000"/>
                </a:schemeClr>
              </a:solidFill>
              <a:latin typeface="Calibri Light" pitchFamily="34" charset="0"/>
              <a:ea typeface="+mn-ea"/>
              <a:cs typeface="+mn-cs"/>
            </a:endParaRPr>
          </a:p>
        </p:txBody>
      </p:sp>
      <p:sp>
        <p:nvSpPr>
          <p:cNvPr id="18" name="Rectangle 17"/>
          <p:cNvSpPr/>
          <p:nvPr/>
        </p:nvSpPr>
        <p:spPr bwMode="auto">
          <a:xfrm>
            <a:off x="3275856" y="2924944"/>
            <a:ext cx="1368152" cy="13681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charset="0"/>
            </a:endParaRPr>
          </a:p>
        </p:txBody>
      </p:sp>
      <p:sp>
        <p:nvSpPr>
          <p:cNvPr id="21" name="TextBox 20"/>
          <p:cNvSpPr txBox="1"/>
          <p:nvPr/>
        </p:nvSpPr>
        <p:spPr>
          <a:xfrm>
            <a:off x="457200" y="548481"/>
            <a:ext cx="7560083" cy="1446550"/>
          </a:xfrm>
          <a:prstGeom prst="rect">
            <a:avLst/>
          </a:prstGeom>
          <a:noFill/>
        </p:spPr>
        <p:txBody>
          <a:bodyPr wrap="none" rtlCol="0">
            <a:spAutoFit/>
          </a:bodyPr>
          <a:lstStyle/>
          <a:p>
            <a:r>
              <a:rPr lang="en-US" sz="4400" dirty="0">
                <a:solidFill>
                  <a:srgbClr val="9C1F2D"/>
                </a:solidFill>
                <a:latin typeface="Calibri (Headings)"/>
              </a:rPr>
              <a:t>Update</a:t>
            </a:r>
            <a:r>
              <a:rPr lang="en-US" sz="4400" dirty="0">
                <a:solidFill>
                  <a:srgbClr val="9C1F2D"/>
                </a:solidFill>
              </a:rPr>
              <a:t> on Heart Institute</a:t>
            </a:r>
          </a:p>
          <a:p>
            <a:r>
              <a:rPr lang="en-US" sz="4400" dirty="0">
                <a:solidFill>
                  <a:srgbClr val="9C1F2D"/>
                </a:solidFill>
              </a:rPr>
              <a:t>- </a:t>
            </a:r>
            <a:r>
              <a:rPr lang="en-US" sz="4400" i="1" dirty="0">
                <a:solidFill>
                  <a:srgbClr val="9C1F2D"/>
                </a:solidFill>
              </a:rPr>
              <a:t>Life Support Capital Project </a:t>
            </a:r>
            <a:endParaRPr lang="en-CA" sz="4400" i="1" dirty="0">
              <a:solidFill>
                <a:srgbClr val="9C1F2D"/>
              </a:solidFill>
            </a:endParaRPr>
          </a:p>
        </p:txBody>
      </p:sp>
      <p:sp>
        <p:nvSpPr>
          <p:cNvPr id="22" name="TextBox 21"/>
          <p:cNvSpPr txBox="1"/>
          <p:nvPr/>
        </p:nvSpPr>
        <p:spPr>
          <a:xfrm>
            <a:off x="553465" y="2268874"/>
            <a:ext cx="8181086" cy="3046988"/>
          </a:xfrm>
          <a:prstGeom prst="rect">
            <a:avLst/>
          </a:prstGeom>
          <a:noFill/>
        </p:spPr>
        <p:txBody>
          <a:bodyPr wrap="none" rtlCol="0">
            <a:spAutoFit/>
          </a:bodyPr>
          <a:lstStyle/>
          <a:p>
            <a:pPr lvl="1">
              <a:buFont typeface="Arial" pitchFamily="34" charset="0"/>
              <a:buChar char="•"/>
            </a:pPr>
            <a:r>
              <a:rPr lang="en-US" sz="3200" dirty="0">
                <a:latin typeface="Calibri body"/>
              </a:rPr>
              <a:t> Partial lobby opened on April 30</a:t>
            </a:r>
            <a:r>
              <a:rPr lang="en-US" sz="3200" baseline="30000" dirty="0">
                <a:latin typeface="Calibri body"/>
              </a:rPr>
              <a:t>th</a:t>
            </a:r>
          </a:p>
          <a:p>
            <a:pPr lvl="1">
              <a:buFont typeface="Arial" pitchFamily="34" charset="0"/>
              <a:buChar char="•"/>
            </a:pPr>
            <a:r>
              <a:rPr lang="en-US" sz="3200" dirty="0">
                <a:latin typeface="Calibri body"/>
              </a:rPr>
              <a:t>  Imaging Centre opening at the end of June</a:t>
            </a:r>
          </a:p>
          <a:p>
            <a:pPr lvl="1">
              <a:buFont typeface="Arial" pitchFamily="34" charset="0"/>
              <a:buChar char="•"/>
            </a:pPr>
            <a:r>
              <a:rPr lang="en-US" sz="3200" dirty="0">
                <a:latin typeface="Calibri body"/>
              </a:rPr>
              <a:t>  Completion and opening of full lobby early </a:t>
            </a:r>
          </a:p>
          <a:p>
            <a:pPr lvl="1"/>
            <a:r>
              <a:rPr lang="en-US" sz="3200" dirty="0">
                <a:latin typeface="Calibri body"/>
              </a:rPr>
              <a:t>    January 2020 </a:t>
            </a:r>
          </a:p>
          <a:p>
            <a:pPr lvl="1">
              <a:buFont typeface="Arial" pitchFamily="34" charset="0"/>
              <a:buChar char="•"/>
            </a:pPr>
            <a:r>
              <a:rPr lang="en-US" sz="3200" dirty="0">
                <a:latin typeface="Calibri body"/>
              </a:rPr>
              <a:t>   Old ambulance entrance to reopen in </a:t>
            </a:r>
          </a:p>
          <a:p>
            <a:pPr lvl="1"/>
            <a:r>
              <a:rPr lang="en-US" sz="3200" dirty="0">
                <a:latin typeface="Calibri body"/>
              </a:rPr>
              <a:t>     January 2020</a:t>
            </a:r>
            <a:endParaRPr lang="en-CA" sz="3200" dirty="0">
              <a:latin typeface="Calibri bod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 rendering of front lobby </a:t>
            </a:r>
            <a:endParaRPr lang="en-CA"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673099" y="1752600"/>
            <a:ext cx="7844807" cy="4412704"/>
          </a:xfrm>
          <a:prstGeom prst="rect">
            <a:avLst/>
          </a:prstGeom>
          <a:noFill/>
          <a:ln w="9525">
            <a:noFill/>
            <a:miter lim="800000"/>
            <a:headEnd/>
            <a:tailEnd/>
          </a:ln>
          <a:effectLst/>
        </p:spPr>
      </p:pic>
      <p:sp>
        <p:nvSpPr>
          <p:cNvPr id="6" name="TextBox 5"/>
          <p:cNvSpPr txBox="1"/>
          <p:nvPr/>
        </p:nvSpPr>
        <p:spPr>
          <a:xfrm>
            <a:off x="3347864" y="4581128"/>
            <a:ext cx="5040560" cy="830997"/>
          </a:xfrm>
          <a:prstGeom prst="rect">
            <a:avLst/>
          </a:prstGeom>
          <a:solidFill>
            <a:schemeClr val="accent1"/>
          </a:solidFill>
          <a:ln>
            <a:solidFill>
              <a:schemeClr val="tx1"/>
            </a:solidFill>
          </a:ln>
        </p:spPr>
        <p:txBody>
          <a:bodyPr wrap="square" rtlCol="0">
            <a:spAutoFit/>
          </a:bodyPr>
          <a:lstStyle/>
          <a:p>
            <a:r>
              <a:rPr lang="en-US" dirty="0"/>
              <a:t>This section is completed and opened to the public.</a:t>
            </a: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88640"/>
            <a:ext cx="6799262" cy="731837"/>
          </a:xfrm>
        </p:spPr>
        <p:txBody>
          <a:bodyPr/>
          <a:lstStyle/>
          <a:p>
            <a:r>
              <a:rPr lang="en-US" dirty="0"/>
              <a:t>New lobby (partially opened)</a:t>
            </a:r>
            <a:endParaRPr lang="en-CA" dirty="0"/>
          </a:p>
        </p:txBody>
      </p:sp>
      <p:pic>
        <p:nvPicPr>
          <p:cNvPr id="1027" name="Picture 3"/>
          <p:cNvPicPr>
            <a:picLocks noChangeAspect="1" noChangeArrowheads="1"/>
          </p:cNvPicPr>
          <p:nvPr/>
        </p:nvPicPr>
        <p:blipFill>
          <a:blip r:embed="rId2" cstate="print"/>
          <a:srcRect/>
          <a:stretch>
            <a:fillRect/>
          </a:stretch>
        </p:blipFill>
        <p:spPr bwMode="auto">
          <a:xfrm>
            <a:off x="323528" y="1412776"/>
            <a:ext cx="2966395" cy="2016224"/>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508104" y="1340768"/>
            <a:ext cx="2736304" cy="2053032"/>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cstate="print"/>
          <a:srcRect/>
          <a:stretch>
            <a:fillRect/>
          </a:stretch>
        </p:blipFill>
        <p:spPr bwMode="auto">
          <a:xfrm>
            <a:off x="2411760" y="3068960"/>
            <a:ext cx="3781159" cy="2304256"/>
          </a:xfrm>
          <a:prstGeom prst="rect">
            <a:avLst/>
          </a:prstGeom>
          <a:noFill/>
          <a:ln w="9525">
            <a:noFill/>
            <a:miter lim="800000"/>
            <a:headEnd/>
            <a:tailEnd/>
          </a:ln>
          <a:effectLst/>
        </p:spPr>
      </p:pic>
      <p:sp>
        <p:nvSpPr>
          <p:cNvPr id="7" name="TextBox 6"/>
          <p:cNvSpPr txBox="1"/>
          <p:nvPr/>
        </p:nvSpPr>
        <p:spPr>
          <a:xfrm>
            <a:off x="3203848" y="5445224"/>
            <a:ext cx="2198038" cy="369332"/>
          </a:xfrm>
          <a:prstGeom prst="rect">
            <a:avLst/>
          </a:prstGeom>
          <a:noFill/>
        </p:spPr>
        <p:txBody>
          <a:bodyPr wrap="none" rtlCol="0">
            <a:spAutoFit/>
          </a:bodyPr>
          <a:lstStyle/>
          <a:p>
            <a:r>
              <a:rPr lang="en-US" sz="1800" dirty="0"/>
              <a:t>Central registration </a:t>
            </a:r>
            <a:endParaRPr lang="en-CA" sz="1800" dirty="0"/>
          </a:p>
        </p:txBody>
      </p:sp>
      <p:sp>
        <p:nvSpPr>
          <p:cNvPr id="8" name="TextBox 7"/>
          <p:cNvSpPr txBox="1"/>
          <p:nvPr/>
        </p:nvSpPr>
        <p:spPr>
          <a:xfrm>
            <a:off x="6444208" y="3573016"/>
            <a:ext cx="1556836" cy="369332"/>
          </a:xfrm>
          <a:prstGeom prst="rect">
            <a:avLst/>
          </a:prstGeom>
          <a:noFill/>
        </p:spPr>
        <p:txBody>
          <a:bodyPr wrap="none" rtlCol="0">
            <a:spAutoFit/>
          </a:bodyPr>
          <a:lstStyle/>
          <a:p>
            <a:r>
              <a:rPr lang="en-US" sz="1800" dirty="0"/>
              <a:t>Double doors</a:t>
            </a:r>
            <a:endParaRPr lang="en-CA" sz="1800" dirty="0"/>
          </a:p>
        </p:txBody>
      </p:sp>
      <p:sp>
        <p:nvSpPr>
          <p:cNvPr id="9" name="TextBox 8"/>
          <p:cNvSpPr txBox="1"/>
          <p:nvPr/>
        </p:nvSpPr>
        <p:spPr>
          <a:xfrm>
            <a:off x="611560" y="3573016"/>
            <a:ext cx="1454244" cy="646331"/>
          </a:xfrm>
          <a:prstGeom prst="rect">
            <a:avLst/>
          </a:prstGeom>
          <a:noFill/>
        </p:spPr>
        <p:txBody>
          <a:bodyPr wrap="none" rtlCol="0">
            <a:spAutoFit/>
          </a:bodyPr>
          <a:lstStyle/>
          <a:p>
            <a:r>
              <a:rPr lang="en-US" sz="1800" dirty="0"/>
              <a:t>New Tickers</a:t>
            </a:r>
          </a:p>
          <a:p>
            <a:r>
              <a:rPr lang="en-US" sz="1800" dirty="0"/>
              <a:t>seating area</a:t>
            </a:r>
            <a:endParaRPr lang="en-CA"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675145" y="1752600"/>
            <a:ext cx="7717510" cy="4343400"/>
          </a:xfrm>
          <a:prstGeom prst="rect">
            <a:avLst/>
          </a:prstGeom>
          <a:noFill/>
          <a:ln w="9525">
            <a:noFill/>
            <a:miter lim="800000"/>
            <a:headEnd/>
            <a:tailEnd/>
          </a:ln>
          <a:effectLst/>
        </p:spPr>
      </p:pic>
      <p:sp>
        <p:nvSpPr>
          <p:cNvPr id="6" name="TextBox 5"/>
          <p:cNvSpPr txBox="1"/>
          <p:nvPr/>
        </p:nvSpPr>
        <p:spPr>
          <a:xfrm>
            <a:off x="1259632" y="3429000"/>
            <a:ext cx="1800200" cy="1569660"/>
          </a:xfrm>
          <a:prstGeom prst="rect">
            <a:avLst/>
          </a:prstGeom>
          <a:solidFill>
            <a:schemeClr val="accent1"/>
          </a:solidFill>
        </p:spPr>
        <p:txBody>
          <a:bodyPr wrap="square" rtlCol="0">
            <a:spAutoFit/>
          </a:bodyPr>
          <a:lstStyle/>
          <a:p>
            <a:r>
              <a:rPr lang="en-US" dirty="0"/>
              <a:t>This section is being completed.</a:t>
            </a: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60648"/>
            <a:ext cx="6799262" cy="731837"/>
          </a:xfrm>
        </p:spPr>
        <p:txBody>
          <a:bodyPr/>
          <a:lstStyle/>
          <a:p>
            <a:r>
              <a:rPr lang="en-US" dirty="0"/>
              <a:t>Graphic rendering of the section being completed </a:t>
            </a:r>
            <a:endParaRPr lang="en-CA"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673100" y="1752600"/>
            <a:ext cx="7721600" cy="4343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umulon\AppData\Local\Microsoft\Windows\Temporary Internet Files\Content.IE5\H3VAIUIF\Confetti[1].jpg"/>
          <p:cNvPicPr>
            <a:picLocks noChangeAspect="1" noChangeArrowheads="1"/>
          </p:cNvPicPr>
          <p:nvPr/>
        </p:nvPicPr>
        <p:blipFill>
          <a:blip r:embed="rId3" cstate="print"/>
          <a:srcRect/>
          <a:stretch>
            <a:fillRect/>
          </a:stretch>
        </p:blipFill>
        <p:spPr bwMode="auto">
          <a:xfrm>
            <a:off x="1043608" y="1340768"/>
            <a:ext cx="7056784" cy="4392488"/>
          </a:xfrm>
          <a:prstGeom prst="rect">
            <a:avLst/>
          </a:prstGeom>
          <a:noFill/>
        </p:spPr>
      </p:pic>
      <p:sp>
        <p:nvSpPr>
          <p:cNvPr id="3" name="Content Placeholder 2"/>
          <p:cNvSpPr>
            <a:spLocks noGrp="1"/>
          </p:cNvSpPr>
          <p:nvPr>
            <p:ph idx="1"/>
          </p:nvPr>
        </p:nvSpPr>
        <p:spPr>
          <a:xfrm>
            <a:off x="323528" y="4797152"/>
            <a:ext cx="8458200" cy="2594992"/>
          </a:xfrm>
        </p:spPr>
        <p:txBody>
          <a:bodyPr/>
          <a:lstStyle/>
          <a:p>
            <a:pPr algn="ctr"/>
            <a:endParaRPr lang="en-US" sz="3600" dirty="0"/>
          </a:p>
          <a:p>
            <a:pPr algn="ctr"/>
            <a:endParaRPr lang="en-US" sz="800" dirty="0"/>
          </a:p>
          <a:p>
            <a:pPr algn="ctr"/>
            <a:r>
              <a:rPr lang="en-US" sz="3600" dirty="0"/>
              <a:t>Grand opening – January 2020! </a:t>
            </a:r>
            <a:endParaRPr lang="en-CA"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274638"/>
            <a:ext cx="8229600" cy="1143000"/>
          </a:xfrm>
        </p:spPr>
        <p:txBody>
          <a:bodyPr/>
          <a:lstStyle/>
          <a:p>
            <a:pPr eaLnBrk="1" hangingPunct="1"/>
            <a:r>
              <a:rPr lang="en-US" sz="4000"/>
              <a:t>CHNA Spring Information Meeting </a:t>
            </a:r>
            <a:br>
              <a:rPr lang="en-US" sz="4000"/>
            </a:br>
            <a:r>
              <a:rPr lang="en-US" sz="3200">
                <a:solidFill>
                  <a:srgbClr val="558ED5"/>
                </a:solidFill>
              </a:rPr>
              <a:t>Agenda</a:t>
            </a:r>
            <a:endParaRPr lang="en-US" sz="3200" dirty="0">
              <a:solidFill>
                <a:srgbClr val="558ED5"/>
              </a:solidFill>
            </a:endParaRPr>
          </a:p>
        </p:txBody>
      </p:sp>
      <p:sp>
        <p:nvSpPr>
          <p:cNvPr id="14338" name="Content Placeholder 2"/>
          <p:cNvSpPr>
            <a:spLocks noGrp="1"/>
          </p:cNvSpPr>
          <p:nvPr>
            <p:ph idx="1"/>
          </p:nvPr>
        </p:nvSpPr>
        <p:spPr>
          <a:xfrm>
            <a:off x="457200" y="1600200"/>
            <a:ext cx="8229600" cy="4525963"/>
          </a:xfrm>
        </p:spPr>
        <p:txBody>
          <a:bodyPr/>
          <a:lstStyle/>
          <a:p>
            <a:pPr eaLnBrk="1" hangingPunct="1"/>
            <a:r>
              <a:rPr lang="en-CA" sz="1800" b="1" dirty="0"/>
              <a:t>7:00 pm Review of Agenda and General Remarks:</a:t>
            </a:r>
            <a:r>
              <a:rPr lang="en-CA" sz="1800" dirty="0"/>
              <a:t> Karen Wright, President CHNA</a:t>
            </a:r>
          </a:p>
          <a:p>
            <a:pPr eaLnBrk="1" hangingPunct="1"/>
            <a:r>
              <a:rPr lang="en-CA" sz="1800" b="1" dirty="0"/>
              <a:t>7:05 pm CHNA Spring Report – Events, Park Projects, Environment Survey, OUHI expansion</a:t>
            </a:r>
          </a:p>
          <a:p>
            <a:pPr eaLnBrk="1" hangingPunct="1"/>
            <a:r>
              <a:rPr lang="en-CA" sz="1800" b="1" dirty="0"/>
              <a:t>7:35 pm Transportation Matters– </a:t>
            </a:r>
            <a:r>
              <a:rPr lang="en-CA" sz="1800" dirty="0"/>
              <a:t>Luanne </a:t>
            </a:r>
            <a:r>
              <a:rPr lang="en-CA" sz="1800" dirty="0" err="1"/>
              <a:t>Calcutt</a:t>
            </a:r>
            <a:r>
              <a:rPr lang="en-CA" sz="1800" dirty="0"/>
              <a:t> </a:t>
            </a:r>
          </a:p>
          <a:p>
            <a:pPr eaLnBrk="1" hangingPunct="1"/>
            <a:r>
              <a:rPr lang="en-CA" sz="1800" b="1" dirty="0"/>
              <a:t>7:45 pm  Transportation Master Plan refresh and </a:t>
            </a:r>
            <a:r>
              <a:rPr lang="en-CA" sz="1800" b="1" dirty="0" err="1"/>
              <a:t>Kitchissippi</a:t>
            </a:r>
            <a:r>
              <a:rPr lang="en-CA" sz="1800" b="1" dirty="0"/>
              <a:t> Update :  </a:t>
            </a:r>
            <a:r>
              <a:rPr lang="en-CA" sz="1800" dirty="0"/>
              <a:t>Councillor Leiper</a:t>
            </a:r>
          </a:p>
          <a:p>
            <a:pPr eaLnBrk="1" hangingPunct="1"/>
            <a:r>
              <a:rPr lang="en-CA" sz="1800" b="1" dirty="0"/>
              <a:t>8:10 pm Planning and Development </a:t>
            </a:r>
            <a:r>
              <a:rPr lang="en-CA" sz="1800" dirty="0"/>
              <a:t>– Kathy Kennedy</a:t>
            </a:r>
          </a:p>
          <a:p>
            <a:pPr eaLnBrk="1" hangingPunct="1"/>
            <a:r>
              <a:rPr lang="en-CA" sz="1800" b="1" dirty="0"/>
              <a:t>8:15 pm Membership</a:t>
            </a:r>
          </a:p>
          <a:p>
            <a:pPr eaLnBrk="1" hangingPunct="1"/>
            <a:r>
              <a:rPr lang="en-CA" sz="1800" b="1" dirty="0"/>
              <a:t>8:20 pm Honouring Keith Hobbs</a:t>
            </a:r>
          </a:p>
          <a:p>
            <a:pPr eaLnBrk="1" hangingPunct="1"/>
            <a:r>
              <a:rPr lang="en-CA" sz="1800" b="1" dirty="0"/>
              <a:t>8:25 pm Join the Team </a:t>
            </a:r>
            <a:r>
              <a:rPr lang="en-CA" sz="1800" dirty="0"/>
              <a:t> </a:t>
            </a:r>
          </a:p>
          <a:p>
            <a:pPr eaLnBrk="1" hangingPunct="1"/>
            <a:r>
              <a:rPr lang="en-CA" sz="1800" b="1" dirty="0"/>
              <a:t>8:30 pm Light Refreshments, Networking </a:t>
            </a:r>
          </a:p>
          <a:p>
            <a:pPr eaLnBrk="1" hangingPunct="1"/>
            <a:r>
              <a:rPr lang="en-CA" sz="1800" b="1" dirty="0"/>
              <a:t>8:45 pm Adjournment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CA" altLang="en-US" sz="3100">
                <a:solidFill>
                  <a:srgbClr val="FFFFFF"/>
                </a:solidFill>
                <a:latin typeface="Calibri" panose="020F0502020204030204" pitchFamily="34" charset="0"/>
                <a:ea typeface="MS Gothic" panose="020B0609070205080204" pitchFamily="49" charset="-128"/>
                <a:cs typeface="Arial" panose="020B0604020202020204" pitchFamily="34" charset="0"/>
              </a:rPr>
              <a:t>Transportation Committee</a:t>
            </a:r>
            <a:br>
              <a:rPr lang="en-CA" altLang="en-US" sz="3100">
                <a:solidFill>
                  <a:srgbClr val="FFFFFF"/>
                </a:solidFill>
                <a:latin typeface="Calibri" panose="020F0502020204030204" pitchFamily="34" charset="0"/>
                <a:ea typeface="MS Gothic" panose="020B0609070205080204" pitchFamily="49" charset="-128"/>
                <a:cs typeface="Arial" panose="020B0604020202020204" pitchFamily="34" charset="0"/>
              </a:rPr>
            </a:br>
            <a:r>
              <a:rPr lang="en-CA" altLang="en-US" sz="3100" i="1">
                <a:solidFill>
                  <a:srgbClr val="FFFFFF"/>
                </a:solidFill>
                <a:latin typeface="Calibri" panose="020F0502020204030204" pitchFamily="34" charset="0"/>
                <a:ea typeface="MS Gothic" panose="020B0609070205080204" pitchFamily="49" charset="-128"/>
                <a:cs typeface="Arial" panose="020B0604020202020204" pitchFamily="34" charset="0"/>
              </a:rPr>
              <a:t>Luanne Calcutt</a:t>
            </a:r>
            <a:endParaRPr lang="en-CA" sz="3100">
              <a:solidFill>
                <a:srgbClr val="FFFFFF"/>
              </a:solidFill>
            </a:endParaRPr>
          </a:p>
        </p:txBody>
      </p:sp>
      <p:sp>
        <p:nvSpPr>
          <p:cNvPr id="6" name="Slide Number Placeholder 5"/>
          <p:cNvSpPr>
            <a:spLocks noGrp="1"/>
          </p:cNvSpPr>
          <p:nvPr>
            <p:ph type="sldNum" sz="quarter" idx="12"/>
          </p:nvPr>
        </p:nvSpPr>
        <p:spPr>
          <a:xfrm>
            <a:off x="8044665" y="6356350"/>
            <a:ext cx="470685" cy="365125"/>
          </a:xfrm>
        </p:spPr>
        <p:txBody>
          <a:bodyPr>
            <a:normAutofit/>
          </a:bodyPr>
          <a:lstStyle/>
          <a:p>
            <a:pPr>
              <a:spcAft>
                <a:spcPts val="600"/>
              </a:spcAft>
              <a:defRPr/>
            </a:pPr>
            <a:fld id="{2BCAC621-B736-4EAE-B9E4-E728E63782FD}" type="slidenum">
              <a:rPr lang="en-CA" sz="1000">
                <a:solidFill>
                  <a:prstClr val="black">
                    <a:tint val="75000"/>
                  </a:prstClr>
                </a:solidFill>
              </a:rPr>
              <a:pPr>
                <a:spcAft>
                  <a:spcPts val="600"/>
                </a:spcAft>
                <a:defRPr/>
              </a:pPr>
              <a:t>20</a:t>
            </a:fld>
            <a:endParaRPr lang="en-CA" sz="1000">
              <a:solidFill>
                <a:prstClr val="black">
                  <a:tint val="75000"/>
                </a:prstClr>
              </a:solidFill>
            </a:endParaRPr>
          </a:p>
        </p:txBody>
      </p:sp>
      <p:graphicFrame>
        <p:nvGraphicFramePr>
          <p:cNvPr id="8" name="Content Placeholder 2">
            <a:extLst>
              <a:ext uri="{FF2B5EF4-FFF2-40B4-BE49-F238E27FC236}">
                <a16:creationId xmlns:a16="http://schemas.microsoft.com/office/drawing/2014/main" id="{D4E7A140-AB94-421B-993E-205E1192A800}"/>
              </a:ext>
            </a:extLst>
          </p:cNvPr>
          <p:cNvGraphicFramePr>
            <a:graphicFrameLocks noGrp="1"/>
          </p:cNvGraphicFramePr>
          <p:nvPr>
            <p:ph idx="1"/>
            <p:extLst>
              <p:ext uri="{D42A27DB-BD31-4B8C-83A1-F6EECF244321}">
                <p14:modId xmlns:p14="http://schemas.microsoft.com/office/powerpoint/2010/main" val="92140730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136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sz="4000" dirty="0">
                <a:latin typeface="Calibri" panose="020F0502020204030204" pitchFamily="34" charset="0"/>
                <a:ea typeface="MS Gothic" panose="020B0609070205080204" pitchFamily="49" charset="-128"/>
                <a:cs typeface="Arial" panose="020B0604020202020204" pitchFamily="34" charset="0"/>
              </a:rPr>
              <a:t>Transportation Committee</a:t>
            </a:r>
            <a:br>
              <a:rPr lang="en-CA" altLang="en-US" sz="4000" dirty="0">
                <a:latin typeface="Calibri" panose="020F0502020204030204" pitchFamily="34" charset="0"/>
                <a:ea typeface="MS Gothic" panose="020B0609070205080204" pitchFamily="49" charset="-128"/>
                <a:cs typeface="Arial" panose="020B0604020202020204" pitchFamily="34" charset="0"/>
              </a:rPr>
            </a:br>
            <a:r>
              <a:rPr lang="en-CA" altLang="en-US" sz="2800" i="1" dirty="0">
                <a:latin typeface="Calibri" panose="020F0502020204030204" pitchFamily="34" charset="0"/>
                <a:ea typeface="MS Gothic" panose="020B0609070205080204" pitchFamily="49" charset="-128"/>
                <a:cs typeface="Arial" panose="020B0604020202020204" pitchFamily="34" charset="0"/>
              </a:rPr>
              <a:t>Luanne Calcutt</a:t>
            </a:r>
            <a:endParaRPr lang="en-CA" dirty="0"/>
          </a:p>
        </p:txBody>
      </p:sp>
      <p:sp>
        <p:nvSpPr>
          <p:cNvPr id="3" name="Content Placeholder 2"/>
          <p:cNvSpPr>
            <a:spLocks noGrp="1"/>
          </p:cNvSpPr>
          <p:nvPr>
            <p:ph idx="1"/>
          </p:nvPr>
        </p:nvSpPr>
        <p:spPr/>
        <p:txBody>
          <a:bodyPr/>
          <a:lstStyle/>
          <a:p>
            <a:pPr lvl="0" eaLnBrk="1" fontAlgn="auto" hangingPunct="1">
              <a:spcBef>
                <a:spcPts val="0"/>
              </a:spcBef>
              <a:spcAft>
                <a:spcPts val="0"/>
              </a:spcAft>
            </a:pPr>
            <a:r>
              <a:rPr lang="en-US" b="1" dirty="0"/>
              <a:t>Key Theme</a:t>
            </a:r>
          </a:p>
          <a:p>
            <a:pPr lvl="0" eaLnBrk="1" fontAlgn="auto" hangingPunct="1">
              <a:spcBef>
                <a:spcPts val="0"/>
              </a:spcBef>
              <a:spcAft>
                <a:spcPts val="0"/>
              </a:spcAft>
            </a:pPr>
            <a:r>
              <a:rPr lang="en-US" i="1" dirty="0">
                <a:solidFill>
                  <a:prstClr val="black"/>
                </a:solidFill>
                <a:latin typeface="Calibri"/>
                <a:ea typeface="+mn-ea"/>
                <a:cs typeface="+mn-cs"/>
              </a:rPr>
              <a:t>Safe and efficient transportation infrastructure</a:t>
            </a:r>
          </a:p>
          <a:p>
            <a:pPr lvl="0" eaLnBrk="1" fontAlgn="auto" hangingPunct="1">
              <a:spcBef>
                <a:spcPts val="0"/>
              </a:spcBef>
              <a:spcAft>
                <a:spcPts val="0"/>
              </a:spcAft>
            </a:pPr>
            <a:r>
              <a:rPr lang="en-US" i="1" dirty="0">
                <a:solidFill>
                  <a:prstClr val="black"/>
                </a:solidFill>
                <a:latin typeface="Calibri"/>
                <a:ea typeface="+mn-ea"/>
                <a:cs typeface="+mn-cs"/>
              </a:rPr>
              <a:t> – The Plan puts emphasis on road safety for all users, transportation system management tools that maximize people moving rather than vehicle-moving capacity to make better use of transportation infrastructure, and parking management </a:t>
            </a:r>
            <a:endParaRPr lang="en-CA" i="1" dirty="0">
              <a:solidFill>
                <a:prstClr val="black"/>
              </a:solidFill>
              <a:latin typeface="Calibri"/>
              <a:ea typeface="+mn-ea"/>
              <a:cs typeface="+mn-cs"/>
            </a:endParaRPr>
          </a:p>
          <a:p>
            <a:pPr marL="457200" indent="-457200">
              <a:buFont typeface="Arial" panose="020B0604020202020204" pitchFamily="34" charset="0"/>
              <a:buChar char="•"/>
            </a:pPr>
            <a:endParaRPr lang="en-CA" dirty="0"/>
          </a:p>
        </p:txBody>
      </p:sp>
      <p:sp>
        <p:nvSpPr>
          <p:cNvPr id="6" name="Slide Number Placeholder 5"/>
          <p:cNvSpPr>
            <a:spLocks noGrp="1"/>
          </p:cNvSpPr>
          <p:nvPr>
            <p:ph type="sldNum" sz="quarter" idx="12"/>
          </p:nvPr>
        </p:nvSpPr>
        <p:spPr/>
        <p:txBody>
          <a:bodyPr/>
          <a:lstStyle/>
          <a:p>
            <a:pPr>
              <a:defRPr/>
            </a:pPr>
            <a:fld id="{2BCAC621-B736-4EAE-B9E4-E728E63782FD}" type="slidenum">
              <a:rPr lang="en-CA" smtClean="0"/>
              <a:pPr>
                <a:defRPr/>
              </a:pPr>
              <a:t>21</a:t>
            </a:fld>
            <a:endParaRPr lang="en-CA"/>
          </a:p>
        </p:txBody>
      </p:sp>
    </p:spTree>
    <p:extLst>
      <p:ext uri="{BB962C8B-B14F-4D97-AF65-F5344CB8AC3E}">
        <p14:creationId xmlns:p14="http://schemas.microsoft.com/office/powerpoint/2010/main" val="1491059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sz="4000" dirty="0">
                <a:latin typeface="Calibri" panose="020F0502020204030204" pitchFamily="34" charset="0"/>
                <a:ea typeface="MS Gothic" panose="020B0609070205080204" pitchFamily="49" charset="-128"/>
                <a:cs typeface="Arial" panose="020B0604020202020204" pitchFamily="34" charset="0"/>
              </a:rPr>
              <a:t>Transportation Committee</a:t>
            </a:r>
            <a:br>
              <a:rPr lang="en-CA" altLang="en-US" sz="4000" dirty="0">
                <a:latin typeface="Calibri" panose="020F0502020204030204" pitchFamily="34" charset="0"/>
                <a:ea typeface="MS Gothic" panose="020B0609070205080204" pitchFamily="49" charset="-128"/>
                <a:cs typeface="Arial" panose="020B0604020202020204" pitchFamily="34" charset="0"/>
              </a:rPr>
            </a:br>
            <a:r>
              <a:rPr lang="en-CA" altLang="en-US" sz="2800" i="1" dirty="0">
                <a:latin typeface="Calibri" panose="020F0502020204030204" pitchFamily="34" charset="0"/>
                <a:ea typeface="MS Gothic" panose="020B0609070205080204" pitchFamily="49" charset="-128"/>
                <a:cs typeface="Arial" panose="020B0604020202020204" pitchFamily="34" charset="0"/>
              </a:rPr>
              <a:t>Luanne Calcutt</a:t>
            </a:r>
            <a:endParaRPr lang="en-CA" dirty="0"/>
          </a:p>
        </p:txBody>
      </p:sp>
      <p:sp>
        <p:nvSpPr>
          <p:cNvPr id="3" name="Content Placeholder 2"/>
          <p:cNvSpPr>
            <a:spLocks noGrp="1"/>
          </p:cNvSpPr>
          <p:nvPr>
            <p:ph idx="1"/>
          </p:nvPr>
        </p:nvSpPr>
        <p:spPr/>
        <p:txBody>
          <a:bodyPr/>
          <a:lstStyle/>
          <a:p>
            <a:r>
              <a:rPr lang="en-US" dirty="0"/>
              <a:t>Request that changes to the TMP:</a:t>
            </a:r>
          </a:p>
          <a:p>
            <a:pPr marL="457200" indent="-457200">
              <a:buFont typeface="Arial" panose="020B0604020202020204" pitchFamily="34" charset="0"/>
              <a:buChar char="•"/>
            </a:pPr>
            <a:r>
              <a:rPr lang="en-US" dirty="0"/>
              <a:t>Reduce, not increase, traffic on Parkdale, Holland, Sherwood</a:t>
            </a:r>
          </a:p>
          <a:p>
            <a:pPr marL="457200" indent="-457200">
              <a:buFont typeface="Arial" panose="020B0604020202020204" pitchFamily="34" charset="0"/>
              <a:buChar char="•"/>
            </a:pPr>
            <a:r>
              <a:rPr lang="en-US" dirty="0"/>
              <a:t>Leverage Carling Avenue for use by current 417 traffic</a:t>
            </a:r>
          </a:p>
          <a:p>
            <a:pPr marL="457200" indent="-457200">
              <a:buFont typeface="Arial" panose="020B0604020202020204" pitchFamily="34" charset="0"/>
              <a:buChar char="•"/>
            </a:pPr>
            <a:r>
              <a:rPr lang="en-US" dirty="0"/>
              <a:t>Do not revisit the use of Parkdale for truck traffic</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CA" dirty="0"/>
          </a:p>
        </p:txBody>
      </p:sp>
      <p:sp>
        <p:nvSpPr>
          <p:cNvPr id="6" name="Slide Number Placeholder 5"/>
          <p:cNvSpPr>
            <a:spLocks noGrp="1"/>
          </p:cNvSpPr>
          <p:nvPr>
            <p:ph type="sldNum" sz="quarter" idx="12"/>
          </p:nvPr>
        </p:nvSpPr>
        <p:spPr/>
        <p:txBody>
          <a:bodyPr/>
          <a:lstStyle/>
          <a:p>
            <a:pPr>
              <a:defRPr/>
            </a:pPr>
            <a:fld id="{2BCAC621-B736-4EAE-B9E4-E728E63782FD}" type="slidenum">
              <a:rPr lang="en-CA" smtClean="0"/>
              <a:pPr>
                <a:defRPr/>
              </a:pPr>
              <a:t>22</a:t>
            </a:fld>
            <a:endParaRPr lang="en-CA"/>
          </a:p>
        </p:txBody>
      </p:sp>
    </p:spTree>
    <p:extLst>
      <p:ext uri="{BB962C8B-B14F-4D97-AF65-F5344CB8AC3E}">
        <p14:creationId xmlns:p14="http://schemas.microsoft.com/office/powerpoint/2010/main" val="256215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sz="4000" dirty="0">
                <a:latin typeface="Calibri" panose="020F0502020204030204" pitchFamily="34" charset="0"/>
                <a:ea typeface="MS Gothic" panose="020B0609070205080204" pitchFamily="49" charset="-128"/>
                <a:cs typeface="Arial" panose="020B0604020202020204" pitchFamily="34" charset="0"/>
              </a:rPr>
              <a:t>Transportation Committee</a:t>
            </a:r>
            <a:br>
              <a:rPr lang="en-CA" altLang="en-US" sz="4000" dirty="0">
                <a:latin typeface="Calibri" panose="020F0502020204030204" pitchFamily="34" charset="0"/>
                <a:ea typeface="MS Gothic" panose="020B0609070205080204" pitchFamily="49" charset="-128"/>
                <a:cs typeface="Arial" panose="020B0604020202020204" pitchFamily="34" charset="0"/>
              </a:rPr>
            </a:br>
            <a:r>
              <a:rPr lang="en-CA" altLang="en-US" sz="2800" i="1" dirty="0">
                <a:latin typeface="Calibri" panose="020F0502020204030204" pitchFamily="34" charset="0"/>
                <a:ea typeface="MS Gothic" panose="020B0609070205080204" pitchFamily="49" charset="-128"/>
                <a:cs typeface="Arial" panose="020B0604020202020204" pitchFamily="34" charset="0"/>
              </a:rPr>
              <a:t>Luanne Calcutt</a:t>
            </a:r>
            <a:endParaRPr lang="en-CA"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The CHNA continues to be represented at the CEG where discussions regarding future traffic and transportation priorities have been identified.</a:t>
            </a:r>
          </a:p>
          <a:p>
            <a:pPr marL="457200" indent="-457200">
              <a:buFont typeface="Arial" panose="020B0604020202020204" pitchFamily="34" charset="0"/>
              <a:buChar char="•"/>
            </a:pPr>
            <a:r>
              <a:rPr lang="en-US" dirty="0"/>
              <a:t>Additionally, the CHNA is working with TOH to identify opportunities to address current traffic problems.</a:t>
            </a:r>
            <a:endParaRPr lang="en-CA" dirty="0"/>
          </a:p>
        </p:txBody>
      </p:sp>
      <p:sp>
        <p:nvSpPr>
          <p:cNvPr id="6" name="Slide Number Placeholder 5"/>
          <p:cNvSpPr>
            <a:spLocks noGrp="1"/>
          </p:cNvSpPr>
          <p:nvPr>
            <p:ph type="sldNum" sz="quarter" idx="12"/>
          </p:nvPr>
        </p:nvSpPr>
        <p:spPr/>
        <p:txBody>
          <a:bodyPr/>
          <a:lstStyle/>
          <a:p>
            <a:pPr>
              <a:defRPr/>
            </a:pPr>
            <a:fld id="{2BCAC621-B736-4EAE-B9E4-E728E63782FD}" type="slidenum">
              <a:rPr lang="en-CA" smtClean="0"/>
              <a:pPr>
                <a:defRPr/>
              </a:pPr>
              <a:t>23</a:t>
            </a:fld>
            <a:endParaRPr lang="en-CA"/>
          </a:p>
        </p:txBody>
      </p:sp>
    </p:spTree>
    <p:extLst>
      <p:ext uri="{BB962C8B-B14F-4D97-AF65-F5344CB8AC3E}">
        <p14:creationId xmlns:p14="http://schemas.microsoft.com/office/powerpoint/2010/main" val="106814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267" name="Title 1"/>
          <p:cNvSpPr txBox="1">
            <a:spLocks noGrp="1"/>
          </p:cNvSpPr>
          <p:nvPr>
            <p:ph type="title"/>
          </p:nvPr>
        </p:nvSpPr>
        <p:spPr>
          <a:xfrm>
            <a:off x="5059971" y="1783959"/>
            <a:ext cx="3483937" cy="2889114"/>
          </a:xfrm>
        </p:spPr>
        <p:txBody>
          <a:bodyPr vert="horz" lIns="91440" tIns="45720" rIns="91440" bIns="45720" rtlCol="0" anchor="b">
            <a:normAutofit/>
          </a:bodyPr>
          <a:lstStyle/>
          <a:p>
            <a:pPr defTabSz="914400" eaLnBrk="1" hangingPunct="1">
              <a:lnSpc>
                <a:spcPct val="90000"/>
              </a:lnSpc>
            </a:pPr>
            <a:r>
              <a:rPr lang="en-US" altLang="en-US" sz="3300"/>
              <a:t>Transportation Master Plan &amp; Kitchissippi Update</a:t>
            </a:r>
            <a:br>
              <a:rPr lang="en-US" altLang="en-US" sz="3300"/>
            </a:br>
            <a:r>
              <a:rPr lang="en-US" altLang="en-US" sz="3300" i="1"/>
              <a:t>Councillor Jeff Leiper</a:t>
            </a:r>
          </a:p>
        </p:txBody>
      </p:sp>
      <p:sp>
        <p:nvSpPr>
          <p:cNvPr id="11269" name="Freeform: Shape 7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3"/>
          <a:srcRect l="8584" r="1503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1266" name="Footer Placeholder 2"/>
          <p:cNvSpPr>
            <a:spLocks noGrp="1"/>
          </p:cNvSpPr>
          <p:nvPr>
            <p:ph type="ftr" sz="quarter" idx="11"/>
          </p:nvPr>
        </p:nvSpPr>
        <p:spPr bwMode="auto">
          <a:xfrm>
            <a:off x="5059969" y="6199631"/>
            <a:ext cx="3192490"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defTabSz="914400">
              <a:spcAft>
                <a:spcPts val="600"/>
              </a:spcAft>
              <a:defRPr/>
            </a:pPr>
            <a:r>
              <a:rPr lang="en-US" altLang="en-US" sz="1000" kern="1200">
                <a:solidFill>
                  <a:schemeClr val="tx1">
                    <a:alpha val="80000"/>
                  </a:scheme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2737560038"/>
      </p:ext>
    </p:extLst>
  </p:cSld>
  <p:clrMapOvr>
    <a:overrideClrMapping bg1="dk1" tx1="lt1" bg2="dk2" tx2="lt2" accent1="accent1" accent2="accent2" accent3="accent3" accent4="accent4" accent5="accent5" accent6="accent6" hlink="hlink" folHlink="folHlink"/>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alibri" panose="020F0502020204030204" pitchFamily="34" charset="0"/>
                <a:ea typeface="MS Gothic" panose="020B0609070205080204" pitchFamily="49" charset="-128"/>
                <a:cs typeface="Tahoma" panose="020B0604030504040204" pitchFamily="34" charset="0"/>
              </a:rPr>
              <a:t>Planning and Development </a:t>
            </a:r>
            <a:br>
              <a:rPr lang="en-US" altLang="en-US" dirty="0">
                <a:latin typeface="Calibri" panose="020F0502020204030204" pitchFamily="34" charset="0"/>
                <a:ea typeface="MS Gothic" panose="020B0609070205080204" pitchFamily="49" charset="-128"/>
                <a:cs typeface="Tahoma" panose="020B0604030504040204" pitchFamily="34" charset="0"/>
              </a:rPr>
            </a:br>
            <a:r>
              <a:rPr lang="en-US" altLang="en-US" sz="2800" i="1" dirty="0">
                <a:latin typeface="Calibri" panose="020F0502020204030204" pitchFamily="34" charset="0"/>
                <a:ea typeface="MS Gothic" panose="020B0609070205080204" pitchFamily="49" charset="-128"/>
                <a:cs typeface="Tahoma" panose="020B0604030504040204" pitchFamily="34" charset="0"/>
              </a:rPr>
              <a:t>Kathy Kennedy</a:t>
            </a:r>
            <a:endParaRPr lang="en-US" dirty="0"/>
          </a:p>
        </p:txBody>
      </p:sp>
      <p:sp>
        <p:nvSpPr>
          <p:cNvPr id="3" name="Content Placeholder 2"/>
          <p:cNvSpPr>
            <a:spLocks noGrp="1"/>
          </p:cNvSpPr>
          <p:nvPr>
            <p:ph idx="1"/>
          </p:nvPr>
        </p:nvSpPr>
        <p:spPr/>
        <p:txBody>
          <a:bodyPr/>
          <a:lstStyle/>
          <a:p>
            <a:r>
              <a:rPr lang="en-US" dirty="0"/>
              <a:t>16-20 Champagne</a:t>
            </a:r>
          </a:p>
          <a:p>
            <a:r>
              <a:rPr lang="en-US" dirty="0"/>
              <a:t>270 </a:t>
            </a:r>
            <a:r>
              <a:rPr lang="en-US" dirty="0" err="1"/>
              <a:t>Breezehill</a:t>
            </a:r>
            <a:endParaRPr lang="en-US" dirty="0"/>
          </a:p>
          <a:p>
            <a:r>
              <a:rPr lang="en-US" dirty="0"/>
              <a:t>211 Loretta</a:t>
            </a:r>
          </a:p>
          <a:p>
            <a:r>
              <a:rPr lang="en-US" dirty="0"/>
              <a:t>90 Champagne</a:t>
            </a:r>
          </a:p>
          <a:p>
            <a:r>
              <a:rPr lang="en-US" dirty="0"/>
              <a:t>OMB/LPAT</a:t>
            </a:r>
          </a:p>
        </p:txBody>
      </p:sp>
      <p:pic>
        <p:nvPicPr>
          <p:cNvPr id="6" name="Picture 5">
            <a:extLst>
              <a:ext uri="{FF2B5EF4-FFF2-40B4-BE49-F238E27FC236}">
                <a16:creationId xmlns:a16="http://schemas.microsoft.com/office/drawing/2014/main" id="{0368E979-3862-4AE6-ABB9-CFA5E7347B0A}"/>
              </a:ext>
            </a:extLst>
          </p:cNvPr>
          <p:cNvPicPr>
            <a:picLocks noChangeAspect="1"/>
          </p:cNvPicPr>
          <p:nvPr/>
        </p:nvPicPr>
        <p:blipFill>
          <a:blip r:embed="rId3"/>
          <a:stretch>
            <a:fillRect/>
          </a:stretch>
        </p:blipFill>
        <p:spPr>
          <a:xfrm>
            <a:off x="5744151" y="881856"/>
            <a:ext cx="2381250" cy="2981325"/>
          </a:xfrm>
          <a:prstGeom prst="rect">
            <a:avLst/>
          </a:prstGeom>
        </p:spPr>
      </p:pic>
      <p:pic>
        <p:nvPicPr>
          <p:cNvPr id="5" name="Picture 4" descr="A large clock tower towering over a city&#10;&#10;Description automatically generated">
            <a:extLst>
              <a:ext uri="{FF2B5EF4-FFF2-40B4-BE49-F238E27FC236}">
                <a16:creationId xmlns:a16="http://schemas.microsoft.com/office/drawing/2014/main" id="{6AA2B172-D621-4D71-8491-39E2F0A55375}"/>
              </a:ext>
            </a:extLst>
          </p:cNvPr>
          <p:cNvPicPr>
            <a:picLocks noChangeAspect="1"/>
          </p:cNvPicPr>
          <p:nvPr/>
        </p:nvPicPr>
        <p:blipFill>
          <a:blip r:embed="rId4"/>
          <a:stretch>
            <a:fillRect/>
          </a:stretch>
        </p:blipFill>
        <p:spPr>
          <a:xfrm>
            <a:off x="3007683" y="4092011"/>
            <a:ext cx="2736468" cy="2372518"/>
          </a:xfrm>
          <a:prstGeom prst="rect">
            <a:avLst/>
          </a:prstGeom>
        </p:spPr>
      </p:pic>
    </p:spTree>
    <p:extLst>
      <p:ext uri="{BB962C8B-B14F-4D97-AF65-F5344CB8AC3E}">
        <p14:creationId xmlns:p14="http://schemas.microsoft.com/office/powerpoint/2010/main" val="474425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solidFill>
                  <a:srgbClr val="8B8B8B"/>
                </a:solidFill>
                <a:ea typeface="Lucida Sans Unicode" panose="020B0602030504020204" pitchFamily="34" charset="0"/>
                <a:cs typeface="Tahoma" panose="020B0604030504040204" pitchFamily="34" charset="0"/>
              </a:rPr>
              <a:t>Civic Hospital Neighbourhood Association</a:t>
            </a:r>
            <a:endParaRPr altLang="en-US">
              <a:solidFill>
                <a:srgbClr val="8B8B8B"/>
              </a:solidFill>
              <a:ea typeface="Lucida Sans Unicode" panose="020B0602030504020204" pitchFamily="34" charset="0"/>
              <a:cs typeface="Tahom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752" y="2110348"/>
            <a:ext cx="1932204" cy="2633102"/>
          </a:xfrm>
          <a:prstGeom prst="rect">
            <a:avLst/>
          </a:prstGeom>
        </p:spPr>
      </p:pic>
      <p:sp>
        <p:nvSpPr>
          <p:cNvPr id="4" name="Title 3">
            <a:extLst>
              <a:ext uri="{FF2B5EF4-FFF2-40B4-BE49-F238E27FC236}">
                <a16:creationId xmlns:a16="http://schemas.microsoft.com/office/drawing/2014/main" id="{21E579B0-3868-41B8-A452-97ABB9C71ACC}"/>
              </a:ext>
            </a:extLst>
          </p:cNvPr>
          <p:cNvSpPr>
            <a:spLocks noGrp="1"/>
          </p:cNvSpPr>
          <p:nvPr>
            <p:ph type="title"/>
          </p:nvPr>
        </p:nvSpPr>
        <p:spPr>
          <a:xfrm>
            <a:off x="914400" y="967348"/>
            <a:ext cx="8229600" cy="1143000"/>
          </a:xfrm>
        </p:spPr>
        <p:txBody>
          <a:bodyPr/>
          <a:lstStyle/>
          <a:p>
            <a:r>
              <a:rPr lang="en-US" altLang="en-US" dirty="0">
                <a:latin typeface="Calibri" panose="020F0502020204030204" pitchFamily="34" charset="0"/>
                <a:ea typeface="MS Gothic" panose="020B0609070205080204" pitchFamily="49" charset="-128"/>
                <a:cs typeface="Tahoma" panose="020B0604030504040204" pitchFamily="34" charset="0"/>
              </a:rPr>
              <a:t>Membership</a:t>
            </a:r>
            <a:br>
              <a:rPr lang="en-US" altLang="en-US" dirty="0">
                <a:latin typeface="Calibri" panose="020F0502020204030204" pitchFamily="34" charset="0"/>
                <a:ea typeface="MS Gothic" panose="020B0609070205080204" pitchFamily="49" charset="-128"/>
                <a:cs typeface="Tahoma" panose="020B0604030504040204" pitchFamily="34" charset="0"/>
              </a:rPr>
            </a:br>
            <a:r>
              <a:rPr lang="en-US" altLang="en-US" sz="2800" i="1" dirty="0">
                <a:latin typeface="Calibri" panose="020F0502020204030204" pitchFamily="34" charset="0"/>
                <a:ea typeface="MS Gothic" panose="020B0609070205080204" pitchFamily="49" charset="-128"/>
                <a:cs typeface="Tahoma" panose="020B0604030504040204" pitchFamily="34" charset="0"/>
              </a:rPr>
              <a:t>Rhonda </a:t>
            </a:r>
            <a:r>
              <a:rPr lang="en-US" altLang="en-US" sz="2800" i="1" dirty="0" err="1">
                <a:latin typeface="Calibri" panose="020F0502020204030204" pitchFamily="34" charset="0"/>
                <a:ea typeface="MS Gothic" panose="020B0609070205080204" pitchFamily="49" charset="-128"/>
                <a:cs typeface="Tahoma" panose="020B0604030504040204" pitchFamily="34" charset="0"/>
              </a:rPr>
              <a:t>Birenbaum</a:t>
            </a:r>
            <a:br>
              <a:rPr lang="en-US" dirty="0"/>
            </a:br>
            <a:endParaRPr lang="en-US" dirty="0"/>
          </a:p>
        </p:txBody>
      </p:sp>
      <p:sp>
        <p:nvSpPr>
          <p:cNvPr id="9" name="Rectangle 8">
            <a:extLst>
              <a:ext uri="{FF2B5EF4-FFF2-40B4-BE49-F238E27FC236}">
                <a16:creationId xmlns:a16="http://schemas.microsoft.com/office/drawing/2014/main" id="{6806C388-3965-4616-A521-51AFD4C77D9E}"/>
              </a:ext>
            </a:extLst>
          </p:cNvPr>
          <p:cNvSpPr/>
          <p:nvPr/>
        </p:nvSpPr>
        <p:spPr>
          <a:xfrm>
            <a:off x="833248" y="2115232"/>
            <a:ext cx="5191504" cy="1384995"/>
          </a:xfrm>
          <a:prstGeom prst="rect">
            <a:avLst/>
          </a:prstGeom>
        </p:spPr>
        <p:txBody>
          <a:bodyPr wrap="square">
            <a:spAutoFit/>
          </a:bodyPr>
          <a:lstStyle/>
          <a:p>
            <a:r>
              <a:rPr lang="en-US" sz="2800" b="1" dirty="0">
                <a:latin typeface="Calibri body"/>
              </a:rPr>
              <a:t>NEW: Lifetime Membership $100</a:t>
            </a:r>
          </a:p>
          <a:p>
            <a:pPr marL="457200" indent="-457200">
              <a:buFont typeface="Arial" panose="020B0604020202020204" pitchFamily="34" charset="0"/>
              <a:buChar char="•"/>
            </a:pPr>
            <a:r>
              <a:rPr lang="en-US" sz="2800" b="1" i="1" dirty="0">
                <a:latin typeface="Calibri body"/>
              </a:rPr>
              <a:t>Never have to worry about remembering to renew! </a:t>
            </a:r>
            <a:endParaRPr lang="en-US" sz="2800" dirty="0">
              <a:effectLst/>
              <a:latin typeface="Calibri body"/>
            </a:endParaRPr>
          </a:p>
        </p:txBody>
      </p:sp>
    </p:spTree>
    <p:extLst>
      <p:ext uri="{BB962C8B-B14F-4D97-AF65-F5344CB8AC3E}">
        <p14:creationId xmlns:p14="http://schemas.microsoft.com/office/powerpoint/2010/main" val="53243002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4779"/>
            <a:ext cx="6573795" cy="2011362"/>
          </a:xfrm>
        </p:spPr>
        <p:txBody>
          <a:bodyPr/>
          <a:lstStyle/>
          <a:p>
            <a:r>
              <a:rPr lang="en-US" sz="4000" dirty="0" err="1"/>
              <a:t>Honouring</a:t>
            </a:r>
            <a:r>
              <a:rPr lang="en-US" sz="4000" dirty="0"/>
              <a:t> Keith Hobbs </a:t>
            </a:r>
            <a:br>
              <a:rPr lang="en-US" sz="4000" dirty="0"/>
            </a:br>
            <a:endParaRPr lang="en-US" sz="2800" dirty="0"/>
          </a:p>
        </p:txBody>
      </p:sp>
      <p:sp>
        <p:nvSpPr>
          <p:cNvPr id="4" name="Footer Placeholder 2">
            <a:extLst>
              <a:ext uri="{FF2B5EF4-FFF2-40B4-BE49-F238E27FC236}">
                <a16:creationId xmlns:a16="http://schemas.microsoft.com/office/drawing/2014/main" id="{9EE7CA29-A2E6-4018-823C-21436AD64E05}"/>
              </a:ext>
            </a:extLst>
          </p:cNvPr>
          <p:cNvSpPr>
            <a:spLocks noGrp="1"/>
          </p:cNvSpPr>
          <p:nvPr>
            <p:ph type="ftr" sz="quarter" idx="11"/>
          </p:nvPr>
        </p:nvSpPr>
        <p:spPr bwMode="auto">
          <a:xfrm>
            <a:off x="2854325" y="6356350"/>
            <a:ext cx="33607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a:solidFill>
                  <a:srgbClr val="8B8B8B"/>
                </a:solidFill>
                <a:ea typeface="Lucida Sans Unicode" panose="020B0602030504020204" pitchFamily="34" charset="0"/>
                <a:cs typeface="Tahoma" panose="020B0604030504040204" pitchFamily="34" charset="0"/>
              </a:rPr>
              <a:t>Civic Hospital </a:t>
            </a:r>
            <a:r>
              <a:rPr lang="en-US" altLang="en-US" dirty="0" err="1">
                <a:solidFill>
                  <a:srgbClr val="8B8B8B"/>
                </a:solidFill>
                <a:ea typeface="Lucida Sans Unicode" panose="020B0602030504020204" pitchFamily="34" charset="0"/>
                <a:cs typeface="Tahoma" panose="020B0604030504040204" pitchFamily="34" charset="0"/>
              </a:rPr>
              <a:t>Neighbourhood</a:t>
            </a:r>
            <a:r>
              <a:rPr lang="en-US" altLang="en-US" dirty="0">
                <a:solidFill>
                  <a:srgbClr val="8B8B8B"/>
                </a:solidFill>
                <a:ea typeface="Lucida Sans Unicode" panose="020B0602030504020204" pitchFamily="34" charset="0"/>
                <a:cs typeface="Tahoma" panose="020B0604030504040204" pitchFamily="34" charset="0"/>
              </a:rPr>
              <a:t> Association</a:t>
            </a:r>
            <a:endParaRPr altLang="en-US" dirty="0">
              <a:solidFill>
                <a:srgbClr val="8B8B8B"/>
              </a:solidFill>
              <a:ea typeface="Lucida Sans Unicode" panose="020B060203050402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361603F-33FC-4D19-B11A-72F8313F6191}"/>
              </a:ext>
            </a:extLst>
          </p:cNvPr>
          <p:cNvPicPr>
            <a:picLocks noChangeAspect="1"/>
          </p:cNvPicPr>
          <p:nvPr/>
        </p:nvPicPr>
        <p:blipFill>
          <a:blip r:embed="rId3"/>
          <a:stretch>
            <a:fillRect/>
          </a:stretch>
        </p:blipFill>
        <p:spPr>
          <a:xfrm>
            <a:off x="5500225" y="615974"/>
            <a:ext cx="2147139" cy="3667240"/>
          </a:xfrm>
          <a:prstGeom prst="rect">
            <a:avLst/>
          </a:prstGeom>
        </p:spPr>
      </p:pic>
    </p:spTree>
    <p:extLst>
      <p:ext uri="{BB962C8B-B14F-4D97-AF65-F5344CB8AC3E}">
        <p14:creationId xmlns:p14="http://schemas.microsoft.com/office/powerpoint/2010/main" val="3733641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altLang="en-US">
                <a:solidFill>
                  <a:srgbClr val="FFFFFF"/>
                </a:solidFill>
                <a:latin typeface="Calibri" panose="020F0502020204030204" pitchFamily="34" charset="0"/>
                <a:ea typeface="MS Gothic" panose="020B0609070205080204" pitchFamily="49" charset="-128"/>
                <a:cs typeface="Arial" panose="020B0604020202020204" pitchFamily="34" charset="0"/>
              </a:rPr>
              <a:t>CHNA Volunteer Award</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3D40E89D-D651-4761-8482-A5752502C0E7}"/>
              </a:ext>
            </a:extLst>
          </p:cNvPr>
          <p:cNvGraphicFramePr>
            <a:graphicFrameLocks noGrp="1"/>
          </p:cNvGraphicFramePr>
          <p:nvPr>
            <p:ph idx="1"/>
            <p:extLst>
              <p:ext uri="{D42A27DB-BD31-4B8C-83A1-F6EECF244321}">
                <p14:modId xmlns:p14="http://schemas.microsoft.com/office/powerpoint/2010/main" val="250026383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935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Beveled 5">
            <a:extLst>
              <a:ext uri="{FF2B5EF4-FFF2-40B4-BE49-F238E27FC236}">
                <a16:creationId xmlns:a16="http://schemas.microsoft.com/office/drawing/2014/main" id="{86C9C466-A24F-405A-80B1-8A09EE3700BF}"/>
              </a:ext>
            </a:extLst>
          </p:cNvPr>
          <p:cNvSpPr/>
          <p:nvPr/>
        </p:nvSpPr>
        <p:spPr>
          <a:xfrm>
            <a:off x="6024752" y="2460797"/>
            <a:ext cx="1932204" cy="1932204"/>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solidFill>
                  <a:srgbClr val="8B8B8B"/>
                </a:solidFill>
                <a:ea typeface="Lucida Sans Unicode" panose="020B0602030504020204" pitchFamily="34" charset="0"/>
                <a:cs typeface="Tahoma" panose="020B0604030504040204" pitchFamily="34" charset="0"/>
              </a:rPr>
              <a:t>Civic Hospital Neighbourhood Association</a:t>
            </a:r>
            <a:endParaRPr altLang="en-US">
              <a:solidFill>
                <a:srgbClr val="8B8B8B"/>
              </a:solidFill>
              <a:ea typeface="Lucida Sans Unicode" panose="020B0602030504020204" pitchFamily="34" charset="0"/>
              <a:cs typeface="Tahoma" panose="020B0604030504040204" pitchFamily="34" charset="0"/>
            </a:endParaRPr>
          </a:p>
        </p:txBody>
      </p:sp>
      <p:pic>
        <p:nvPicPr>
          <p:cNvPr id="5" name="Picture 4" descr="Use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4752" y="2460458"/>
            <a:ext cx="1932204" cy="1932204"/>
          </a:xfrm>
          <a:prstGeom prst="rect">
            <a:avLst/>
          </a:prstGeom>
        </p:spPr>
      </p:pic>
      <p:sp>
        <p:nvSpPr>
          <p:cNvPr id="4" name="Title 3">
            <a:extLst>
              <a:ext uri="{FF2B5EF4-FFF2-40B4-BE49-F238E27FC236}">
                <a16:creationId xmlns:a16="http://schemas.microsoft.com/office/drawing/2014/main" id="{21E579B0-3868-41B8-A452-97ABB9C71ACC}"/>
              </a:ext>
            </a:extLst>
          </p:cNvPr>
          <p:cNvSpPr>
            <a:spLocks noGrp="1"/>
          </p:cNvSpPr>
          <p:nvPr>
            <p:ph type="title"/>
          </p:nvPr>
        </p:nvSpPr>
        <p:spPr>
          <a:xfrm>
            <a:off x="833248" y="806731"/>
            <a:ext cx="8229600" cy="878707"/>
          </a:xfrm>
        </p:spPr>
        <p:txBody>
          <a:bodyPr/>
          <a:lstStyle/>
          <a:p>
            <a:br>
              <a:rPr lang="en-US" altLang="en-US" dirty="0">
                <a:latin typeface="Calibri" panose="020F0502020204030204" pitchFamily="34" charset="0"/>
                <a:ea typeface="MS Gothic" panose="020B0609070205080204" pitchFamily="49" charset="-128"/>
                <a:cs typeface="Tahoma" panose="020B0604030504040204" pitchFamily="34" charset="0"/>
              </a:rPr>
            </a:br>
            <a:br>
              <a:rPr lang="en-US" altLang="en-US" dirty="0">
                <a:latin typeface="Calibri" panose="020F0502020204030204" pitchFamily="34" charset="0"/>
                <a:ea typeface="MS Gothic" panose="020B0609070205080204" pitchFamily="49" charset="-128"/>
                <a:cs typeface="Tahoma" panose="020B0604030504040204" pitchFamily="34" charset="0"/>
              </a:rPr>
            </a:br>
            <a:r>
              <a:rPr lang="en-US" altLang="en-US" dirty="0">
                <a:latin typeface="Calibri" panose="020F0502020204030204" pitchFamily="34" charset="0"/>
                <a:ea typeface="MS Gothic" panose="020B0609070205080204" pitchFamily="49" charset="-128"/>
                <a:cs typeface="Tahoma" panose="020B0604030504040204" pitchFamily="34" charset="0"/>
              </a:rPr>
              <a:t>Join the Team</a:t>
            </a:r>
            <a:br>
              <a:rPr lang="en-US" altLang="en-US" dirty="0">
                <a:latin typeface="Calibri" panose="020F0502020204030204" pitchFamily="34" charset="0"/>
                <a:ea typeface="MS Gothic" panose="020B0609070205080204" pitchFamily="49" charset="-128"/>
                <a:cs typeface="Tahoma" panose="020B0604030504040204" pitchFamily="34" charset="0"/>
              </a:rPr>
            </a:br>
            <a:br>
              <a:rPr lang="en-US" dirty="0"/>
            </a:br>
            <a:endParaRPr lang="en-US" dirty="0"/>
          </a:p>
        </p:txBody>
      </p:sp>
      <p:sp>
        <p:nvSpPr>
          <p:cNvPr id="9" name="Rectangle 8">
            <a:extLst>
              <a:ext uri="{FF2B5EF4-FFF2-40B4-BE49-F238E27FC236}">
                <a16:creationId xmlns:a16="http://schemas.microsoft.com/office/drawing/2014/main" id="{6806C388-3965-4616-A521-51AFD4C77D9E}"/>
              </a:ext>
            </a:extLst>
          </p:cNvPr>
          <p:cNvSpPr/>
          <p:nvPr/>
        </p:nvSpPr>
        <p:spPr>
          <a:xfrm>
            <a:off x="833248" y="1995399"/>
            <a:ext cx="5191504" cy="3416320"/>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FF0000"/>
                </a:solidFill>
                <a:latin typeface="Calibri body"/>
              </a:rPr>
              <a:t>Communications</a:t>
            </a:r>
          </a:p>
          <a:p>
            <a:pPr marL="457200" indent="-457200">
              <a:buFont typeface="Arial" panose="020B0604020202020204" pitchFamily="34" charset="0"/>
              <a:buChar char="•"/>
            </a:pPr>
            <a:r>
              <a:rPr lang="en-US" sz="3600" b="1" dirty="0">
                <a:solidFill>
                  <a:srgbClr val="FF0000"/>
                </a:solidFill>
                <a:latin typeface="Calibri body"/>
              </a:rPr>
              <a:t>Secretary </a:t>
            </a:r>
          </a:p>
          <a:p>
            <a:pPr marL="457200" indent="-457200">
              <a:buFont typeface="Arial" panose="020B0604020202020204" pitchFamily="34" charset="0"/>
              <a:buChar char="•"/>
            </a:pPr>
            <a:r>
              <a:rPr lang="en-US" sz="3600" b="1" dirty="0" err="1">
                <a:solidFill>
                  <a:srgbClr val="FF0000"/>
                </a:solidFill>
                <a:latin typeface="Calibri body"/>
              </a:rPr>
              <a:t>Subcomittee</a:t>
            </a:r>
            <a:r>
              <a:rPr lang="en-US" sz="3600" b="1" dirty="0">
                <a:solidFill>
                  <a:srgbClr val="FF0000"/>
                </a:solidFill>
                <a:latin typeface="Calibri body"/>
              </a:rPr>
              <a:t> Roles</a:t>
            </a:r>
          </a:p>
          <a:p>
            <a:pPr marL="914400" lvl="1" indent="-457200">
              <a:buFont typeface="Arial" panose="020B0604020202020204" pitchFamily="34" charset="0"/>
              <a:buChar char="•"/>
            </a:pPr>
            <a:r>
              <a:rPr lang="en-US" sz="3600" b="1" dirty="0">
                <a:latin typeface="Calibri body"/>
              </a:rPr>
              <a:t>Fundraising</a:t>
            </a:r>
          </a:p>
          <a:p>
            <a:pPr marL="914400" lvl="1" indent="-457200">
              <a:buFont typeface="Arial" panose="020B0604020202020204" pitchFamily="34" charset="0"/>
              <a:buChar char="•"/>
            </a:pPr>
            <a:r>
              <a:rPr lang="en-US" sz="3600" b="1" dirty="0">
                <a:latin typeface="Calibri body"/>
              </a:rPr>
              <a:t>Special Events</a:t>
            </a:r>
          </a:p>
          <a:p>
            <a:pPr marL="457200" indent="-457200">
              <a:buFont typeface="Arial" panose="020B0604020202020204" pitchFamily="34" charset="0"/>
              <a:buChar char="•"/>
            </a:pPr>
            <a:r>
              <a:rPr lang="en-US" sz="3600" b="1" dirty="0">
                <a:solidFill>
                  <a:srgbClr val="FF0000"/>
                </a:solidFill>
                <a:latin typeface="Calibri body"/>
              </a:rPr>
              <a:t>Join a Committee</a:t>
            </a:r>
          </a:p>
        </p:txBody>
      </p:sp>
    </p:spTree>
    <p:extLst>
      <p:ext uri="{BB962C8B-B14F-4D97-AF65-F5344CB8AC3E}">
        <p14:creationId xmlns:p14="http://schemas.microsoft.com/office/powerpoint/2010/main" val="51732578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title"/>
          </p:nvPr>
        </p:nvSpPr>
        <p:spPr>
          <a:xfrm>
            <a:off x="306801" y="4058125"/>
            <a:ext cx="3604497" cy="972836"/>
          </a:xfrm>
        </p:spPr>
        <p:txBody>
          <a:bodyPr vert="horz" lIns="91440" tIns="45720" rIns="91440" bIns="45720" rtlCol="0" anchor="t">
            <a:normAutofit/>
          </a:bodyPr>
          <a:lstStyle/>
          <a:p>
            <a:pPr defTabSz="914400" eaLnBrk="1" hangingPunct="1">
              <a:lnSpc>
                <a:spcPct val="90000"/>
              </a:lnSpc>
            </a:pPr>
            <a:r>
              <a:rPr lang="en-US" sz="2100" kern="1200">
                <a:solidFill>
                  <a:srgbClr val="000000"/>
                </a:solidFill>
                <a:latin typeface="+mj-lt"/>
                <a:ea typeface="+mj-ea"/>
                <a:cs typeface="+mj-cs"/>
              </a:rPr>
              <a:t>2019 Spring Update</a:t>
            </a:r>
            <a:br>
              <a:rPr lang="en-US" sz="2100" kern="1200">
                <a:solidFill>
                  <a:srgbClr val="000000"/>
                </a:solidFill>
                <a:latin typeface="+mj-lt"/>
                <a:ea typeface="+mj-ea"/>
                <a:cs typeface="+mj-cs"/>
              </a:rPr>
            </a:br>
            <a:r>
              <a:rPr lang="en-US" sz="2100" kern="1200">
                <a:solidFill>
                  <a:srgbClr val="000000"/>
                </a:solidFill>
                <a:latin typeface="+mj-lt"/>
                <a:ea typeface="+mj-ea"/>
                <a:cs typeface="+mj-cs"/>
              </a:rPr>
              <a:t>– Karen Wright,  CHNA President</a:t>
            </a:r>
          </a:p>
        </p:txBody>
      </p:sp>
      <p:sp>
        <p:nvSpPr>
          <p:cNvPr id="1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 name="Picture 2"/>
          <p:cNvPicPr>
            <a:picLocks noChangeAspect="1"/>
          </p:cNvPicPr>
          <p:nvPr/>
        </p:nvPicPr>
        <p:blipFill>
          <a:blip r:embed="rId3"/>
          <a:stretch>
            <a:fillRect/>
          </a:stretch>
        </p:blipFill>
        <p:spPr>
          <a:xfrm>
            <a:off x="5706841" y="2609425"/>
            <a:ext cx="2899646" cy="3661418"/>
          </a:xfrm>
          <a:prstGeom prst="rect">
            <a:avLst/>
          </a:prstGeom>
        </p:spPr>
      </p:pic>
      <p:sp>
        <p:nvSpPr>
          <p:cNvPr id="4" name="Footer Placeholder 2">
            <a:extLst>
              <a:ext uri="{FF2B5EF4-FFF2-40B4-BE49-F238E27FC236}">
                <a16:creationId xmlns:a16="http://schemas.microsoft.com/office/drawing/2014/main" id="{9EE7CA29-A2E6-4018-823C-21436AD64E05}"/>
              </a:ext>
            </a:extLst>
          </p:cNvPr>
          <p:cNvSpPr>
            <a:spLocks noGrp="1"/>
          </p:cNvSpPr>
          <p:nvPr>
            <p:ph type="ftr" sz="quarter" idx="11"/>
          </p:nvPr>
        </p:nvSpPr>
        <p:spPr bwMode="auto">
          <a:xfrm>
            <a:off x="306801" y="6327956"/>
            <a:ext cx="4938563" cy="235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defTabSz="914400" fontAlgn="base">
              <a:spcBef>
                <a:spcPct val="0"/>
              </a:spcBef>
              <a:spcAft>
                <a:spcPts val="600"/>
              </a:spcAft>
            </a:pPr>
            <a:r>
              <a:rPr lang="en-US" altLang="en-US" sz="825" kern="1200">
                <a:solidFill>
                  <a:srgbClr val="898989"/>
                </a:solidFill>
                <a:latin typeface="+mn-lt"/>
                <a:ea typeface="+mn-ea"/>
                <a:cs typeface="+mn-cs"/>
              </a:rPr>
              <a:t>Civic Hospital Neighbourhood Association</a:t>
            </a:r>
          </a:p>
        </p:txBody>
      </p:sp>
    </p:spTree>
    <p:extLst>
      <p:ext uri="{BB962C8B-B14F-4D97-AF65-F5344CB8AC3E}">
        <p14:creationId xmlns:p14="http://schemas.microsoft.com/office/powerpoint/2010/main" val="237145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914400"/>
            <a:ext cx="2743200" cy="2887579"/>
          </a:xfrm>
        </p:spPr>
        <p:txBody>
          <a:bodyPr vert="horz" lIns="91440" tIns="45720" rIns="91440" bIns="45720" rtlCol="0" anchor="b">
            <a:normAutofit/>
          </a:bodyPr>
          <a:lstStyle/>
          <a:p>
            <a:pPr algn="ctr" defTabSz="914400" eaLnBrk="1" hangingPunct="1">
              <a:lnSpc>
                <a:spcPct val="90000"/>
              </a:lnSpc>
            </a:pPr>
            <a:r>
              <a:rPr lang="en-US" sz="3300" kern="1200" dirty="0">
                <a:solidFill>
                  <a:srgbClr val="FFFFFF"/>
                </a:solidFill>
                <a:latin typeface="+mj-lt"/>
                <a:ea typeface="+mj-ea"/>
                <a:cs typeface="+mj-cs"/>
              </a:rPr>
              <a:t>Refreshments and </a:t>
            </a:r>
            <a:r>
              <a:rPr lang="en-US" sz="3300" dirty="0">
                <a:solidFill>
                  <a:srgbClr val="FFFFFF"/>
                </a:solidFill>
              </a:rPr>
              <a:t>Networking </a:t>
            </a:r>
            <a:endParaRPr lang="en-US" sz="330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B30514D-5E29-44D4-AE5D-D7C8D2878161}"/>
              </a:ext>
            </a:extLst>
          </p:cNvPr>
          <p:cNvPicPr>
            <a:picLocks noChangeAspect="1"/>
          </p:cNvPicPr>
          <p:nvPr/>
        </p:nvPicPr>
        <p:blipFill>
          <a:blip r:embed="rId3"/>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2403554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8200-6D0C-4FCF-B9A6-B6D6E16A37A9}"/>
              </a:ext>
            </a:extLst>
          </p:cNvPr>
          <p:cNvSpPr>
            <a:spLocks noGrp="1"/>
          </p:cNvSpPr>
          <p:nvPr>
            <p:ph type="title"/>
          </p:nvPr>
        </p:nvSpPr>
        <p:spPr/>
        <p:txBody>
          <a:bodyPr/>
          <a:lstStyle/>
          <a:p>
            <a:r>
              <a:rPr lang="en-US" dirty="0" err="1"/>
              <a:t>Adjourment</a:t>
            </a:r>
            <a:endParaRPr lang="en-US" dirty="0"/>
          </a:p>
        </p:txBody>
      </p:sp>
      <p:pic>
        <p:nvPicPr>
          <p:cNvPr id="5" name="Content Placeholder 4">
            <a:extLst>
              <a:ext uri="{FF2B5EF4-FFF2-40B4-BE49-F238E27FC236}">
                <a16:creationId xmlns:a16="http://schemas.microsoft.com/office/drawing/2014/main" id="{91E50201-6191-4C6B-97D2-A5E83ADAF766}"/>
              </a:ext>
            </a:extLst>
          </p:cNvPr>
          <p:cNvPicPr>
            <a:picLocks noGrp="1" noChangeAspect="1"/>
          </p:cNvPicPr>
          <p:nvPr>
            <p:ph idx="1"/>
          </p:nvPr>
        </p:nvPicPr>
        <p:blipFill>
          <a:blip r:embed="rId3"/>
          <a:stretch>
            <a:fillRect/>
          </a:stretch>
        </p:blipFill>
        <p:spPr>
          <a:xfrm>
            <a:off x="951230" y="1600200"/>
            <a:ext cx="7241540" cy="4525963"/>
          </a:xfrm>
        </p:spPr>
      </p:pic>
    </p:spTree>
    <p:extLst>
      <p:ext uri="{BB962C8B-B14F-4D97-AF65-F5344CB8AC3E}">
        <p14:creationId xmlns:p14="http://schemas.microsoft.com/office/powerpoint/2010/main" val="110583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144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058538"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6A3365E-E623-4CFF-A34B-3BA7C2F0313A}"/>
              </a:ext>
            </a:extLst>
          </p:cNvPr>
          <p:cNvSpPr>
            <a:spLocks noGrp="1"/>
          </p:cNvSpPr>
          <p:nvPr>
            <p:ph type="title"/>
          </p:nvPr>
        </p:nvSpPr>
        <p:spPr>
          <a:xfrm>
            <a:off x="603504" y="2600325"/>
            <a:ext cx="3711321" cy="2651200"/>
          </a:xfrm>
        </p:spPr>
        <p:txBody>
          <a:bodyPr vert="horz" lIns="91440" tIns="45720" rIns="91440" bIns="45720" rtlCol="0" anchor="t">
            <a:normAutofit/>
          </a:bodyPr>
          <a:lstStyle/>
          <a:p>
            <a:pPr defTabSz="914400" eaLnBrk="1" hangingPunct="1">
              <a:lnSpc>
                <a:spcPct val="90000"/>
              </a:lnSpc>
            </a:pPr>
            <a:r>
              <a:rPr lang="en-US" sz="4700"/>
              <a:t>Park Clean – May 11</a:t>
            </a:r>
            <a:r>
              <a:rPr lang="en-US" sz="4700" baseline="30000"/>
              <a:t>th</a:t>
            </a:r>
            <a:r>
              <a:rPr lang="en-US" sz="4700"/>
              <a:t> 10am-12pm</a:t>
            </a:r>
          </a:p>
        </p:txBody>
      </p:sp>
      <p:pic>
        <p:nvPicPr>
          <p:cNvPr id="6" name="Picture 5">
            <a:extLst>
              <a:ext uri="{FF2B5EF4-FFF2-40B4-BE49-F238E27FC236}">
                <a16:creationId xmlns:a16="http://schemas.microsoft.com/office/drawing/2014/main" id="{C7000E49-7DF0-4AFA-A280-999B3020D99D}"/>
              </a:ext>
            </a:extLst>
          </p:cNvPr>
          <p:cNvPicPr>
            <a:picLocks noChangeAspect="1"/>
          </p:cNvPicPr>
          <p:nvPr/>
        </p:nvPicPr>
        <p:blipFill>
          <a:blip r:embed="rId3"/>
          <a:stretch>
            <a:fillRect/>
          </a:stretch>
        </p:blipFill>
        <p:spPr>
          <a:xfrm>
            <a:off x="5436533" y="711573"/>
            <a:ext cx="3466168" cy="608301"/>
          </a:xfrm>
          <a:prstGeom prst="rect">
            <a:avLst/>
          </a:prstGeom>
        </p:spPr>
      </p:pic>
      <p:pic>
        <p:nvPicPr>
          <p:cNvPr id="9" name="Picture 8">
            <a:extLst>
              <a:ext uri="{FF2B5EF4-FFF2-40B4-BE49-F238E27FC236}">
                <a16:creationId xmlns:a16="http://schemas.microsoft.com/office/drawing/2014/main" id="{008533AF-F874-4DD4-81DC-BAE86F93FEFD}"/>
              </a:ext>
            </a:extLst>
          </p:cNvPr>
          <p:cNvPicPr>
            <a:picLocks noChangeAspect="1"/>
          </p:cNvPicPr>
          <p:nvPr/>
        </p:nvPicPr>
        <p:blipFill>
          <a:blip r:embed="rId4"/>
          <a:stretch>
            <a:fillRect/>
          </a:stretch>
        </p:blipFill>
        <p:spPr>
          <a:xfrm>
            <a:off x="6692505" y="1870584"/>
            <a:ext cx="1388013" cy="1388013"/>
          </a:xfrm>
          <a:prstGeom prst="rect">
            <a:avLst/>
          </a:prstGeom>
        </p:spPr>
      </p:pic>
      <p:pic>
        <p:nvPicPr>
          <p:cNvPr id="5" name="Content Placeholder 4">
            <a:extLst>
              <a:ext uri="{FF2B5EF4-FFF2-40B4-BE49-F238E27FC236}">
                <a16:creationId xmlns:a16="http://schemas.microsoft.com/office/drawing/2014/main" id="{987E26C6-8B50-42AC-8C83-E09D3ACF7070}"/>
              </a:ext>
            </a:extLst>
          </p:cNvPr>
          <p:cNvPicPr>
            <a:picLocks noGrp="1" noChangeAspect="1"/>
          </p:cNvPicPr>
          <p:nvPr>
            <p:ph idx="1"/>
          </p:nvPr>
        </p:nvPicPr>
        <p:blipFill>
          <a:blip r:embed="rId5"/>
          <a:stretch>
            <a:fillRect/>
          </a:stretch>
        </p:blipFill>
        <p:spPr>
          <a:xfrm>
            <a:off x="7188715" y="3419454"/>
            <a:ext cx="1041009" cy="1388013"/>
          </a:xfrm>
          <a:prstGeom prst="rect">
            <a:avLst/>
          </a:prstGeom>
        </p:spPr>
      </p:pic>
      <p:pic>
        <p:nvPicPr>
          <p:cNvPr id="7" name="Picture 6">
            <a:extLst>
              <a:ext uri="{FF2B5EF4-FFF2-40B4-BE49-F238E27FC236}">
                <a16:creationId xmlns:a16="http://schemas.microsoft.com/office/drawing/2014/main" id="{115859C7-083B-417A-B8E9-93EDED92A281}"/>
              </a:ext>
            </a:extLst>
          </p:cNvPr>
          <p:cNvPicPr>
            <a:picLocks noChangeAspect="1"/>
          </p:cNvPicPr>
          <p:nvPr/>
        </p:nvPicPr>
        <p:blipFill rotWithShape="1">
          <a:blip r:embed="rId6"/>
          <a:srcRect b="30748"/>
          <a:stretch/>
        </p:blipFill>
        <p:spPr>
          <a:xfrm>
            <a:off x="7228086" y="4968316"/>
            <a:ext cx="1503210" cy="1388004"/>
          </a:xfrm>
          <a:prstGeom prst="rect">
            <a:avLst/>
          </a:prstGeom>
        </p:spPr>
      </p:pic>
    </p:spTree>
    <p:extLst>
      <p:ext uri="{BB962C8B-B14F-4D97-AF65-F5344CB8AC3E}">
        <p14:creationId xmlns:p14="http://schemas.microsoft.com/office/powerpoint/2010/main" val="34945694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l="2191" t="2826" r="4499" b="7475"/>
          <a:stretch>
            <a:fillRect/>
          </a:stretch>
        </p:blipFill>
        <p:spPr>
          <a:xfrm>
            <a:off x="667285" y="1658773"/>
            <a:ext cx="3198219" cy="2027402"/>
          </a:xfrm>
          <a:prstGeom prst="rect">
            <a:avLst/>
          </a:prstGeom>
        </p:spPr>
      </p:pic>
      <p:pic>
        <p:nvPicPr>
          <p:cNvPr id="11"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rcRect l="1510" t="4477" b="4237"/>
          <a:stretch>
            <a:fillRect/>
          </a:stretch>
        </p:blipFill>
        <p:spPr>
          <a:xfrm>
            <a:off x="5463184" y="1666875"/>
            <a:ext cx="2642592" cy="2162159"/>
          </a:xfrm>
        </p:spPr>
      </p:pic>
      <p:sp>
        <p:nvSpPr>
          <p:cNvPr id="2" name="Title 1"/>
          <p:cNvSpPr>
            <a:spLocks noGrp="1"/>
          </p:cNvSpPr>
          <p:nvPr>
            <p:ph type="title"/>
          </p:nvPr>
        </p:nvSpPr>
        <p:spPr>
          <a:xfrm>
            <a:off x="126242" y="117523"/>
            <a:ext cx="8772098" cy="892127"/>
          </a:xfrm>
        </p:spPr>
        <p:txBody>
          <a:bodyPr>
            <a:noAutofit/>
          </a:bodyPr>
          <a:lstStyle/>
          <a:p>
            <a:pPr algn="ctr"/>
            <a:r>
              <a:rPr lang="en-CA" sz="3200" b="1" dirty="0">
                <a:solidFill>
                  <a:schemeClr val="tx2">
                    <a:lumMod val="60000"/>
                    <a:lumOff val="40000"/>
                  </a:schemeClr>
                </a:solidFill>
              </a:rPr>
              <a:t>Parkdale and Fairmont Avenues:</a:t>
            </a:r>
            <a:br>
              <a:rPr lang="en-CA" sz="3200" b="1" dirty="0">
                <a:solidFill>
                  <a:schemeClr val="tx2">
                    <a:lumMod val="60000"/>
                    <a:lumOff val="40000"/>
                  </a:schemeClr>
                </a:solidFill>
              </a:rPr>
            </a:br>
            <a:r>
              <a:rPr lang="en-CA" sz="3200" b="1" dirty="0">
                <a:solidFill>
                  <a:schemeClr val="tx2">
                    <a:lumMod val="60000"/>
                    <a:lumOff val="40000"/>
                  </a:schemeClr>
                </a:solidFill>
              </a:rPr>
              <a:t>A </a:t>
            </a:r>
            <a:r>
              <a:rPr lang="en-CA" sz="3200" b="1" i="1" dirty="0">
                <a:solidFill>
                  <a:schemeClr val="tx2">
                    <a:lumMod val="60000"/>
                    <a:lumOff val="40000"/>
                  </a:schemeClr>
                </a:solidFill>
              </a:rPr>
              <a:t>Visual </a:t>
            </a:r>
            <a:r>
              <a:rPr lang="en-CA" sz="3200" b="1" dirty="0">
                <a:solidFill>
                  <a:schemeClr val="tx2">
                    <a:lumMod val="60000"/>
                    <a:lumOff val="40000"/>
                  </a:schemeClr>
                </a:solidFill>
              </a:rPr>
              <a:t>History of the People and Properties</a:t>
            </a:r>
          </a:p>
        </p:txBody>
      </p:sp>
      <p:sp>
        <p:nvSpPr>
          <p:cNvPr id="4" name="Title 1"/>
          <p:cNvSpPr txBox="1">
            <a:spLocks/>
          </p:cNvSpPr>
          <p:nvPr/>
        </p:nvSpPr>
        <p:spPr bwMode="auto">
          <a:xfrm>
            <a:off x="352425" y="6229350"/>
            <a:ext cx="77343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2400" b="1" i="0" u="none" strike="noStrike" kern="1200" cap="none" spc="0" normalizeH="0" baseline="0" noProof="0" dirty="0">
                <a:ln>
                  <a:noFill/>
                </a:ln>
                <a:solidFill>
                  <a:srgbClr val="FF0000"/>
                </a:solidFill>
                <a:effectLst/>
                <a:uLnTx/>
                <a:uFillTx/>
                <a:latin typeface="Calibri" pitchFamily="18"/>
                <a:ea typeface="MS Gothic" pitchFamily="2"/>
                <a:cs typeface="Arial" pitchFamily="2"/>
              </a:rPr>
              <a:t>May 16</a:t>
            </a:r>
            <a:r>
              <a:rPr kumimoji="0" lang="en-CA" sz="2400" b="1" i="0" u="none" strike="noStrike" kern="1200" cap="none" spc="0" normalizeH="0" baseline="30000" noProof="0" dirty="0">
                <a:ln>
                  <a:noFill/>
                </a:ln>
                <a:solidFill>
                  <a:srgbClr val="FF0000"/>
                </a:solidFill>
                <a:effectLst/>
                <a:uLnTx/>
                <a:uFillTx/>
                <a:latin typeface="Calibri" pitchFamily="18"/>
                <a:ea typeface="MS Gothic" pitchFamily="2"/>
                <a:cs typeface="Arial" pitchFamily="2"/>
              </a:rPr>
              <a:t>th</a:t>
            </a:r>
            <a:r>
              <a:rPr kumimoji="0" lang="en-CA" sz="2400" b="1" i="0" u="none" strike="noStrike" kern="1200" cap="none" spc="0" normalizeH="0" baseline="0" noProof="0" dirty="0">
                <a:ln>
                  <a:noFill/>
                </a:ln>
                <a:solidFill>
                  <a:srgbClr val="FF0000"/>
                </a:solidFill>
                <a:effectLst/>
                <a:uLnTx/>
                <a:uFillTx/>
                <a:latin typeface="Calibri" pitchFamily="18"/>
                <a:ea typeface="MS Gothic" pitchFamily="2"/>
                <a:cs typeface="Arial" pitchFamily="2"/>
              </a:rPr>
              <a:t> - </a:t>
            </a:r>
            <a:r>
              <a:rPr lang="en-CA" sz="2400" b="1" dirty="0">
                <a:solidFill>
                  <a:srgbClr val="FF0000"/>
                </a:solidFill>
                <a:latin typeface="Calibri" pitchFamily="18"/>
                <a:ea typeface="MS Gothic" pitchFamily="2"/>
                <a:cs typeface="Arial" pitchFamily="2"/>
              </a:rPr>
              <a:t>7 PM  </a:t>
            </a:r>
            <a:r>
              <a:rPr lang="en-CA" sz="2400" b="1" dirty="0">
                <a:solidFill>
                  <a:schemeClr val="tx2">
                    <a:lumMod val="60000"/>
                    <a:lumOff val="40000"/>
                  </a:schemeClr>
                </a:solidFill>
                <a:latin typeface="Calibri" pitchFamily="18"/>
                <a:ea typeface="MS Gothic" pitchFamily="2"/>
                <a:cs typeface="Arial" pitchFamily="2"/>
              </a:rPr>
              <a:t>St Stephen’s Church (579 Parkdale) </a:t>
            </a:r>
            <a:endParaRPr kumimoji="0" lang="en-CA" sz="2400" b="1" i="0" u="none" strike="noStrike" kern="1200" cap="none" spc="0" normalizeH="0" baseline="0" noProof="0" dirty="0">
              <a:ln>
                <a:noFill/>
              </a:ln>
              <a:solidFill>
                <a:schemeClr val="tx2">
                  <a:lumMod val="60000"/>
                  <a:lumOff val="40000"/>
                </a:schemeClr>
              </a:solidFill>
              <a:effectLst/>
              <a:uLnTx/>
              <a:uFillTx/>
              <a:latin typeface="Calibri" pitchFamily="18"/>
              <a:ea typeface="MS Gothic" pitchFamily="2"/>
              <a:cs typeface="Arial" pitchFamily="2"/>
            </a:endParaRPr>
          </a:p>
        </p:txBody>
      </p:sp>
      <p:sp>
        <p:nvSpPr>
          <p:cNvPr id="8" name="Title 1"/>
          <p:cNvSpPr txBox="1">
            <a:spLocks/>
          </p:cNvSpPr>
          <p:nvPr/>
        </p:nvSpPr>
        <p:spPr bwMode="auto">
          <a:xfrm>
            <a:off x="5200650" y="1162080"/>
            <a:ext cx="3219450" cy="43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600" i="0" u="none" strike="noStrike" kern="1200" cap="none" spc="0" normalizeH="0" baseline="0" noProof="0" dirty="0">
                <a:ln>
                  <a:noFill/>
                </a:ln>
                <a:solidFill>
                  <a:srgbClr val="000000"/>
                </a:solidFill>
                <a:effectLst/>
                <a:uLnTx/>
                <a:uFillTx/>
                <a:latin typeface="Calibri" pitchFamily="18"/>
                <a:ea typeface="MS Gothic" pitchFamily="2"/>
                <a:cs typeface="Arial" pitchFamily="2"/>
              </a:rPr>
              <a:t>There </a:t>
            </a:r>
            <a:r>
              <a:rPr lang="en-CA" sz="1600" dirty="0">
                <a:solidFill>
                  <a:srgbClr val="000000"/>
                </a:solidFill>
                <a:latin typeface="Calibri" pitchFamily="18"/>
                <a:ea typeface="MS Gothic" pitchFamily="2"/>
                <a:cs typeface="Arial" pitchFamily="2"/>
              </a:rPr>
              <a:t>used to be a factory on </a:t>
            </a:r>
            <a:r>
              <a:rPr lang="en-CA" sz="1600" dirty="0" err="1">
                <a:solidFill>
                  <a:srgbClr val="000000"/>
                </a:solidFill>
                <a:latin typeface="Calibri" pitchFamily="18"/>
                <a:ea typeface="MS Gothic" pitchFamily="2"/>
                <a:cs typeface="Arial" pitchFamily="2"/>
              </a:rPr>
              <a:t>Parkdale</a:t>
            </a:r>
            <a:r>
              <a:rPr lang="en-CA" sz="1600" dirty="0">
                <a:solidFill>
                  <a:srgbClr val="000000"/>
                </a:solidFill>
                <a:latin typeface="Calibri" pitchFamily="18"/>
                <a:ea typeface="MS Gothic" pitchFamily="2"/>
                <a:cs typeface="Arial" pitchFamily="2"/>
              </a:rPr>
              <a:t> that made vacuums</a:t>
            </a:r>
            <a:endParaRPr kumimoji="0" lang="en-CA" sz="1600" i="0" u="none" strike="noStrike" kern="1200" cap="none" spc="0" normalizeH="0" baseline="0" noProof="0" dirty="0">
              <a:ln>
                <a:noFill/>
              </a:ln>
              <a:solidFill>
                <a:srgbClr val="000000"/>
              </a:solidFill>
              <a:effectLst/>
              <a:uLnTx/>
              <a:uFillTx/>
              <a:latin typeface="Calibri" pitchFamily="18"/>
              <a:ea typeface="MS Gothic" pitchFamily="2"/>
              <a:cs typeface="Arial" pitchFamily="2"/>
            </a:endParaRPr>
          </a:p>
        </p:txBody>
      </p:sp>
      <p:sp>
        <p:nvSpPr>
          <p:cNvPr id="9" name="Title 1"/>
          <p:cNvSpPr txBox="1">
            <a:spLocks/>
          </p:cNvSpPr>
          <p:nvPr/>
        </p:nvSpPr>
        <p:spPr bwMode="auto">
          <a:xfrm>
            <a:off x="127783" y="3893338"/>
            <a:ext cx="4396591" cy="43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1600" dirty="0">
                <a:solidFill>
                  <a:srgbClr val="000000"/>
                </a:solidFill>
                <a:latin typeface="Calibri" pitchFamily="18"/>
                <a:ea typeface="MS Gothic" pitchFamily="2"/>
                <a:cs typeface="Arial" pitchFamily="2"/>
              </a:rPr>
              <a:t>When the railway became Hwy 417, how did this affect our neighbourhood around </a:t>
            </a:r>
            <a:r>
              <a:rPr lang="en-CA" sz="1600" dirty="0" err="1">
                <a:solidFill>
                  <a:srgbClr val="000000"/>
                </a:solidFill>
                <a:latin typeface="Calibri" pitchFamily="18"/>
                <a:ea typeface="MS Gothic" pitchFamily="2"/>
                <a:cs typeface="Arial" pitchFamily="2"/>
              </a:rPr>
              <a:t>Parkdale</a:t>
            </a:r>
            <a:r>
              <a:rPr lang="en-CA" sz="1600" dirty="0">
                <a:solidFill>
                  <a:srgbClr val="000000"/>
                </a:solidFill>
                <a:latin typeface="Calibri" pitchFamily="18"/>
                <a:ea typeface="MS Gothic" pitchFamily="2"/>
                <a:cs typeface="Arial" pitchFamily="2"/>
              </a:rPr>
              <a:t>?</a:t>
            </a:r>
            <a:endParaRPr kumimoji="0" lang="en-CA" sz="1600" i="0" u="none" strike="noStrike" kern="1200" cap="none" spc="0" normalizeH="0" baseline="0" noProof="0" dirty="0">
              <a:ln>
                <a:noFill/>
              </a:ln>
              <a:solidFill>
                <a:srgbClr val="000000"/>
              </a:solidFill>
              <a:effectLst/>
              <a:uLnTx/>
              <a:uFillTx/>
              <a:latin typeface="Calibri" pitchFamily="18"/>
              <a:ea typeface="MS Gothic" pitchFamily="2"/>
              <a:cs typeface="Arial" pitchFamily="2"/>
            </a:endParaRPr>
          </a:p>
        </p:txBody>
      </p:sp>
      <p:sp>
        <p:nvSpPr>
          <p:cNvPr id="10" name="Title 1"/>
          <p:cNvSpPr txBox="1">
            <a:spLocks/>
          </p:cNvSpPr>
          <p:nvPr/>
        </p:nvSpPr>
        <p:spPr bwMode="auto">
          <a:xfrm>
            <a:off x="4648201" y="3956459"/>
            <a:ext cx="4057650" cy="43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1600" noProof="0" dirty="0">
                <a:solidFill>
                  <a:srgbClr val="000000"/>
                </a:solidFill>
                <a:latin typeface="Calibri" pitchFamily="18"/>
                <a:ea typeface="MS Gothic" pitchFamily="2"/>
                <a:cs typeface="Arial" pitchFamily="2"/>
              </a:rPr>
              <a:t>Who once lived in these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CA" sz="1600" noProof="0" dirty="0">
                <a:solidFill>
                  <a:srgbClr val="000000"/>
                </a:solidFill>
                <a:latin typeface="Calibri" pitchFamily="18"/>
                <a:ea typeface="MS Gothic" pitchFamily="2"/>
                <a:cs typeface="Arial" pitchFamily="2"/>
              </a:rPr>
              <a:t>100 year-old homes on Fairmont</a:t>
            </a:r>
            <a:r>
              <a:rPr lang="en-CA" sz="1600" dirty="0">
                <a:solidFill>
                  <a:srgbClr val="000000"/>
                </a:solidFill>
                <a:latin typeface="Calibri" pitchFamily="18"/>
                <a:ea typeface="MS Gothic" pitchFamily="2"/>
                <a:cs typeface="Arial" pitchFamily="2"/>
              </a:rPr>
              <a:t>?</a:t>
            </a:r>
            <a:endParaRPr kumimoji="0" lang="en-CA" sz="1600" i="0" u="none" strike="noStrike" kern="1200" cap="none" spc="0" normalizeH="0" baseline="0" noProof="0" dirty="0">
              <a:ln>
                <a:noFill/>
              </a:ln>
              <a:solidFill>
                <a:srgbClr val="000000"/>
              </a:solidFill>
              <a:effectLst/>
              <a:uLnTx/>
              <a:uFillTx/>
              <a:latin typeface="Calibri" pitchFamily="18"/>
              <a:ea typeface="MS Gothic" pitchFamily="2"/>
              <a:cs typeface="Arial" pitchFamily="2"/>
            </a:endParaRPr>
          </a:p>
        </p:txBody>
      </p:sp>
      <p:sp>
        <p:nvSpPr>
          <p:cNvPr id="13" name="Title 1"/>
          <p:cNvSpPr txBox="1">
            <a:spLocks/>
          </p:cNvSpPr>
          <p:nvPr/>
        </p:nvSpPr>
        <p:spPr bwMode="auto">
          <a:xfrm>
            <a:off x="676275" y="1181130"/>
            <a:ext cx="3181350" cy="43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600" i="0" u="none" strike="noStrike" kern="1200" cap="none" spc="0" normalizeH="0" baseline="0" noProof="0" dirty="0">
                <a:ln>
                  <a:noFill/>
                </a:ln>
                <a:solidFill>
                  <a:srgbClr val="000000"/>
                </a:solidFill>
                <a:effectLst/>
                <a:uLnTx/>
                <a:uFillTx/>
                <a:latin typeface="Calibri" pitchFamily="18"/>
                <a:ea typeface="MS Gothic" pitchFamily="2"/>
                <a:cs typeface="Arial" pitchFamily="2"/>
              </a:rPr>
              <a:t>Did you know </a:t>
            </a:r>
            <a:r>
              <a:rPr lang="en-CA" sz="1600" dirty="0" err="1">
                <a:solidFill>
                  <a:srgbClr val="000000"/>
                </a:solidFill>
                <a:latin typeface="Calibri" pitchFamily="18"/>
                <a:ea typeface="MS Gothic" pitchFamily="2"/>
                <a:cs typeface="Arial" pitchFamily="2"/>
              </a:rPr>
              <a:t>Parkdale</a:t>
            </a:r>
            <a:r>
              <a:rPr lang="en-CA" sz="1600" dirty="0">
                <a:solidFill>
                  <a:srgbClr val="000000"/>
                </a:solidFill>
                <a:latin typeface="Calibri" pitchFamily="18"/>
                <a:ea typeface="MS Gothic" pitchFamily="2"/>
                <a:cs typeface="Arial" pitchFamily="2"/>
              </a:rPr>
              <a:t> </a:t>
            </a:r>
            <a:r>
              <a:rPr kumimoji="0" lang="en-CA" sz="1600" i="0" u="none" strike="noStrike" kern="1200" cap="none" spc="0" normalizeH="0" baseline="0" noProof="0" dirty="0">
                <a:ln>
                  <a:noFill/>
                </a:ln>
                <a:solidFill>
                  <a:srgbClr val="000000"/>
                </a:solidFill>
                <a:effectLst/>
                <a:uLnTx/>
                <a:uFillTx/>
                <a:latin typeface="Calibri" pitchFamily="18"/>
                <a:ea typeface="MS Gothic" pitchFamily="2"/>
                <a:cs typeface="Arial" pitchFamily="2"/>
              </a:rPr>
              <a:t>once had a</a:t>
            </a:r>
            <a:r>
              <a:rPr kumimoji="0" lang="en-CA" sz="1600" i="0" u="none" strike="noStrike" kern="1200" cap="none" spc="0" normalizeH="0" noProof="0" dirty="0">
                <a:ln>
                  <a:noFill/>
                </a:ln>
                <a:solidFill>
                  <a:srgbClr val="000000"/>
                </a:solidFill>
                <a:effectLst/>
                <a:uLnTx/>
                <a:uFillTx/>
                <a:latin typeface="Calibri" pitchFamily="18"/>
                <a:ea typeface="MS Gothic" pitchFamily="2"/>
                <a:cs typeface="Arial" pitchFamily="2"/>
              </a:rPr>
              <a:t> Tea House/Inn?</a:t>
            </a:r>
            <a:endParaRPr kumimoji="0" lang="en-CA" sz="1600" i="0" u="none" strike="noStrike" kern="1200" cap="none" spc="0" normalizeH="0" baseline="0" noProof="0" dirty="0">
              <a:ln>
                <a:noFill/>
              </a:ln>
              <a:solidFill>
                <a:srgbClr val="000000"/>
              </a:solidFill>
              <a:effectLst/>
              <a:uLnTx/>
              <a:uFillTx/>
              <a:latin typeface="Calibri" pitchFamily="18"/>
              <a:ea typeface="MS Gothic" pitchFamily="2"/>
              <a:cs typeface="Arial" pitchFamily="2"/>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l="5310" r="14520"/>
          <a:stretch>
            <a:fillRect/>
          </a:stretch>
        </p:blipFill>
        <p:spPr>
          <a:xfrm>
            <a:off x="914401" y="4423064"/>
            <a:ext cx="2733180" cy="1872961"/>
          </a:xfrm>
          <a:prstGeom prst="rect">
            <a:avLst/>
          </a:prstGeom>
        </p:spPr>
      </p:pic>
      <p:pic>
        <p:nvPicPr>
          <p:cNvPr id="1026" name="Picture 2" descr="C:\Users\Matt\Desktop\Fairmont presentation\318.png"/>
          <p:cNvPicPr>
            <a:picLocks noChangeAspect="1" noChangeArrowheads="1"/>
          </p:cNvPicPr>
          <p:nvPr/>
        </p:nvPicPr>
        <p:blipFill>
          <a:blip r:embed="rId6" cstate="print"/>
          <a:srcRect l="19173" r="14688"/>
          <a:stretch>
            <a:fillRect/>
          </a:stretch>
        </p:blipFill>
        <p:spPr bwMode="auto">
          <a:xfrm>
            <a:off x="4333875" y="4448818"/>
            <a:ext cx="1666875" cy="1675532"/>
          </a:xfrm>
          <a:prstGeom prst="rect">
            <a:avLst/>
          </a:prstGeom>
          <a:noFill/>
        </p:spPr>
      </p:pic>
      <p:pic>
        <p:nvPicPr>
          <p:cNvPr id="1027" name="Picture 3" descr="C:\Users\Matt\Desktop\Fairmont presentation\330.jpg"/>
          <p:cNvPicPr>
            <a:picLocks noChangeAspect="1" noChangeArrowheads="1"/>
          </p:cNvPicPr>
          <p:nvPr/>
        </p:nvPicPr>
        <p:blipFill>
          <a:blip r:embed="rId7" cstate="print"/>
          <a:srcRect l="26320" t="6890" r="12016" b="17794"/>
          <a:stretch>
            <a:fillRect/>
          </a:stretch>
        </p:blipFill>
        <p:spPr bwMode="auto">
          <a:xfrm>
            <a:off x="6038851" y="4448174"/>
            <a:ext cx="1379771" cy="1685925"/>
          </a:xfrm>
          <a:prstGeom prst="rect">
            <a:avLst/>
          </a:prstGeom>
          <a:noFill/>
        </p:spPr>
      </p:pic>
      <p:pic>
        <p:nvPicPr>
          <p:cNvPr id="1028" name="Picture 4" descr="C:\Users\Matt\Desktop\Fairmont presentation\332.jpg"/>
          <p:cNvPicPr>
            <a:picLocks noChangeAspect="1" noChangeArrowheads="1"/>
          </p:cNvPicPr>
          <p:nvPr/>
        </p:nvPicPr>
        <p:blipFill>
          <a:blip r:embed="rId8" cstate="print"/>
          <a:srcRect l="5935" r="4633" b="8863"/>
          <a:stretch>
            <a:fillRect/>
          </a:stretch>
        </p:blipFill>
        <p:spPr bwMode="auto">
          <a:xfrm>
            <a:off x="7448551" y="4437459"/>
            <a:ext cx="1533524" cy="1696641"/>
          </a:xfrm>
          <a:prstGeom prst="rect">
            <a:avLst/>
          </a:prstGeom>
          <a:noFill/>
        </p:spPr>
      </p:pic>
    </p:spTree>
    <p:extLst>
      <p:ext uri="{BB962C8B-B14F-4D97-AF65-F5344CB8AC3E}">
        <p14:creationId xmlns:p14="http://schemas.microsoft.com/office/powerpoint/2010/main" val="202288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394887"/>
            <a:ext cx="4290647"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1053042"/>
            <a:ext cx="3343818" cy="3068357"/>
          </a:xfrm>
        </p:spPr>
        <p:txBody>
          <a:bodyPr vert="horz" lIns="91440" tIns="45720" rIns="91440" bIns="45720" rtlCol="0" anchor="b">
            <a:normAutofit/>
          </a:bodyPr>
          <a:lstStyle/>
          <a:p>
            <a:pPr defTabSz="914400" eaLnBrk="1" hangingPunct="1">
              <a:lnSpc>
                <a:spcPct val="90000"/>
              </a:lnSpc>
            </a:pPr>
            <a:r>
              <a:rPr lang="en-US" sz="5100">
                <a:solidFill>
                  <a:srgbClr val="FFFFFF"/>
                </a:solidFill>
              </a:rPr>
              <a:t>4</a:t>
            </a:r>
            <a:r>
              <a:rPr lang="en-US" sz="5100" baseline="30000">
                <a:solidFill>
                  <a:srgbClr val="FFFFFF"/>
                </a:solidFill>
              </a:rPr>
              <a:t>th</a:t>
            </a:r>
            <a:r>
              <a:rPr lang="en-US" sz="5100">
                <a:solidFill>
                  <a:srgbClr val="FFFFFF"/>
                </a:solidFill>
              </a:rPr>
              <a:t> Annual Community Garage Sale</a:t>
            </a:r>
          </a:p>
        </p:txBody>
      </p:sp>
      <p:sp>
        <p:nvSpPr>
          <p:cNvPr id="12" name="Content Placeholder 11">
            <a:extLst>
              <a:ext uri="{FF2B5EF4-FFF2-40B4-BE49-F238E27FC236}">
                <a16:creationId xmlns:a16="http://schemas.microsoft.com/office/drawing/2014/main" id="{953EAFD4-CFD9-4508-B254-E9EF533973D2}"/>
              </a:ext>
            </a:extLst>
          </p:cNvPr>
          <p:cNvSpPr>
            <a:spLocks noGrp="1"/>
          </p:cNvSpPr>
          <p:nvPr>
            <p:ph idx="1"/>
          </p:nvPr>
        </p:nvSpPr>
        <p:spPr>
          <a:xfrm>
            <a:off x="763953" y="4292070"/>
            <a:ext cx="3343818" cy="1512888"/>
          </a:xfrm>
        </p:spPr>
        <p:txBody>
          <a:bodyPr vert="horz" lIns="91440" tIns="45720" rIns="91440" bIns="45720" rtlCol="0">
            <a:normAutofit/>
          </a:bodyPr>
          <a:lstStyle/>
          <a:p>
            <a:pPr marL="0" indent="0" defTabSz="914400" eaLnBrk="1" hangingPunct="1">
              <a:lnSpc>
                <a:spcPct val="90000"/>
              </a:lnSpc>
              <a:spcBef>
                <a:spcPts val="1000"/>
              </a:spcBef>
              <a:buNone/>
            </a:pPr>
            <a:r>
              <a:rPr lang="en-US" sz="2400" i="1">
                <a:solidFill>
                  <a:srgbClr val="D8962B"/>
                </a:solidFill>
              </a:rPr>
              <a:t>Alert </a:t>
            </a:r>
            <a:r>
              <a:rPr lang="en-US" sz="2400" i="1" u="sng">
                <a:solidFill>
                  <a:srgbClr val="D8962B"/>
                </a:solidFill>
                <a:hlinkClick r:id="rId3"/>
              </a:rPr>
              <a:t>info@chnaottawa.ca</a:t>
            </a:r>
            <a:r>
              <a:rPr lang="en-US" sz="2400" i="1">
                <a:solidFill>
                  <a:srgbClr val="D8962B"/>
                </a:solidFill>
              </a:rPr>
              <a:t> you’re participating, and we’ll put you on the map  </a:t>
            </a:r>
          </a:p>
        </p:txBody>
      </p:sp>
      <p:cxnSp>
        <p:nvCxnSpPr>
          <p:cNvPr id="17" name="Straight Connector 16">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226314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4201833"/>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Content Placeholder 4"/>
          <p:cNvPicPr>
            <a:picLocks noChangeAspect="1"/>
          </p:cNvPicPr>
          <p:nvPr/>
        </p:nvPicPr>
        <p:blipFill>
          <a:blip r:embed="rId4"/>
          <a:stretch>
            <a:fillRect/>
          </a:stretch>
        </p:blipFill>
        <p:spPr>
          <a:xfrm>
            <a:off x="4820077" y="1844610"/>
            <a:ext cx="4042570" cy="2728734"/>
          </a:xfrm>
          <a:prstGeom prst="rect">
            <a:avLst/>
          </a:prstGeom>
        </p:spPr>
      </p:pic>
    </p:spTree>
    <p:extLst>
      <p:ext uri="{BB962C8B-B14F-4D97-AF65-F5344CB8AC3E}">
        <p14:creationId xmlns:p14="http://schemas.microsoft.com/office/powerpoint/2010/main" val="355726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86A4C8-EA1C-480B-9034-E08584EDB48D}"/>
              </a:ext>
            </a:extLst>
          </p:cNvPr>
          <p:cNvSpPr/>
          <p:nvPr/>
        </p:nvSpPr>
        <p:spPr>
          <a:xfrm>
            <a:off x="551793" y="685740"/>
            <a:ext cx="8040414" cy="33344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689E0D7-4FAF-4F54-BA82-0E6EE33573B8}"/>
              </a:ext>
            </a:extLst>
          </p:cNvPr>
          <p:cNvPicPr>
            <a:picLocks noChangeAspect="1"/>
          </p:cNvPicPr>
          <p:nvPr/>
        </p:nvPicPr>
        <p:blipFill>
          <a:blip r:embed="rId3"/>
          <a:stretch>
            <a:fillRect/>
          </a:stretch>
        </p:blipFill>
        <p:spPr>
          <a:xfrm>
            <a:off x="666750" y="831753"/>
            <a:ext cx="7810500" cy="2971800"/>
          </a:xfrm>
          <a:prstGeom prst="rect">
            <a:avLst/>
          </a:prstGeom>
        </p:spPr>
      </p:pic>
      <p:sp>
        <p:nvSpPr>
          <p:cNvPr id="8" name="TextBox 7">
            <a:extLst>
              <a:ext uri="{FF2B5EF4-FFF2-40B4-BE49-F238E27FC236}">
                <a16:creationId xmlns:a16="http://schemas.microsoft.com/office/drawing/2014/main" id="{388ABC92-09A9-4CFD-8FF6-C092C81820C8}"/>
              </a:ext>
            </a:extLst>
          </p:cNvPr>
          <p:cNvSpPr txBox="1"/>
          <p:nvPr/>
        </p:nvSpPr>
        <p:spPr>
          <a:xfrm>
            <a:off x="734304" y="3833158"/>
            <a:ext cx="7675392" cy="2092881"/>
          </a:xfrm>
          <a:prstGeom prst="rect">
            <a:avLst/>
          </a:prstGeom>
          <a:noFill/>
        </p:spPr>
        <p:txBody>
          <a:bodyPr wrap="square" rtlCol="0">
            <a:spAutoFit/>
          </a:bodyPr>
          <a:lstStyle/>
          <a:p>
            <a:endParaRPr lang="en-US" dirty="0"/>
          </a:p>
          <a:p>
            <a:endParaRPr lang="en-US" sz="2800" dirty="0"/>
          </a:p>
          <a:p>
            <a:r>
              <a:rPr lang="en-US" sz="2800" dirty="0"/>
              <a:t>Champlain Park, Civic Hospital, Hampton Iona, </a:t>
            </a:r>
            <a:r>
              <a:rPr lang="en-US" sz="2800" dirty="0" err="1"/>
              <a:t>Hintonburg</a:t>
            </a:r>
            <a:r>
              <a:rPr lang="en-US" sz="2800" dirty="0"/>
              <a:t>, Island Park, Mechanicsville, Wellington Village, Westboro, Westboro Beach</a:t>
            </a:r>
          </a:p>
        </p:txBody>
      </p:sp>
    </p:spTree>
    <p:extLst>
      <p:ext uri="{BB962C8B-B14F-4D97-AF65-F5344CB8AC3E}">
        <p14:creationId xmlns:p14="http://schemas.microsoft.com/office/powerpoint/2010/main" val="94940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33E23C-FBC8-4D21-BC27-7228C68BB8AB}"/>
              </a:ext>
            </a:extLst>
          </p:cNvPr>
          <p:cNvSpPr/>
          <p:nvPr/>
        </p:nvSpPr>
        <p:spPr>
          <a:xfrm>
            <a:off x="2191406" y="424890"/>
            <a:ext cx="4745421" cy="600821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10;&#10;Description automatically generated">
            <a:extLst>
              <a:ext uri="{FF2B5EF4-FFF2-40B4-BE49-F238E27FC236}">
                <a16:creationId xmlns:a16="http://schemas.microsoft.com/office/drawing/2014/main" id="{418DE8E8-312C-4BD1-B4F5-962E0F774D39}"/>
              </a:ext>
            </a:extLst>
          </p:cNvPr>
          <p:cNvPicPr>
            <a:picLocks noChangeAspect="1"/>
          </p:cNvPicPr>
          <p:nvPr/>
        </p:nvPicPr>
        <p:blipFill>
          <a:blip r:embed="rId2"/>
          <a:stretch>
            <a:fillRect/>
          </a:stretch>
        </p:blipFill>
        <p:spPr>
          <a:xfrm>
            <a:off x="2338075" y="518706"/>
            <a:ext cx="4467849" cy="5820587"/>
          </a:xfrm>
          <a:prstGeom prst="rect">
            <a:avLst/>
          </a:prstGeom>
        </p:spPr>
      </p:pic>
    </p:spTree>
    <p:extLst>
      <p:ext uri="{BB962C8B-B14F-4D97-AF65-F5344CB8AC3E}">
        <p14:creationId xmlns:p14="http://schemas.microsoft.com/office/powerpoint/2010/main" val="177366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34B7732-2468-4F43-B22B-21C42F2ED0E7}"/>
              </a:ext>
            </a:extLst>
          </p:cNvPr>
          <p:cNvSpPr>
            <a:spLocks noGrp="1"/>
          </p:cNvSpPr>
          <p:nvPr>
            <p:ph type="title"/>
          </p:nvPr>
        </p:nvSpPr>
        <p:spPr>
          <a:xfrm>
            <a:off x="480059" y="2053641"/>
            <a:ext cx="2751871" cy="2760098"/>
          </a:xfrm>
        </p:spPr>
        <p:txBody>
          <a:bodyPr>
            <a:normAutofit/>
          </a:bodyPr>
          <a:lstStyle/>
          <a:p>
            <a:pPr>
              <a:lnSpc>
                <a:spcPct val="90000"/>
              </a:lnSpc>
            </a:pPr>
            <a:r>
              <a:rPr lang="en-US">
                <a:solidFill>
                  <a:srgbClr val="FFFFFF"/>
                </a:solidFill>
              </a:rPr>
              <a:t>All Candidates – Sept. 25</a:t>
            </a:r>
            <a:r>
              <a:rPr lang="en-US" baseline="30000">
                <a:solidFill>
                  <a:srgbClr val="FFFFFF"/>
                </a:solidFill>
              </a:rPr>
              <a:t>th</a:t>
            </a:r>
            <a:r>
              <a:rPr lang="en-US">
                <a:solidFill>
                  <a:srgbClr val="FFFFFF"/>
                </a:solidFill>
              </a:rPr>
              <a:t> </a:t>
            </a:r>
          </a:p>
        </p:txBody>
      </p:sp>
      <p:sp>
        <p:nvSpPr>
          <p:cNvPr id="4" name="Content Placeholder 3">
            <a:extLst>
              <a:ext uri="{FF2B5EF4-FFF2-40B4-BE49-F238E27FC236}">
                <a16:creationId xmlns:a16="http://schemas.microsoft.com/office/drawing/2014/main" id="{2C60524D-4872-42F7-BA40-607298C4FF62}"/>
              </a:ext>
            </a:extLst>
          </p:cNvPr>
          <p:cNvSpPr>
            <a:spLocks noGrp="1"/>
          </p:cNvSpPr>
          <p:nvPr>
            <p:ph idx="1"/>
          </p:nvPr>
        </p:nvSpPr>
        <p:spPr>
          <a:xfrm>
            <a:off x="4567930" y="801866"/>
            <a:ext cx="3979563" cy="5230634"/>
          </a:xfrm>
        </p:spPr>
        <p:txBody>
          <a:bodyPr anchor="ctr">
            <a:normAutofit/>
          </a:bodyPr>
          <a:lstStyle/>
          <a:p>
            <a:r>
              <a:rPr lang="en-US" sz="1900">
                <a:solidFill>
                  <a:srgbClr val="000000"/>
                </a:solidFill>
              </a:rPr>
              <a:t>Federal Election Candidates</a:t>
            </a:r>
          </a:p>
          <a:p>
            <a:r>
              <a:rPr lang="en-US" sz="1900">
                <a:solidFill>
                  <a:srgbClr val="000000"/>
                </a:solidFill>
              </a:rPr>
              <a:t>Co-Sponsor with: </a:t>
            </a:r>
          </a:p>
          <a:p>
            <a:pPr lvl="1"/>
            <a:r>
              <a:rPr lang="en-US" sz="1900">
                <a:solidFill>
                  <a:srgbClr val="000000"/>
                </a:solidFill>
                <a:latin typeface="Calibri" pitchFamily="34" charset="0"/>
              </a:rPr>
              <a:t>Centretown Citizens Community Association, Dalhousie Community Association, Dow’s Lake Residents’ Association, Glebe Community Association, Glebe Annex Community Association, Hintonburg Community Association, Mechanicsville Community Association, Old Ottawa South Community Association, Old Ottawa East Community Association, Westboro Community Association.</a:t>
            </a:r>
          </a:p>
          <a:p>
            <a:endParaRPr lang="en-US" sz="1900">
              <a:solidFill>
                <a:srgbClr val="000000"/>
              </a:solidFill>
            </a:endParaRPr>
          </a:p>
        </p:txBody>
      </p:sp>
    </p:spTree>
    <p:extLst>
      <p:ext uri="{BB962C8B-B14F-4D97-AF65-F5344CB8AC3E}">
        <p14:creationId xmlns:p14="http://schemas.microsoft.com/office/powerpoint/2010/main" val="2803479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815</Words>
  <Application>Microsoft Office PowerPoint</Application>
  <PresentationFormat>On-screen Show (4:3)</PresentationFormat>
  <Paragraphs>142</Paragraphs>
  <Slides>31</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(Headings)</vt:lpstr>
      <vt:lpstr>Calibri body</vt:lpstr>
      <vt:lpstr>Calibri Light</vt:lpstr>
      <vt:lpstr>Office Theme</vt:lpstr>
      <vt:lpstr>PowerPoint Presentation</vt:lpstr>
      <vt:lpstr>CHNA Spring Information Meeting  Agenda</vt:lpstr>
      <vt:lpstr>2019 Spring Update – Karen Wright,  CHNA President</vt:lpstr>
      <vt:lpstr>Park Clean – May 11th 10am-12pm</vt:lpstr>
      <vt:lpstr>Parkdale and Fairmont Avenues: A Visual History of the People and Properties</vt:lpstr>
      <vt:lpstr>4th Annual Community Garage Sale</vt:lpstr>
      <vt:lpstr>PowerPoint Presentation</vt:lpstr>
      <vt:lpstr>PowerPoint Presentation</vt:lpstr>
      <vt:lpstr>All Candidates – Sept. 25th </vt:lpstr>
      <vt:lpstr>Reid Park </vt:lpstr>
      <vt:lpstr>Fairmont Park - Pathway Improvement </vt:lpstr>
      <vt:lpstr>Environment Committee</vt:lpstr>
      <vt:lpstr>2 Minute Environment Survey</vt:lpstr>
      <vt:lpstr> </vt:lpstr>
      <vt:lpstr>Graphic rendering of front lobby </vt:lpstr>
      <vt:lpstr>New lobby (partially opened)</vt:lpstr>
      <vt:lpstr>PowerPoint Presentation</vt:lpstr>
      <vt:lpstr>Graphic rendering of the section being completed </vt:lpstr>
      <vt:lpstr>PowerPoint Presentation</vt:lpstr>
      <vt:lpstr>Transportation Committee Luanne Calcutt</vt:lpstr>
      <vt:lpstr>Transportation Committee Luanne Calcutt</vt:lpstr>
      <vt:lpstr>Transportation Committee Luanne Calcutt</vt:lpstr>
      <vt:lpstr>Transportation Committee Luanne Calcutt</vt:lpstr>
      <vt:lpstr>Transportation Master Plan &amp; Kitchissippi Update Councillor Jeff Leiper</vt:lpstr>
      <vt:lpstr>Planning and Development  Kathy Kennedy</vt:lpstr>
      <vt:lpstr>Membership Rhonda Birenbaum </vt:lpstr>
      <vt:lpstr>Honouring Keith Hobbs  </vt:lpstr>
      <vt:lpstr>CHNA Volunteer Award</vt:lpstr>
      <vt:lpstr>  Join the Team  </vt:lpstr>
      <vt:lpstr>Refreshments and Networking </vt:lpstr>
      <vt:lpstr>Adjourment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Wright</dc:creator>
  <cp:lastModifiedBy>Karen Wright</cp:lastModifiedBy>
  <cp:revision>8</cp:revision>
  <dcterms:created xsi:type="dcterms:W3CDTF">2019-05-07T18:54:25Z</dcterms:created>
  <dcterms:modified xsi:type="dcterms:W3CDTF">2019-05-08T14:44:06Z</dcterms:modified>
</cp:coreProperties>
</file>